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3"/>
  </p:notesMasterIdLst>
  <p:handoutMasterIdLst>
    <p:handoutMasterId r:id="rId64"/>
  </p:handoutMasterIdLst>
  <p:sldIdLst>
    <p:sldId id="359" r:id="rId2"/>
    <p:sldId id="480" r:id="rId3"/>
    <p:sldId id="361" r:id="rId4"/>
    <p:sldId id="360" r:id="rId5"/>
    <p:sldId id="362" r:id="rId6"/>
    <p:sldId id="363" r:id="rId7"/>
    <p:sldId id="366" r:id="rId8"/>
    <p:sldId id="367" r:id="rId9"/>
    <p:sldId id="427" r:id="rId10"/>
    <p:sldId id="472" r:id="rId11"/>
    <p:sldId id="443" r:id="rId12"/>
    <p:sldId id="417" r:id="rId13"/>
    <p:sldId id="418" r:id="rId14"/>
    <p:sldId id="419" r:id="rId15"/>
    <p:sldId id="373" r:id="rId16"/>
    <p:sldId id="374" r:id="rId17"/>
    <p:sldId id="375" r:id="rId18"/>
    <p:sldId id="429" r:id="rId19"/>
    <p:sldId id="376" r:id="rId20"/>
    <p:sldId id="404" r:id="rId21"/>
    <p:sldId id="473" r:id="rId22"/>
    <p:sldId id="474" r:id="rId23"/>
    <p:sldId id="475" r:id="rId24"/>
    <p:sldId id="476" r:id="rId25"/>
    <p:sldId id="477" r:id="rId26"/>
    <p:sldId id="405" r:id="rId27"/>
    <p:sldId id="406" r:id="rId28"/>
    <p:sldId id="407" r:id="rId29"/>
    <p:sldId id="408" r:id="rId30"/>
    <p:sldId id="409" r:id="rId31"/>
    <p:sldId id="410" r:id="rId32"/>
    <p:sldId id="421" r:id="rId33"/>
    <p:sldId id="422" r:id="rId34"/>
    <p:sldId id="423" r:id="rId35"/>
    <p:sldId id="424" r:id="rId36"/>
    <p:sldId id="425" r:id="rId37"/>
    <p:sldId id="426" r:id="rId38"/>
    <p:sldId id="415" r:id="rId39"/>
    <p:sldId id="441" r:id="rId40"/>
    <p:sldId id="442" r:id="rId41"/>
    <p:sldId id="444" r:id="rId42"/>
    <p:sldId id="445" r:id="rId43"/>
    <p:sldId id="479" r:id="rId44"/>
    <p:sldId id="446" r:id="rId45"/>
    <p:sldId id="448" r:id="rId46"/>
    <p:sldId id="449" r:id="rId47"/>
    <p:sldId id="450" r:id="rId48"/>
    <p:sldId id="451" r:id="rId49"/>
    <p:sldId id="452" r:id="rId50"/>
    <p:sldId id="453" r:id="rId51"/>
    <p:sldId id="454" r:id="rId52"/>
    <p:sldId id="455" r:id="rId53"/>
    <p:sldId id="456" r:id="rId54"/>
    <p:sldId id="457" r:id="rId55"/>
    <p:sldId id="458" r:id="rId56"/>
    <p:sldId id="465" r:id="rId57"/>
    <p:sldId id="468" r:id="rId58"/>
    <p:sldId id="470" r:id="rId59"/>
    <p:sldId id="467" r:id="rId60"/>
    <p:sldId id="469" r:id="rId61"/>
    <p:sldId id="471" r:id="rId62"/>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Franklin Gothic Book" pitchFamily="34" charset="0"/>
        <a:ea typeface="+mn-ea"/>
        <a:cs typeface="+mn-cs"/>
      </a:defRPr>
    </a:lvl1pPr>
    <a:lvl2pPr marL="457200" algn="l" rtl="0" eaLnBrk="0" fontAlgn="base" hangingPunct="0">
      <a:spcBef>
        <a:spcPct val="0"/>
      </a:spcBef>
      <a:spcAft>
        <a:spcPct val="0"/>
      </a:spcAft>
      <a:defRPr sz="2400" kern="1200">
        <a:solidFill>
          <a:schemeClr val="tx1"/>
        </a:solidFill>
        <a:latin typeface="Franklin Gothic Book" pitchFamily="34" charset="0"/>
        <a:ea typeface="+mn-ea"/>
        <a:cs typeface="+mn-cs"/>
      </a:defRPr>
    </a:lvl2pPr>
    <a:lvl3pPr marL="914400" algn="l" rtl="0" eaLnBrk="0" fontAlgn="base" hangingPunct="0">
      <a:spcBef>
        <a:spcPct val="0"/>
      </a:spcBef>
      <a:spcAft>
        <a:spcPct val="0"/>
      </a:spcAft>
      <a:defRPr sz="2400" kern="1200">
        <a:solidFill>
          <a:schemeClr val="tx1"/>
        </a:solidFill>
        <a:latin typeface="Franklin Gothic Book"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Franklin Gothic Book"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Franklin Gothic Book" pitchFamily="34" charset="0"/>
        <a:ea typeface="+mn-ea"/>
        <a:cs typeface="+mn-cs"/>
      </a:defRPr>
    </a:lvl5pPr>
    <a:lvl6pPr marL="2286000" algn="l" defTabSz="914400" rtl="0" eaLnBrk="1" latinLnBrk="0" hangingPunct="1">
      <a:defRPr sz="2400" kern="1200">
        <a:solidFill>
          <a:schemeClr val="tx1"/>
        </a:solidFill>
        <a:latin typeface="Franklin Gothic Book" pitchFamily="34" charset="0"/>
        <a:ea typeface="+mn-ea"/>
        <a:cs typeface="+mn-cs"/>
      </a:defRPr>
    </a:lvl6pPr>
    <a:lvl7pPr marL="2743200" algn="l" defTabSz="914400" rtl="0" eaLnBrk="1" latinLnBrk="0" hangingPunct="1">
      <a:defRPr sz="2400" kern="1200">
        <a:solidFill>
          <a:schemeClr val="tx1"/>
        </a:solidFill>
        <a:latin typeface="Franklin Gothic Book" pitchFamily="34" charset="0"/>
        <a:ea typeface="+mn-ea"/>
        <a:cs typeface="+mn-cs"/>
      </a:defRPr>
    </a:lvl7pPr>
    <a:lvl8pPr marL="3200400" algn="l" defTabSz="914400" rtl="0" eaLnBrk="1" latinLnBrk="0" hangingPunct="1">
      <a:defRPr sz="2400" kern="1200">
        <a:solidFill>
          <a:schemeClr val="tx1"/>
        </a:solidFill>
        <a:latin typeface="Franklin Gothic Book" pitchFamily="34" charset="0"/>
        <a:ea typeface="+mn-ea"/>
        <a:cs typeface="+mn-cs"/>
      </a:defRPr>
    </a:lvl8pPr>
    <a:lvl9pPr marL="3657600" algn="l" defTabSz="914400" rtl="0" eaLnBrk="1" latinLnBrk="0" hangingPunct="1">
      <a:defRPr sz="2400" kern="1200">
        <a:solidFill>
          <a:schemeClr val="tx1"/>
        </a:solidFill>
        <a:latin typeface="Franklin Gothic Book"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8080"/>
    <a:srgbClr val="009999"/>
    <a:srgbClr val="FF6600"/>
    <a:srgbClr val="993366"/>
    <a:srgbClr val="33CC33"/>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49" autoAdjust="0"/>
    <p:restoredTop sz="49462" autoAdjust="0"/>
  </p:normalViewPr>
  <p:slideViewPr>
    <p:cSldViewPr>
      <p:cViewPr varScale="1">
        <p:scale>
          <a:sx n="32" d="100"/>
          <a:sy n="32" d="100"/>
        </p:scale>
        <p:origin x="-1776" y="-91"/>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p:scale>
        <a:sx n="66" d="100"/>
        <a:sy n="66" d="100"/>
      </p:scale>
      <p:origin x="0" y="461"/>
    </p:cViewPr>
  </p:sorterViewPr>
  <p:notesViewPr>
    <p:cSldViewPr>
      <p:cViewPr varScale="1">
        <p:scale>
          <a:sx n="49" d="100"/>
          <a:sy n="49" d="100"/>
        </p:scale>
        <p:origin x="-2323"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_rels/viewProps.xml.rels><?xml version="1.0" encoding="UTF-8" standalone="yes"?>
<Relationships xmlns="http://schemas.openxmlformats.org/package/2006/relationships"><Relationship Id="rId8" Type="http://schemas.openxmlformats.org/officeDocument/2006/relationships/slide" Target="slides/slide58.xml"/><Relationship Id="rId3" Type="http://schemas.openxmlformats.org/officeDocument/2006/relationships/slide" Target="slides/slide27.xml"/><Relationship Id="rId7" Type="http://schemas.openxmlformats.org/officeDocument/2006/relationships/slide" Target="slides/slide35.xml"/><Relationship Id="rId2" Type="http://schemas.openxmlformats.org/officeDocument/2006/relationships/slide" Target="slides/slide3.xml"/><Relationship Id="rId1" Type="http://schemas.openxmlformats.org/officeDocument/2006/relationships/slide" Target="slides/slide1.xml"/><Relationship Id="rId6" Type="http://schemas.openxmlformats.org/officeDocument/2006/relationships/slide" Target="slides/slide34.xml"/><Relationship Id="rId5" Type="http://schemas.openxmlformats.org/officeDocument/2006/relationships/slide" Target="slides/slide32.xml"/><Relationship Id="rId4" Type="http://schemas.openxmlformats.org/officeDocument/2006/relationships/slide" Target="slides/slide29.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6306" name="Rectangle 2"/>
          <p:cNvSpPr>
            <a:spLocks noGrp="1" noChangeArrowheads="1"/>
          </p:cNvSpPr>
          <p:nvPr>
            <p:ph type="hdr" sz="quarter"/>
          </p:nvPr>
        </p:nvSpPr>
        <p:spPr bwMode="auto">
          <a:xfrm>
            <a:off x="0" y="0"/>
            <a:ext cx="3135313" cy="484188"/>
          </a:xfrm>
          <a:prstGeom prst="rect">
            <a:avLst/>
          </a:prstGeom>
          <a:noFill/>
          <a:ln w="9525">
            <a:noFill/>
            <a:miter lim="800000"/>
            <a:headEnd/>
            <a:tailEnd/>
          </a:ln>
          <a:effectLst/>
        </p:spPr>
        <p:txBody>
          <a:bodyPr vert="horz" wrap="square" lIns="96578" tIns="48289" rIns="96578" bIns="48289" numCol="1" anchor="t" anchorCtr="0" compatLnSpc="1">
            <a:prstTxWarp prst="textNoShape">
              <a:avLst/>
            </a:prstTxWarp>
          </a:bodyPr>
          <a:lstStyle>
            <a:lvl1pPr defTabSz="965200">
              <a:defRPr sz="1200"/>
            </a:lvl1pPr>
          </a:lstStyle>
          <a:p>
            <a:pPr>
              <a:defRPr/>
            </a:pPr>
            <a:endParaRPr lang="en-US"/>
          </a:p>
        </p:txBody>
      </p:sp>
      <p:sp>
        <p:nvSpPr>
          <p:cNvPr id="226307" name="Rectangle 3"/>
          <p:cNvSpPr>
            <a:spLocks noGrp="1" noChangeArrowheads="1"/>
          </p:cNvSpPr>
          <p:nvPr>
            <p:ph type="dt" sz="quarter" idx="1"/>
          </p:nvPr>
        </p:nvSpPr>
        <p:spPr bwMode="auto">
          <a:xfrm>
            <a:off x="4179888" y="0"/>
            <a:ext cx="3135312" cy="484188"/>
          </a:xfrm>
          <a:prstGeom prst="rect">
            <a:avLst/>
          </a:prstGeom>
          <a:noFill/>
          <a:ln w="9525">
            <a:noFill/>
            <a:miter lim="800000"/>
            <a:headEnd/>
            <a:tailEnd/>
          </a:ln>
          <a:effectLst/>
        </p:spPr>
        <p:txBody>
          <a:bodyPr vert="horz" wrap="square" lIns="96578" tIns="48289" rIns="96578" bIns="48289" numCol="1" anchor="t" anchorCtr="0" compatLnSpc="1">
            <a:prstTxWarp prst="textNoShape">
              <a:avLst/>
            </a:prstTxWarp>
          </a:bodyPr>
          <a:lstStyle>
            <a:lvl1pPr algn="r" defTabSz="965200">
              <a:defRPr sz="1200"/>
            </a:lvl1pPr>
          </a:lstStyle>
          <a:p>
            <a:pPr>
              <a:defRPr/>
            </a:pPr>
            <a:endParaRPr lang="en-US"/>
          </a:p>
        </p:txBody>
      </p:sp>
      <p:sp>
        <p:nvSpPr>
          <p:cNvPr id="226308" name="Rectangle 4"/>
          <p:cNvSpPr>
            <a:spLocks noGrp="1" noChangeArrowheads="1"/>
          </p:cNvSpPr>
          <p:nvPr>
            <p:ph type="ftr" sz="quarter" idx="2"/>
          </p:nvPr>
        </p:nvSpPr>
        <p:spPr bwMode="auto">
          <a:xfrm>
            <a:off x="0" y="9104313"/>
            <a:ext cx="3135313" cy="484187"/>
          </a:xfrm>
          <a:prstGeom prst="rect">
            <a:avLst/>
          </a:prstGeom>
          <a:noFill/>
          <a:ln w="9525">
            <a:noFill/>
            <a:miter lim="800000"/>
            <a:headEnd/>
            <a:tailEnd/>
          </a:ln>
          <a:effectLst/>
        </p:spPr>
        <p:txBody>
          <a:bodyPr vert="horz" wrap="square" lIns="96578" tIns="48289" rIns="96578" bIns="48289" numCol="1" anchor="b" anchorCtr="0" compatLnSpc="1">
            <a:prstTxWarp prst="textNoShape">
              <a:avLst/>
            </a:prstTxWarp>
          </a:bodyPr>
          <a:lstStyle>
            <a:lvl1pPr defTabSz="965200">
              <a:defRPr sz="1300" dirty="0">
                <a:latin typeface="Arial Narrow" pitchFamily="34" charset="0"/>
              </a:defRPr>
            </a:lvl1pPr>
          </a:lstStyle>
          <a:p>
            <a:pPr>
              <a:defRPr/>
            </a:pPr>
            <a:endParaRPr lang="en-US" dirty="0"/>
          </a:p>
        </p:txBody>
      </p:sp>
      <p:sp>
        <p:nvSpPr>
          <p:cNvPr id="226309" name="Rectangle 5"/>
          <p:cNvSpPr>
            <a:spLocks noGrp="1" noChangeArrowheads="1"/>
          </p:cNvSpPr>
          <p:nvPr>
            <p:ph type="sldNum" sz="quarter" idx="3"/>
          </p:nvPr>
        </p:nvSpPr>
        <p:spPr bwMode="auto">
          <a:xfrm>
            <a:off x="4179888" y="9104313"/>
            <a:ext cx="3135312" cy="484187"/>
          </a:xfrm>
          <a:prstGeom prst="rect">
            <a:avLst/>
          </a:prstGeom>
          <a:noFill/>
          <a:ln w="9525">
            <a:noFill/>
            <a:miter lim="800000"/>
            <a:headEnd/>
            <a:tailEnd/>
          </a:ln>
          <a:effectLst/>
        </p:spPr>
        <p:txBody>
          <a:bodyPr vert="horz" wrap="square" lIns="96578" tIns="48289" rIns="96578" bIns="48289" numCol="1" anchor="b" anchorCtr="0" compatLnSpc="1">
            <a:prstTxWarp prst="textNoShape">
              <a:avLst/>
            </a:prstTxWarp>
          </a:bodyPr>
          <a:lstStyle>
            <a:lvl1pPr algn="r" defTabSz="965200">
              <a:defRPr sz="1200"/>
            </a:lvl1pPr>
          </a:lstStyle>
          <a:p>
            <a:pPr>
              <a:defRPr/>
            </a:pPr>
            <a:fld id="{A020C5E6-BDF4-444A-9331-00DBC1121BE9}" type="slidenum">
              <a:rPr lang="en-US"/>
              <a:pPr>
                <a:defRPr/>
              </a:pPr>
              <a:t>‹#›</a:t>
            </a:fld>
            <a:endParaRPr lang="en-US"/>
          </a:p>
        </p:txBody>
      </p:sp>
    </p:spTree>
    <p:extLst>
      <p:ext uri="{BB962C8B-B14F-4D97-AF65-F5344CB8AC3E}">
        <p14:creationId xmlns:p14="http://schemas.microsoft.com/office/powerpoint/2010/main" val="13197443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pPr>
              <a:defRPr/>
            </a:pPr>
            <a:fld id="{201FFC47-39CC-485D-97F8-20A47B79FE8D}" type="datetimeFigureOut">
              <a:rPr lang="en-US"/>
              <a:pPr>
                <a:defRPr/>
              </a:pPr>
              <a:t>12/20/2013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pPr>
              <a:defRPr/>
            </a:pPr>
            <a:fld id="{852C5C83-9643-4111-8715-98D099A3BF77}" type="slidenum">
              <a:rPr lang="en-US"/>
              <a:pPr>
                <a:defRPr/>
              </a:pPr>
              <a:t>‹#›</a:t>
            </a:fld>
            <a:endParaRPr lang="en-US"/>
          </a:p>
        </p:txBody>
      </p:sp>
    </p:spTree>
    <p:extLst>
      <p:ext uri="{BB962C8B-B14F-4D97-AF65-F5344CB8AC3E}">
        <p14:creationId xmlns:p14="http://schemas.microsoft.com/office/powerpoint/2010/main" val="29932070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module, we are going to present a number of authentication and access-control technologies using a logical framework.  These logical frameworks, sometimes called “authorization logics”, date back to a Lampson et al. 1992 paper, though they have been advanced in a number of publications </a:t>
            </a:r>
            <a:r>
              <a:rPr lang="en-US" baseline="0" dirty="0" smtClean="0"/>
              <a:t>since.  I’d recommend reading </a:t>
            </a:r>
            <a:r>
              <a:rPr lang="en-US" baseline="0" dirty="0" smtClean="0"/>
              <a:t>the Lampson et al. paper, though you might want to skip Section 4.  In particular, cryptographic primitives will be covered in more detail in a subsequent module.  Also note that the authorization logic that we utilize here is simpler than that in the Lampson et al. </a:t>
            </a:r>
            <a:r>
              <a:rPr lang="en-US" baseline="0" dirty="0" smtClean="0"/>
              <a:t>paper.</a:t>
            </a:r>
          </a:p>
        </p:txBody>
      </p:sp>
      <p:sp>
        <p:nvSpPr>
          <p:cNvPr id="4" name="Slide Number Placeholder 3"/>
          <p:cNvSpPr>
            <a:spLocks noGrp="1"/>
          </p:cNvSpPr>
          <p:nvPr>
            <p:ph type="sldNum" sz="quarter" idx="10"/>
          </p:nvPr>
        </p:nvSpPr>
        <p:spPr/>
        <p:txBody>
          <a:bodyPr/>
          <a:lstStyle/>
          <a:p>
            <a:fld id="{B64EA2C7-77AD-4705-A446-AC1F7CDE25AC}" type="slidenum">
              <a:rPr lang="en-US" smtClean="0"/>
              <a:t>2</a:t>
            </a:fld>
            <a:endParaRPr lang="en-US"/>
          </a:p>
        </p:txBody>
      </p:sp>
    </p:spTree>
    <p:extLst>
      <p:ext uri="{BB962C8B-B14F-4D97-AF65-F5344CB8AC3E}">
        <p14:creationId xmlns:p14="http://schemas.microsoft.com/office/powerpoint/2010/main" val="1191342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three rules of our logic have</a:t>
            </a:r>
            <a:r>
              <a:rPr lang="en-US" baseline="0" dirty="0" smtClean="0"/>
              <a:t> to do with delegations of authority.  The first two define what </a:t>
            </a:r>
            <a:r>
              <a:rPr lang="en-US" b="1" baseline="0" dirty="0" err="1" smtClean="0"/>
              <a:t>speaksfor</a:t>
            </a:r>
            <a:r>
              <a:rPr lang="en-US" b="0" baseline="0" dirty="0" smtClean="0"/>
              <a:t> means.  </a:t>
            </a:r>
            <a:r>
              <a:rPr lang="en-US" b="0" baseline="0" dirty="0" err="1" smtClean="0"/>
              <a:t>Speaksfor</a:t>
            </a:r>
            <a:r>
              <a:rPr lang="en-US" b="0" baseline="0" dirty="0" smtClean="0"/>
              <a:t>-E says that if </a:t>
            </a:r>
            <a:r>
              <a:rPr lang="en-US" b="0" i="1" baseline="0" dirty="0" smtClean="0"/>
              <a:t>A</a:t>
            </a:r>
            <a:r>
              <a:rPr lang="en-US" b="0" baseline="0" dirty="0" smtClean="0"/>
              <a:t> </a:t>
            </a:r>
            <a:r>
              <a:rPr lang="en-US" b="1" baseline="0" dirty="0" smtClean="0"/>
              <a:t>says</a:t>
            </a:r>
            <a:r>
              <a:rPr lang="en-US" b="0" baseline="0" dirty="0" smtClean="0"/>
              <a:t> that </a:t>
            </a:r>
            <a:r>
              <a:rPr lang="en-US" b="0" i="1" baseline="0" dirty="0" smtClean="0"/>
              <a:t>B</a:t>
            </a:r>
            <a:r>
              <a:rPr lang="en-US" b="0" baseline="0" dirty="0" smtClean="0"/>
              <a:t> </a:t>
            </a:r>
            <a:r>
              <a:rPr lang="en-US" b="1" baseline="0" dirty="0" err="1" smtClean="0"/>
              <a:t>speaksfor</a:t>
            </a:r>
            <a:r>
              <a:rPr lang="en-US" b="0" baseline="0" dirty="0" smtClean="0"/>
              <a:t> </a:t>
            </a:r>
            <a:r>
              <a:rPr lang="en-US" b="0" i="1" baseline="0" dirty="0" smtClean="0"/>
              <a:t>A</a:t>
            </a:r>
            <a:r>
              <a:rPr lang="en-US" b="0" baseline="0" dirty="0" smtClean="0"/>
              <a:t>, then anything that </a:t>
            </a:r>
            <a:r>
              <a:rPr lang="en-US" b="0" i="1" baseline="0" dirty="0" smtClean="0"/>
              <a:t>B</a:t>
            </a:r>
            <a:r>
              <a:rPr lang="en-US" b="0" baseline="0" dirty="0" smtClean="0"/>
              <a:t> says can be attributed to </a:t>
            </a:r>
            <a:r>
              <a:rPr lang="en-US" b="0" i="1" baseline="0" dirty="0" smtClean="0"/>
              <a:t>A</a:t>
            </a:r>
            <a:r>
              <a:rPr lang="en-US" b="0" baseline="0" dirty="0" smtClean="0"/>
              <a:t>, as well.  Similarly, speaksfor-E2 says that if </a:t>
            </a:r>
            <a:r>
              <a:rPr lang="en-US" b="0" i="1" baseline="0" dirty="0" smtClean="0"/>
              <a:t>A</a:t>
            </a:r>
            <a:r>
              <a:rPr lang="en-US" b="0" baseline="0" dirty="0" smtClean="0"/>
              <a:t> </a:t>
            </a:r>
            <a:r>
              <a:rPr lang="en-US" b="1" baseline="0" dirty="0" smtClean="0"/>
              <a:t>says</a:t>
            </a:r>
            <a:r>
              <a:rPr lang="en-US" b="0" baseline="0" dirty="0" smtClean="0"/>
              <a:t> that </a:t>
            </a:r>
            <a:r>
              <a:rPr lang="en-US" b="0" i="1" baseline="0" dirty="0" smtClean="0"/>
              <a:t>B</a:t>
            </a:r>
            <a:r>
              <a:rPr lang="en-US" b="0" baseline="0" dirty="0" smtClean="0"/>
              <a:t> </a:t>
            </a:r>
            <a:r>
              <a:rPr lang="en-US" b="1" baseline="0" dirty="0" err="1" smtClean="0"/>
              <a:t>speaksfor</a:t>
            </a:r>
            <a:r>
              <a:rPr lang="en-US" b="0" baseline="0" dirty="0" smtClean="0"/>
              <a:t> </a:t>
            </a:r>
            <a:r>
              <a:rPr lang="en-US" b="0" i="1" baseline="0" dirty="0" smtClean="0"/>
              <a:t>A.S</a:t>
            </a:r>
            <a:r>
              <a:rPr lang="en-US" b="0" baseline="0" dirty="0" smtClean="0"/>
              <a:t>, then anything that </a:t>
            </a:r>
            <a:r>
              <a:rPr lang="en-US" b="0" i="1" baseline="0" dirty="0" smtClean="0"/>
              <a:t>B</a:t>
            </a:r>
            <a:r>
              <a:rPr lang="en-US" b="0" baseline="0" dirty="0" smtClean="0"/>
              <a:t> says can be attributed to </a:t>
            </a:r>
            <a:r>
              <a:rPr lang="en-US" b="0" i="1" baseline="0" dirty="0" smtClean="0"/>
              <a:t>A.S.</a:t>
            </a:r>
            <a:r>
              <a:rPr lang="en-US" b="0" i="0" baseline="0" dirty="0" smtClean="0"/>
              <a:t>  Remember, </a:t>
            </a:r>
            <a:r>
              <a:rPr lang="en-US" b="0" i="1" baseline="0" dirty="0" smtClean="0"/>
              <a:t>A</a:t>
            </a:r>
            <a:r>
              <a:rPr lang="en-US" b="0" i="0" baseline="0" dirty="0" smtClean="0"/>
              <a:t> defines who it calls </a:t>
            </a:r>
            <a:r>
              <a:rPr lang="en-US" b="0" i="1" baseline="0" dirty="0" smtClean="0"/>
              <a:t>S</a:t>
            </a:r>
            <a:r>
              <a:rPr lang="en-US" b="0" i="0" baseline="0" dirty="0" smtClean="0"/>
              <a:t>, and so it is perfectly within </a:t>
            </a:r>
            <a:r>
              <a:rPr lang="en-US" b="0" i="1" baseline="0" dirty="0" smtClean="0"/>
              <a:t>A’</a:t>
            </a:r>
            <a:r>
              <a:rPr lang="en-US" b="0" i="0" baseline="0" dirty="0" smtClean="0"/>
              <a:t>s rights to delegate this authority to </a:t>
            </a:r>
            <a:r>
              <a:rPr lang="en-US" b="0" i="1" baseline="0" dirty="0" smtClean="0"/>
              <a:t>B</a:t>
            </a:r>
            <a:r>
              <a:rPr lang="en-US" b="0" i="0" baseline="0" dirty="0" smtClean="0"/>
              <a:t>.  </a:t>
            </a:r>
          </a:p>
          <a:p>
            <a:endParaRPr lang="en-US" b="0" i="0" baseline="0" dirty="0" smtClean="0"/>
          </a:p>
          <a:p>
            <a:r>
              <a:rPr lang="en-US" b="0" i="0" baseline="0" dirty="0" smtClean="0"/>
              <a:t>The last rule, delegate-E, essentially defines a limited form of delegation, in contrast to the complete delegation represented by </a:t>
            </a:r>
            <a:r>
              <a:rPr lang="en-US" b="1" i="0" baseline="0" dirty="0" err="1" smtClean="0"/>
              <a:t>speaksfor</a:t>
            </a:r>
            <a:r>
              <a:rPr lang="en-US" b="0" i="0" baseline="0" dirty="0" smtClean="0"/>
              <a:t>.  In words, if </a:t>
            </a:r>
            <a:r>
              <a:rPr lang="en-US" b="0" i="1" baseline="0" dirty="0" smtClean="0"/>
              <a:t>A</a:t>
            </a:r>
            <a:r>
              <a:rPr lang="en-US" b="0" i="0" baseline="0" dirty="0" smtClean="0"/>
              <a:t> </a:t>
            </a:r>
            <a:r>
              <a:rPr lang="en-US" b="1" i="0" baseline="0" dirty="0" smtClean="0"/>
              <a:t>says</a:t>
            </a:r>
            <a:r>
              <a:rPr lang="en-US" b="0" i="0" baseline="0" dirty="0" smtClean="0"/>
              <a:t> that it delegates its rights to perform action </a:t>
            </a:r>
            <a:r>
              <a:rPr lang="en-US" b="0" i="1" baseline="0" dirty="0" smtClean="0"/>
              <a:t>U</a:t>
            </a:r>
            <a:r>
              <a:rPr lang="en-US" b="0" i="0" baseline="0" dirty="0" smtClean="0"/>
              <a:t> to </a:t>
            </a:r>
            <a:r>
              <a:rPr lang="en-US" b="0" i="1" baseline="0" dirty="0" smtClean="0"/>
              <a:t>B</a:t>
            </a:r>
            <a:r>
              <a:rPr lang="en-US" b="0" i="0" baseline="0" dirty="0" smtClean="0"/>
              <a:t>, and if </a:t>
            </a:r>
            <a:r>
              <a:rPr lang="en-US" b="0" i="1" baseline="0" dirty="0" smtClean="0"/>
              <a:t>B</a:t>
            </a:r>
            <a:r>
              <a:rPr lang="en-US" b="0" i="0" baseline="0" dirty="0" smtClean="0"/>
              <a:t> then says to perform this action, then we interpret </a:t>
            </a:r>
            <a:r>
              <a:rPr lang="en-US" b="0" i="1" baseline="0" dirty="0" smtClean="0"/>
              <a:t>B</a:t>
            </a:r>
            <a:r>
              <a:rPr lang="en-US" b="0" i="0" baseline="0" dirty="0" smtClean="0"/>
              <a:t>’s request as if </a:t>
            </a:r>
            <a:r>
              <a:rPr lang="en-US" b="0" i="1" baseline="0" dirty="0" smtClean="0"/>
              <a:t>A</a:t>
            </a:r>
            <a:r>
              <a:rPr lang="en-US" b="0" i="0" baseline="0" dirty="0" smtClean="0"/>
              <a:t> </a:t>
            </a:r>
            <a:r>
              <a:rPr lang="en-US" b="0" i="0" baseline="0" dirty="0" smtClean="0"/>
              <a:t>said </a:t>
            </a:r>
            <a:r>
              <a:rPr lang="en-US" b="0" i="0" baseline="0" dirty="0" smtClean="0"/>
              <a:t>it.</a:t>
            </a:r>
            <a:endParaRPr lang="en-US" b="1"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11</a:t>
            </a:fld>
            <a:endParaRPr lang="en-US"/>
          </a:p>
        </p:txBody>
      </p:sp>
    </p:spTree>
    <p:extLst>
      <p:ext uri="{BB962C8B-B14F-4D97-AF65-F5344CB8AC3E}">
        <p14:creationId xmlns:p14="http://schemas.microsoft.com/office/powerpoint/2010/main" val="2157554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Before we get to work on applying these rules</a:t>
            </a:r>
            <a:r>
              <a:rPr lang="en-US" baseline="0" dirty="0" smtClean="0"/>
              <a:t> to reason about access-control scenarios, I want to return to the formula </a:t>
            </a:r>
            <a:r>
              <a:rPr lang="en-US" i="1" baseline="0" dirty="0" err="1" smtClean="0"/>
              <a:t>keystr</a:t>
            </a:r>
            <a:r>
              <a:rPr lang="en-US" baseline="0" dirty="0" smtClean="0"/>
              <a:t> </a:t>
            </a:r>
            <a:r>
              <a:rPr lang="en-US" b="1" baseline="0" dirty="0" smtClean="0"/>
              <a:t>signs</a:t>
            </a:r>
            <a:r>
              <a:rPr lang="en-US" baseline="0" dirty="0" smtClean="0"/>
              <a:t> </a:t>
            </a:r>
            <a:r>
              <a:rPr lang="en-US" i="1" baseline="0" dirty="0" smtClean="0"/>
              <a:t>F</a:t>
            </a:r>
            <a:r>
              <a:rPr lang="en-US" baseline="0" dirty="0" smtClean="0"/>
              <a:t>.  Where do these formulas come from?  They are instantiated from cryptographic constructs called </a:t>
            </a:r>
            <a:r>
              <a:rPr lang="en-US" i="1" baseline="0" dirty="0" smtClean="0"/>
              <a:t>message authentication codes </a:t>
            </a:r>
            <a:r>
              <a:rPr lang="en-US" baseline="0" dirty="0" smtClean="0"/>
              <a:t>and </a:t>
            </a:r>
            <a:r>
              <a:rPr lang="en-US" i="1" baseline="0" dirty="0" smtClean="0"/>
              <a:t>digital signatures</a:t>
            </a:r>
            <a:r>
              <a:rPr lang="en-US" baseline="0" dirty="0" smtClean="0"/>
              <a:t>.  </a:t>
            </a:r>
          </a:p>
          <a:p>
            <a:endParaRPr lang="en-US" baseline="0" dirty="0" smtClean="0"/>
          </a:p>
          <a:p>
            <a:r>
              <a:rPr lang="en-US" baseline="0" dirty="0" smtClean="0"/>
              <a:t>Informally, a message authentication code (MAC) involves three different algorithms, denoted </a:t>
            </a:r>
            <a:r>
              <a:rPr lang="en-US" i="1" baseline="0" dirty="0" smtClean="0"/>
              <a:t>G</a:t>
            </a:r>
            <a:r>
              <a:rPr lang="en-US" baseline="0" dirty="0" smtClean="0"/>
              <a:t>, </a:t>
            </a:r>
            <a:r>
              <a:rPr lang="en-US" i="1" baseline="0" dirty="0" smtClean="0"/>
              <a:t>T</a:t>
            </a:r>
            <a:r>
              <a:rPr lang="en-US" baseline="0" dirty="0" smtClean="0"/>
              <a:t> and </a:t>
            </a:r>
            <a:r>
              <a:rPr lang="en-US" i="1" baseline="0" dirty="0" smtClean="0"/>
              <a:t>V</a:t>
            </a:r>
            <a:r>
              <a:rPr lang="en-US" baseline="0" dirty="0" smtClean="0"/>
              <a:t>.  </a:t>
            </a:r>
            <a:r>
              <a:rPr lang="en-US" i="1" baseline="0" dirty="0" smtClean="0"/>
              <a:t>G</a:t>
            </a:r>
            <a:r>
              <a:rPr lang="en-US" baseline="0" dirty="0" smtClean="0"/>
              <a:t> is a </a:t>
            </a:r>
            <a:r>
              <a:rPr lang="en-US" baseline="0" dirty="0" smtClean="0"/>
              <a:t>randomized key </a:t>
            </a:r>
            <a:r>
              <a:rPr lang="en-US" baseline="0" dirty="0" smtClean="0"/>
              <a:t>generating algorithm that, when invoked, outputs a secret key </a:t>
            </a:r>
            <a:r>
              <a:rPr lang="en-US" i="1" baseline="0" dirty="0" smtClean="0"/>
              <a:t>K</a:t>
            </a:r>
            <a:r>
              <a:rPr lang="en-US" baseline="0" dirty="0" smtClean="0"/>
              <a:t>.  (</a:t>
            </a:r>
            <a:r>
              <a:rPr lang="en-US" i="1" baseline="0" dirty="0" smtClean="0"/>
              <a:t>K</a:t>
            </a:r>
            <a:r>
              <a:rPr lang="en-US" baseline="0" dirty="0" smtClean="0"/>
              <a:t> can also be called a symmetric key, for reasons that will become clear on the next slide.)   </a:t>
            </a:r>
            <a:r>
              <a:rPr lang="en-US" i="1" baseline="0" dirty="0" smtClean="0"/>
              <a:t>T</a:t>
            </a:r>
            <a:r>
              <a:rPr lang="en-US" baseline="0" dirty="0" smtClean="0"/>
              <a:t> takes as input a secret key </a:t>
            </a:r>
            <a:r>
              <a:rPr lang="en-US" i="1" baseline="0" dirty="0" smtClean="0"/>
              <a:t>K</a:t>
            </a:r>
            <a:r>
              <a:rPr lang="en-US" baseline="0" dirty="0" smtClean="0"/>
              <a:t> and a message </a:t>
            </a:r>
            <a:r>
              <a:rPr lang="en-US" i="1" baseline="0" dirty="0" smtClean="0"/>
              <a:t>m</a:t>
            </a:r>
            <a:r>
              <a:rPr lang="en-US" baseline="0" dirty="0" smtClean="0"/>
              <a:t>, and outputs a “tag” </a:t>
            </a:r>
            <a:r>
              <a:rPr lang="en-US" i="1" baseline="0" dirty="0" smtClean="0"/>
              <a:t>t</a:t>
            </a:r>
            <a:r>
              <a:rPr lang="en-US" baseline="0" dirty="0" smtClean="0"/>
              <a:t>.  Note that we will often write the key input </a:t>
            </a:r>
            <a:r>
              <a:rPr lang="en-US" i="1" baseline="0" dirty="0" smtClean="0"/>
              <a:t>K</a:t>
            </a:r>
            <a:r>
              <a:rPr lang="en-US" baseline="0" dirty="0" smtClean="0"/>
              <a:t> as a subscript on </a:t>
            </a:r>
            <a:r>
              <a:rPr lang="en-US" i="1" baseline="0" dirty="0" smtClean="0"/>
              <a:t>T</a:t>
            </a:r>
            <a:r>
              <a:rPr lang="en-US" baseline="0" dirty="0" smtClean="0"/>
              <a:t>, simply because it is convention.  Finally, the algorithm </a:t>
            </a:r>
            <a:r>
              <a:rPr lang="en-US" i="1" baseline="0" dirty="0" smtClean="0"/>
              <a:t>V</a:t>
            </a:r>
            <a:r>
              <a:rPr lang="en-US" baseline="0" dirty="0" smtClean="0"/>
              <a:t> takes as input a secret key </a:t>
            </a:r>
            <a:r>
              <a:rPr lang="en-US" i="1" baseline="0" dirty="0" smtClean="0"/>
              <a:t>K</a:t>
            </a:r>
            <a:r>
              <a:rPr lang="en-US" baseline="0" dirty="0" smtClean="0"/>
              <a:t> (again, often written as a subscript on </a:t>
            </a:r>
            <a:r>
              <a:rPr lang="en-US" i="1" baseline="0" dirty="0" smtClean="0"/>
              <a:t>V</a:t>
            </a:r>
            <a:r>
              <a:rPr lang="en-US" baseline="0" dirty="0" smtClean="0"/>
              <a:t>), message </a:t>
            </a:r>
            <a:r>
              <a:rPr lang="en-US" i="1" baseline="0" dirty="0" smtClean="0"/>
              <a:t>m</a:t>
            </a:r>
            <a:r>
              <a:rPr lang="en-US" baseline="0" dirty="0" smtClean="0"/>
              <a:t> and tag </a:t>
            </a:r>
            <a:r>
              <a:rPr lang="en-US" i="1" baseline="0" dirty="0" smtClean="0"/>
              <a:t>t</a:t>
            </a:r>
            <a:r>
              <a:rPr lang="en-US" baseline="0" dirty="0" smtClean="0"/>
              <a:t>, and outputs a bit indicating whether the tag </a:t>
            </a:r>
            <a:r>
              <a:rPr lang="en-US" i="1" baseline="0" dirty="0" smtClean="0"/>
              <a:t>t</a:t>
            </a:r>
            <a:r>
              <a:rPr lang="en-US" baseline="0" dirty="0" smtClean="0"/>
              <a:t> is a valid tag for </a:t>
            </a:r>
            <a:r>
              <a:rPr lang="en-US" i="1" baseline="0" dirty="0" smtClean="0"/>
              <a:t>m</a:t>
            </a:r>
            <a:r>
              <a:rPr lang="en-US" baseline="0" dirty="0" smtClean="0"/>
              <a:t> using key </a:t>
            </a:r>
            <a:r>
              <a:rPr lang="en-US" i="1" baseline="0" dirty="0" smtClean="0"/>
              <a:t>K</a:t>
            </a:r>
            <a:r>
              <a:rPr lang="en-US" baseline="0" dirty="0" smtClean="0"/>
              <a:t>.   </a:t>
            </a:r>
          </a:p>
          <a:p>
            <a:endParaRPr lang="en-US" baseline="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The basic functional property that we want from a message authentication code is that for any key </a:t>
            </a:r>
            <a:r>
              <a:rPr lang="en-US" i="1" baseline="0" dirty="0" smtClean="0"/>
              <a:t>K</a:t>
            </a:r>
            <a:r>
              <a:rPr lang="en-US" baseline="0" dirty="0" smtClean="0"/>
              <a:t> output by </a:t>
            </a:r>
            <a:r>
              <a:rPr lang="en-US" i="1" baseline="0" dirty="0" smtClean="0"/>
              <a:t>G</a:t>
            </a:r>
            <a:r>
              <a:rPr lang="en-US" baseline="0" dirty="0" smtClean="0"/>
              <a:t>, if </a:t>
            </a:r>
            <a:r>
              <a:rPr lang="en-US" i="1" baseline="0" dirty="0" smtClean="0"/>
              <a:t>t</a:t>
            </a:r>
            <a:r>
              <a:rPr lang="en-US" baseline="0" dirty="0" smtClean="0"/>
              <a:t> is a tag created for message </a:t>
            </a:r>
            <a:r>
              <a:rPr lang="en-US" i="1" baseline="0" dirty="0" smtClean="0"/>
              <a:t>m</a:t>
            </a:r>
            <a:r>
              <a:rPr lang="en-US" baseline="0" dirty="0" smtClean="0"/>
              <a:t> using key </a:t>
            </a:r>
            <a:r>
              <a:rPr lang="en-US" i="1" baseline="0" dirty="0" smtClean="0"/>
              <a:t>K</a:t>
            </a:r>
            <a:r>
              <a:rPr lang="en-US" baseline="0" dirty="0" smtClean="0"/>
              <a:t> (i.e., </a:t>
            </a:r>
            <a:r>
              <a:rPr lang="en-US" i="1" dirty="0" smtClean="0"/>
              <a:t>t </a:t>
            </a:r>
            <a:r>
              <a:rPr lang="en-US" dirty="0" smtClean="0">
                <a:sym typeface="Symbol" pitchFamily="18" charset="2"/>
              </a:rPr>
              <a:t> </a:t>
            </a:r>
            <a:r>
              <a:rPr lang="en-US" i="1" dirty="0" smtClean="0">
                <a:sym typeface="Symbol" pitchFamily="18" charset="2"/>
              </a:rPr>
              <a:t>T</a:t>
            </a:r>
            <a:r>
              <a:rPr lang="en-US" i="1" baseline="-25000" dirty="0" smtClean="0">
                <a:sym typeface="Symbol" pitchFamily="18" charset="2"/>
              </a:rPr>
              <a:t>K</a:t>
            </a:r>
            <a:r>
              <a:rPr lang="en-US" dirty="0" smtClean="0">
                <a:sym typeface="Symbol" pitchFamily="18" charset="2"/>
              </a:rPr>
              <a:t>(</a:t>
            </a:r>
            <a:r>
              <a:rPr lang="en-US" i="1" dirty="0" smtClean="0">
                <a:sym typeface="Symbol" pitchFamily="18" charset="2"/>
              </a:rPr>
              <a:t>m</a:t>
            </a:r>
            <a:r>
              <a:rPr lang="en-US" dirty="0" smtClean="0">
                <a:sym typeface="Symbol" pitchFamily="18" charset="2"/>
              </a:rPr>
              <a:t>)</a:t>
            </a:r>
            <a:r>
              <a:rPr lang="en-US" baseline="0" dirty="0" smtClean="0"/>
              <a:t>), then the verification algorithm should conclude that </a:t>
            </a:r>
            <a:r>
              <a:rPr lang="en-US" i="1" baseline="0" dirty="0" smtClean="0"/>
              <a:t>t</a:t>
            </a:r>
            <a:r>
              <a:rPr lang="en-US" baseline="0" dirty="0" smtClean="0"/>
              <a:t> is valid for </a:t>
            </a:r>
            <a:r>
              <a:rPr lang="en-US" i="1" baseline="0" dirty="0" smtClean="0"/>
              <a:t>m</a:t>
            </a:r>
            <a:r>
              <a:rPr lang="en-US" baseline="0" dirty="0" smtClean="0"/>
              <a:t> using key </a:t>
            </a:r>
            <a:r>
              <a:rPr lang="en-US" i="1" baseline="0" dirty="0" smtClean="0"/>
              <a:t>K</a:t>
            </a:r>
            <a:r>
              <a:rPr lang="en-US" i="0" baseline="0" dirty="0" smtClean="0"/>
              <a:t> (i.e., </a:t>
            </a:r>
            <a:r>
              <a:rPr lang="en-US" i="1" dirty="0" smtClean="0">
                <a:sym typeface="Symbol" pitchFamily="18" charset="2"/>
              </a:rPr>
              <a:t>V</a:t>
            </a:r>
            <a:r>
              <a:rPr lang="en-US" i="1" baseline="-25000" dirty="0" smtClean="0">
                <a:sym typeface="Symbol" pitchFamily="18" charset="2"/>
              </a:rPr>
              <a:t>K</a:t>
            </a:r>
            <a:r>
              <a:rPr lang="en-US" dirty="0" smtClean="0">
                <a:sym typeface="Symbol" pitchFamily="18" charset="2"/>
              </a:rPr>
              <a:t>(</a:t>
            </a:r>
            <a:r>
              <a:rPr lang="en-US" i="1" dirty="0" smtClean="0">
                <a:sym typeface="Symbol" pitchFamily="18" charset="2"/>
              </a:rPr>
              <a:t>m, t</a:t>
            </a:r>
            <a:r>
              <a:rPr lang="en-US" dirty="0" smtClean="0">
                <a:sym typeface="Symbol" pitchFamily="18" charset="2"/>
              </a:rPr>
              <a:t>)</a:t>
            </a:r>
            <a:r>
              <a:rPr lang="en-US" baseline="0" dirty="0" smtClean="0">
                <a:sym typeface="Symbol" pitchFamily="18" charset="2"/>
              </a:rPr>
              <a:t> = 1).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sym typeface="Symbol" pitchFamily="18" charset="2"/>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smtClean="0">
                <a:sym typeface="Symbol" pitchFamily="18" charset="2"/>
              </a:rPr>
              <a:t>In addition, we need a security property for MACs.  For now, we write it informally as follows: It should be computationally infeasible for an adversary not knowing </a:t>
            </a:r>
            <a:r>
              <a:rPr lang="en-US" i="1" baseline="0" dirty="0" smtClean="0">
                <a:sym typeface="Symbol" pitchFamily="18" charset="2"/>
              </a:rPr>
              <a:t>K</a:t>
            </a:r>
            <a:r>
              <a:rPr lang="en-US" baseline="0" dirty="0" smtClean="0">
                <a:sym typeface="Symbol" pitchFamily="18" charset="2"/>
              </a:rPr>
              <a:t> to create a message/tag pair &lt;</a:t>
            </a:r>
            <a:r>
              <a:rPr lang="en-US" i="1" baseline="0" dirty="0" smtClean="0">
                <a:sym typeface="Symbol" pitchFamily="18" charset="2"/>
              </a:rPr>
              <a:t>m</a:t>
            </a:r>
            <a:r>
              <a:rPr lang="en-US" baseline="0" dirty="0" smtClean="0">
                <a:sym typeface="Symbol" pitchFamily="18" charset="2"/>
              </a:rPr>
              <a:t>, </a:t>
            </a:r>
            <a:r>
              <a:rPr lang="en-US" i="1" baseline="0" dirty="0" smtClean="0">
                <a:sym typeface="Symbol" pitchFamily="18" charset="2"/>
              </a:rPr>
              <a:t>t</a:t>
            </a:r>
            <a:r>
              <a:rPr lang="en-US" baseline="0" dirty="0" smtClean="0">
                <a:sym typeface="Symbol" pitchFamily="18" charset="2"/>
              </a:rPr>
              <a:t>&gt; such that </a:t>
            </a:r>
            <a:r>
              <a:rPr lang="en-US" i="1" dirty="0" smtClean="0">
                <a:sym typeface="Symbol" pitchFamily="18" charset="2"/>
              </a:rPr>
              <a:t>V</a:t>
            </a:r>
            <a:r>
              <a:rPr lang="en-US" i="1" baseline="-25000" dirty="0" smtClean="0">
                <a:sym typeface="Symbol" pitchFamily="18" charset="2"/>
              </a:rPr>
              <a:t>K</a:t>
            </a:r>
            <a:r>
              <a:rPr lang="en-US" dirty="0" smtClean="0">
                <a:sym typeface="Symbol" pitchFamily="18" charset="2"/>
              </a:rPr>
              <a:t>(</a:t>
            </a:r>
            <a:r>
              <a:rPr lang="en-US" i="1" dirty="0" smtClean="0">
                <a:sym typeface="Symbol" pitchFamily="18" charset="2"/>
              </a:rPr>
              <a:t>m, t</a:t>
            </a:r>
            <a:r>
              <a:rPr lang="en-US" dirty="0" smtClean="0">
                <a:sym typeface="Symbol" pitchFamily="18" charset="2"/>
              </a:rPr>
              <a:t>)</a:t>
            </a:r>
            <a:r>
              <a:rPr lang="en-US" dirty="0" smtClean="0"/>
              <a:t> = 1, even after</a:t>
            </a:r>
            <a:r>
              <a:rPr lang="en-US" baseline="0" dirty="0" smtClean="0"/>
              <a:t> observing </a:t>
            </a:r>
            <a:r>
              <a:rPr lang="en-US" baseline="0" dirty="0" smtClean="0">
                <a:sym typeface="Symbol" pitchFamily="18" charset="2"/>
              </a:rPr>
              <a:t>a collection of message/tag pairs created using </a:t>
            </a:r>
            <a:r>
              <a:rPr lang="en-US" i="1" baseline="0" dirty="0" smtClean="0">
                <a:sym typeface="Symbol" pitchFamily="18" charset="2"/>
              </a:rPr>
              <a:t>K</a:t>
            </a:r>
            <a:r>
              <a:rPr lang="en-US" baseline="0" dirty="0" smtClean="0">
                <a:sym typeface="Symbol" pitchFamily="18" charset="2"/>
              </a:rPr>
              <a:t> for other messages, including some of its choosing.   Again for now, “computationally infeasible” just means that modern computers cannot do this in a time in which doing so would still be useful to the adversary.</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sym typeface="Symbol" pitchFamily="18" charset="2"/>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smtClean="0">
                <a:sym typeface="Symbol" pitchFamily="18" charset="2"/>
              </a:rPr>
              <a:t>We introduce MACs here because if a principal receives a message/tag pair &lt;</a:t>
            </a:r>
            <a:r>
              <a:rPr lang="en-US" i="1" baseline="0" dirty="0" smtClean="0">
                <a:sym typeface="Symbol" pitchFamily="18" charset="2"/>
              </a:rPr>
              <a:t>m</a:t>
            </a:r>
            <a:r>
              <a:rPr lang="en-US" baseline="0" dirty="0" smtClean="0">
                <a:sym typeface="Symbol" pitchFamily="18" charset="2"/>
              </a:rPr>
              <a:t>, </a:t>
            </a:r>
            <a:r>
              <a:rPr lang="en-US" i="1" baseline="0" dirty="0" smtClean="0">
                <a:sym typeface="Symbol" pitchFamily="18" charset="2"/>
              </a:rPr>
              <a:t>t</a:t>
            </a:r>
            <a:r>
              <a:rPr lang="en-US" baseline="0" dirty="0" smtClean="0">
                <a:sym typeface="Symbol" pitchFamily="18" charset="2"/>
              </a:rPr>
              <a:t>&gt; such that </a:t>
            </a:r>
            <a:r>
              <a:rPr lang="en-US" i="1" dirty="0" smtClean="0">
                <a:sym typeface="Symbol" pitchFamily="18" charset="2"/>
              </a:rPr>
              <a:t>V</a:t>
            </a:r>
            <a:r>
              <a:rPr lang="en-US" i="1" baseline="-25000" dirty="0" smtClean="0">
                <a:sym typeface="Symbol" pitchFamily="18" charset="2"/>
              </a:rPr>
              <a:t>K</a:t>
            </a:r>
            <a:r>
              <a:rPr lang="en-US" dirty="0" smtClean="0">
                <a:sym typeface="Symbol" pitchFamily="18" charset="2"/>
              </a:rPr>
              <a:t>(</a:t>
            </a:r>
            <a:r>
              <a:rPr lang="en-US" i="1" dirty="0" smtClean="0">
                <a:sym typeface="Symbol" pitchFamily="18" charset="2"/>
              </a:rPr>
              <a:t>m, t</a:t>
            </a:r>
            <a:r>
              <a:rPr lang="en-US" dirty="0" smtClean="0">
                <a:sym typeface="Symbol" pitchFamily="18" charset="2"/>
              </a:rPr>
              <a:t>)</a:t>
            </a:r>
            <a:r>
              <a:rPr lang="en-US" dirty="0" smtClean="0"/>
              <a:t> = 1, then</a:t>
            </a:r>
            <a:r>
              <a:rPr lang="en-US" baseline="0" dirty="0" smtClean="0"/>
              <a:t> we interpret this in our logic as </a:t>
            </a:r>
            <a:r>
              <a:rPr lang="en-US" i="1" baseline="0" dirty="0" smtClean="0"/>
              <a:t>K</a:t>
            </a:r>
            <a:r>
              <a:rPr lang="en-US" baseline="0" dirty="0" smtClean="0"/>
              <a:t> </a:t>
            </a:r>
            <a:r>
              <a:rPr lang="en-US" b="1" baseline="0" dirty="0" smtClean="0"/>
              <a:t>signed </a:t>
            </a:r>
            <a:r>
              <a:rPr lang="en-US" i="1" baseline="0" dirty="0" smtClean="0"/>
              <a:t>m</a:t>
            </a:r>
            <a:r>
              <a:rPr lang="en-US" baseline="0" dirty="0" smtClean="0"/>
              <a:t>.  </a:t>
            </a:r>
            <a:endParaRPr lang="en-US" dirty="0" smtClean="0">
              <a:sym typeface="Symbol" pitchFamily="18" charset="2"/>
            </a:endParaRPr>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12</a:t>
            </a:fld>
            <a:endParaRPr lang="en-US"/>
          </a:p>
        </p:txBody>
      </p:sp>
    </p:spTree>
    <p:extLst>
      <p:ext uri="{BB962C8B-B14F-4D97-AF65-F5344CB8AC3E}">
        <p14:creationId xmlns:p14="http://schemas.microsoft.com/office/powerpoint/2010/main" val="1215476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The other cryptographic construct that</a:t>
            </a:r>
            <a:r>
              <a:rPr lang="en-US" baseline="0" dirty="0" smtClean="0"/>
              <a:t> can give rise to a formula of the form </a:t>
            </a:r>
            <a:r>
              <a:rPr lang="en-US" i="1" baseline="0" dirty="0" err="1" smtClean="0"/>
              <a:t>keystr</a:t>
            </a:r>
            <a:r>
              <a:rPr lang="en-US" baseline="0" dirty="0" smtClean="0"/>
              <a:t> </a:t>
            </a:r>
            <a:r>
              <a:rPr lang="en-US" b="1" baseline="0" dirty="0" smtClean="0"/>
              <a:t>signed</a:t>
            </a:r>
            <a:r>
              <a:rPr lang="en-US" baseline="0" dirty="0" smtClean="0"/>
              <a:t> </a:t>
            </a:r>
            <a:r>
              <a:rPr lang="en-US" i="1" baseline="0" dirty="0" smtClean="0"/>
              <a:t>m</a:t>
            </a:r>
            <a:r>
              <a:rPr lang="en-US" baseline="0" dirty="0" smtClean="0"/>
              <a:t> is a digital signature.  Digital signatures are a lot like message authentication codes, except that the key generating algorithm </a:t>
            </a:r>
            <a:r>
              <a:rPr lang="en-US" i="1" baseline="0" dirty="0" smtClean="0"/>
              <a:t>G</a:t>
            </a:r>
            <a:r>
              <a:rPr lang="en-US" baseline="0" dirty="0" smtClean="0"/>
              <a:t> outputs a </a:t>
            </a:r>
            <a:r>
              <a:rPr lang="en-US" i="1" baseline="0" dirty="0" smtClean="0"/>
              <a:t>pair</a:t>
            </a:r>
            <a:r>
              <a:rPr lang="en-US" baseline="0" dirty="0" smtClean="0"/>
              <a:t> of keys, here denoted &lt;</a:t>
            </a:r>
            <a:r>
              <a:rPr lang="en-US" i="1" baseline="0" dirty="0" smtClean="0"/>
              <a:t>K</a:t>
            </a:r>
            <a:r>
              <a:rPr lang="en-US" baseline="0" dirty="0" smtClean="0"/>
              <a:t>, </a:t>
            </a:r>
            <a:r>
              <a:rPr lang="en-US" i="1" baseline="0" dirty="0" smtClean="0"/>
              <a:t>K</a:t>
            </a:r>
            <a:r>
              <a:rPr lang="en-US" baseline="30000" dirty="0" smtClean="0"/>
              <a:t>-1</a:t>
            </a:r>
            <a:r>
              <a:rPr lang="en-US" baseline="0" dirty="0" smtClean="0"/>
              <a:t>&gt;.  </a:t>
            </a:r>
            <a:r>
              <a:rPr lang="en-US" i="1" baseline="0" dirty="0" smtClean="0"/>
              <a:t>K</a:t>
            </a:r>
            <a:r>
              <a:rPr lang="en-US" baseline="0" dirty="0" smtClean="0"/>
              <a:t> is often called a </a:t>
            </a:r>
            <a:r>
              <a:rPr lang="en-US" i="1" baseline="0" dirty="0" smtClean="0"/>
              <a:t>public key </a:t>
            </a:r>
            <a:r>
              <a:rPr lang="en-US" baseline="0" dirty="0" smtClean="0"/>
              <a:t>and, as its name suggests, is allowed to be public information.  In contrast, </a:t>
            </a:r>
            <a:r>
              <a:rPr lang="en-US" i="1" baseline="0" dirty="0" smtClean="0"/>
              <a:t>K</a:t>
            </a:r>
            <a:r>
              <a:rPr lang="en-US" baseline="30000" dirty="0" smtClean="0"/>
              <a:t>-1</a:t>
            </a:r>
            <a:r>
              <a:rPr lang="en-US" baseline="0" dirty="0" smtClean="0"/>
              <a:t> is called a </a:t>
            </a:r>
            <a:r>
              <a:rPr lang="en-US" i="1" baseline="0" dirty="0" smtClean="0"/>
              <a:t>private key</a:t>
            </a:r>
            <a:r>
              <a:rPr lang="en-US" i="0" baseline="0" dirty="0" smtClean="0"/>
              <a:t> and should be known only to the party that is intended to use it to create signatures.  More specifically, the party holding </a:t>
            </a:r>
            <a:r>
              <a:rPr lang="en-US" i="1" baseline="0" dirty="0" smtClean="0"/>
              <a:t>K</a:t>
            </a:r>
            <a:r>
              <a:rPr lang="en-US" baseline="30000" dirty="0" smtClean="0"/>
              <a:t>-1 </a:t>
            </a:r>
            <a:r>
              <a:rPr lang="en-US" i="0" baseline="0" dirty="0" smtClean="0"/>
              <a:t>can sign a message </a:t>
            </a:r>
            <a:r>
              <a:rPr lang="en-US" i="1" baseline="0" dirty="0" smtClean="0"/>
              <a:t>m</a:t>
            </a:r>
            <a:r>
              <a:rPr lang="en-US" i="0" baseline="0" dirty="0" smtClean="0"/>
              <a:t> by invoking the signing algorithm </a:t>
            </a:r>
            <a:r>
              <a:rPr lang="en-US" i="1" baseline="0" dirty="0" smtClean="0"/>
              <a:t>S</a:t>
            </a:r>
            <a:r>
              <a:rPr lang="en-US" i="0" baseline="0" dirty="0" smtClean="0"/>
              <a:t> using </a:t>
            </a:r>
            <a:r>
              <a:rPr lang="en-US" i="1" baseline="0" dirty="0" smtClean="0"/>
              <a:t>K</a:t>
            </a:r>
            <a:r>
              <a:rPr lang="en-US" baseline="30000" dirty="0" smtClean="0"/>
              <a:t>-1</a:t>
            </a:r>
            <a:r>
              <a:rPr lang="en-US" baseline="0" dirty="0" smtClean="0"/>
              <a:t> and </a:t>
            </a:r>
            <a:r>
              <a:rPr lang="en-US" i="1" baseline="0" dirty="0" smtClean="0"/>
              <a:t>m</a:t>
            </a:r>
            <a:r>
              <a:rPr lang="en-US" baseline="0" dirty="0" smtClean="0"/>
              <a:t> (i.e., </a:t>
            </a:r>
            <a:r>
              <a:rPr lang="en-US" i="1" dirty="0" smtClean="0">
                <a:sym typeface="Symbol" pitchFamily="18" charset="2"/>
              </a:rPr>
              <a:t></a:t>
            </a:r>
            <a:r>
              <a:rPr lang="en-US" dirty="0" smtClean="0">
                <a:sym typeface="Symbol" pitchFamily="18" charset="2"/>
              </a:rPr>
              <a:t>  </a:t>
            </a:r>
            <a:r>
              <a:rPr lang="en-US" i="1" dirty="0" smtClean="0">
                <a:sym typeface="Symbol" pitchFamily="18" charset="2"/>
              </a:rPr>
              <a:t>S</a:t>
            </a:r>
            <a:r>
              <a:rPr lang="en-US" i="1" baseline="-25000" dirty="0" smtClean="0"/>
              <a:t>K</a:t>
            </a:r>
            <a:r>
              <a:rPr lang="en-US" baseline="-4000" dirty="0" smtClean="0"/>
              <a:t>-1</a:t>
            </a:r>
            <a:r>
              <a:rPr lang="en-US" dirty="0" smtClean="0"/>
              <a:t>(</a:t>
            </a:r>
            <a:r>
              <a:rPr lang="en-US" i="1" dirty="0" smtClean="0"/>
              <a:t>m</a:t>
            </a:r>
            <a:r>
              <a:rPr lang="en-US" dirty="0" smtClean="0"/>
              <a:t>)); the resulting value</a:t>
            </a:r>
            <a:r>
              <a:rPr lang="en-US" baseline="0" dirty="0" smtClean="0"/>
              <a:t> </a:t>
            </a:r>
            <a:r>
              <a:rPr lang="en-US" i="1" dirty="0" smtClean="0">
                <a:sym typeface="Symbol" pitchFamily="18" charset="2"/>
              </a:rPr>
              <a:t></a:t>
            </a:r>
            <a:r>
              <a:rPr lang="en-US" i="0" baseline="0" dirty="0" smtClean="0">
                <a:sym typeface="Symbol" pitchFamily="18" charset="2"/>
              </a:rPr>
              <a:t> is called a digital signature.  A party holding the public key </a:t>
            </a:r>
            <a:r>
              <a:rPr lang="en-US" i="1" baseline="0" dirty="0" smtClean="0">
                <a:sym typeface="Symbol" pitchFamily="18" charset="2"/>
              </a:rPr>
              <a:t>K</a:t>
            </a:r>
            <a:r>
              <a:rPr lang="en-US" i="0" baseline="0" dirty="0" smtClean="0">
                <a:sym typeface="Symbol" pitchFamily="18" charset="2"/>
              </a:rPr>
              <a:t> can then verify the digital signature </a:t>
            </a:r>
            <a:r>
              <a:rPr lang="en-US" i="1" dirty="0" smtClean="0">
                <a:sym typeface="Symbol" pitchFamily="18" charset="2"/>
              </a:rPr>
              <a:t></a:t>
            </a:r>
            <a:r>
              <a:rPr lang="en-US" dirty="0" smtClean="0">
                <a:sym typeface="Symbol" pitchFamily="18" charset="2"/>
              </a:rPr>
              <a:t>  using the verification algorithm </a:t>
            </a:r>
            <a:r>
              <a:rPr lang="en-US" i="1" dirty="0" smtClean="0">
                <a:sym typeface="Symbol" pitchFamily="18" charset="2"/>
              </a:rPr>
              <a:t>V</a:t>
            </a:r>
            <a:r>
              <a:rPr lang="en-US" dirty="0" smtClean="0">
                <a:sym typeface="Symbol" pitchFamily="18" charset="2"/>
              </a:rPr>
              <a:t>;</a:t>
            </a:r>
            <a:r>
              <a:rPr lang="en-US" baseline="0" dirty="0" smtClean="0">
                <a:sym typeface="Symbol" pitchFamily="18" charset="2"/>
              </a:rPr>
              <a:t> i.e., </a:t>
            </a:r>
            <a:r>
              <a:rPr lang="en-US" i="1" dirty="0" smtClean="0">
                <a:sym typeface="Symbol" pitchFamily="18" charset="2"/>
              </a:rPr>
              <a:t>V</a:t>
            </a:r>
            <a:r>
              <a:rPr lang="en-US" i="1" baseline="-25000" dirty="0" smtClean="0">
                <a:sym typeface="Symbol" pitchFamily="18" charset="2"/>
              </a:rPr>
              <a:t>K</a:t>
            </a:r>
            <a:r>
              <a:rPr lang="en-US" dirty="0" smtClean="0">
                <a:sym typeface="Symbol" pitchFamily="18" charset="2"/>
              </a:rPr>
              <a:t>(</a:t>
            </a:r>
            <a:r>
              <a:rPr lang="en-US" i="1" dirty="0" smtClean="0">
                <a:sym typeface="Symbol" pitchFamily="18" charset="2"/>
              </a:rPr>
              <a:t>m, </a:t>
            </a:r>
            <a:r>
              <a:rPr lang="en-US" dirty="0" smtClean="0">
                <a:sym typeface="Symbol" pitchFamily="18" charset="2"/>
              </a:rPr>
              <a:t>) = 1 indicates that </a:t>
            </a:r>
            <a:r>
              <a:rPr lang="en-US" i="1" dirty="0" smtClean="0">
                <a:sym typeface="Symbol" pitchFamily="18" charset="2"/>
              </a:rPr>
              <a:t></a:t>
            </a:r>
            <a:r>
              <a:rPr lang="en-US" i="0" baseline="0" dirty="0" smtClean="0">
                <a:sym typeface="Symbol" pitchFamily="18" charset="2"/>
              </a:rPr>
              <a:t> is a digital signature on </a:t>
            </a:r>
            <a:r>
              <a:rPr lang="en-US" i="1" baseline="0" dirty="0" smtClean="0">
                <a:sym typeface="Symbol" pitchFamily="18" charset="2"/>
              </a:rPr>
              <a:t>m</a:t>
            </a:r>
            <a:r>
              <a:rPr lang="en-US" i="0" baseline="0" dirty="0" smtClean="0">
                <a:sym typeface="Symbol" pitchFamily="18" charset="2"/>
              </a:rPr>
              <a:t> created using the private key corresponding to the public key </a:t>
            </a:r>
            <a:r>
              <a:rPr lang="en-US" i="1" baseline="0" dirty="0" smtClean="0">
                <a:sym typeface="Symbol" pitchFamily="18" charset="2"/>
              </a:rPr>
              <a:t>K</a:t>
            </a:r>
            <a:r>
              <a:rPr lang="en-US" i="0" baseline="0" dirty="0" smtClean="0">
                <a:sym typeface="Symbol" pitchFamily="18" charset="2"/>
              </a:rPr>
              <a:t>.  </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i="0" baseline="0" dirty="0" smtClean="0">
              <a:sym typeface="Symbol" pitchFamily="18" charset="2"/>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en-US" i="0" baseline="0" dirty="0" smtClean="0">
                <a:sym typeface="Symbol" pitchFamily="18" charset="2"/>
              </a:rPr>
              <a:t>The primary functional property that we want from these algorithms is that a signature </a:t>
            </a:r>
            <a:r>
              <a:rPr lang="en-US" i="1" dirty="0" smtClean="0">
                <a:sym typeface="Symbol" pitchFamily="18" charset="2"/>
              </a:rPr>
              <a:t> </a:t>
            </a:r>
            <a:r>
              <a:rPr lang="en-US" i="0" dirty="0" smtClean="0">
                <a:sym typeface="Symbol" pitchFamily="18" charset="2"/>
              </a:rPr>
              <a:t>on</a:t>
            </a:r>
            <a:r>
              <a:rPr lang="en-US" i="0" baseline="0" dirty="0" smtClean="0">
                <a:sym typeface="Symbol" pitchFamily="18" charset="2"/>
              </a:rPr>
              <a:t> </a:t>
            </a:r>
            <a:r>
              <a:rPr lang="en-US" i="1" baseline="0" dirty="0" smtClean="0">
                <a:sym typeface="Symbol" pitchFamily="18" charset="2"/>
              </a:rPr>
              <a:t>m</a:t>
            </a:r>
            <a:r>
              <a:rPr lang="en-US" i="0" baseline="0" dirty="0" smtClean="0">
                <a:sym typeface="Symbol" pitchFamily="18" charset="2"/>
              </a:rPr>
              <a:t> created using private key </a:t>
            </a:r>
            <a:r>
              <a:rPr lang="en-US" i="1" baseline="0" dirty="0" smtClean="0"/>
              <a:t>K</a:t>
            </a:r>
            <a:r>
              <a:rPr lang="en-US" baseline="30000" dirty="0" smtClean="0"/>
              <a:t>-1</a:t>
            </a:r>
            <a:r>
              <a:rPr lang="en-US" baseline="0" dirty="0" smtClean="0"/>
              <a:t> (i.e., </a:t>
            </a:r>
            <a:r>
              <a:rPr lang="en-US" i="1" dirty="0" smtClean="0">
                <a:sym typeface="Symbol" pitchFamily="18" charset="2"/>
              </a:rPr>
              <a:t></a:t>
            </a:r>
            <a:r>
              <a:rPr lang="en-US" dirty="0" smtClean="0">
                <a:sym typeface="Symbol" pitchFamily="18" charset="2"/>
              </a:rPr>
              <a:t>  </a:t>
            </a:r>
            <a:r>
              <a:rPr lang="en-US" i="1" dirty="0" smtClean="0">
                <a:sym typeface="Symbol" pitchFamily="18" charset="2"/>
              </a:rPr>
              <a:t>S</a:t>
            </a:r>
            <a:r>
              <a:rPr lang="en-US" i="1" baseline="-25000" dirty="0" smtClean="0"/>
              <a:t>K</a:t>
            </a:r>
            <a:r>
              <a:rPr lang="en-US" baseline="-4000" dirty="0" smtClean="0"/>
              <a:t>-1</a:t>
            </a:r>
            <a:r>
              <a:rPr lang="en-US" dirty="0" smtClean="0"/>
              <a:t>(</a:t>
            </a:r>
            <a:r>
              <a:rPr lang="en-US" i="1" dirty="0" smtClean="0"/>
              <a:t>m</a:t>
            </a:r>
            <a:r>
              <a:rPr lang="en-US" dirty="0" smtClean="0"/>
              <a:t>)</a:t>
            </a:r>
            <a:r>
              <a:rPr lang="en-US" baseline="0" dirty="0" smtClean="0"/>
              <a:t>) should correctly verify with the corresponding public key </a:t>
            </a:r>
            <a:r>
              <a:rPr lang="en-US" i="1" baseline="0" dirty="0" smtClean="0"/>
              <a:t>K</a:t>
            </a:r>
            <a:r>
              <a:rPr lang="en-US" baseline="0" dirty="0" smtClean="0"/>
              <a:t> (i.e., </a:t>
            </a:r>
            <a:r>
              <a:rPr lang="en-US" i="1" dirty="0" smtClean="0">
                <a:sym typeface="Symbol" pitchFamily="18" charset="2"/>
              </a:rPr>
              <a:t>V</a:t>
            </a:r>
            <a:r>
              <a:rPr lang="en-US" i="1" baseline="-25000" dirty="0" smtClean="0">
                <a:sym typeface="Symbol" pitchFamily="18" charset="2"/>
              </a:rPr>
              <a:t>K</a:t>
            </a:r>
            <a:r>
              <a:rPr lang="en-US" dirty="0" smtClean="0">
                <a:sym typeface="Symbol" pitchFamily="18" charset="2"/>
              </a:rPr>
              <a:t>(</a:t>
            </a:r>
            <a:r>
              <a:rPr lang="en-US" i="1" dirty="0" smtClean="0">
                <a:sym typeface="Symbol" pitchFamily="18" charset="2"/>
              </a:rPr>
              <a:t>m, </a:t>
            </a:r>
            <a:r>
              <a:rPr lang="en-US" dirty="0" smtClean="0">
                <a:sym typeface="Symbol" pitchFamily="18" charset="2"/>
              </a:rPr>
              <a:t>) = 1).  The primary security property that we ask of digital signatures is</a:t>
            </a:r>
            <a:r>
              <a:rPr lang="en-US" baseline="0" dirty="0" smtClean="0">
                <a:sym typeface="Symbol" pitchFamily="18" charset="2"/>
              </a:rPr>
              <a:t> that it should be computationally infeasible for an adversary not knowing  </a:t>
            </a:r>
            <a:r>
              <a:rPr lang="en-US" i="1" baseline="0" dirty="0" smtClean="0"/>
              <a:t>K</a:t>
            </a:r>
            <a:r>
              <a:rPr lang="en-US" baseline="30000" dirty="0" smtClean="0"/>
              <a:t>-1 </a:t>
            </a:r>
            <a:r>
              <a:rPr lang="en-US" baseline="0" dirty="0" smtClean="0">
                <a:sym typeface="Symbol" pitchFamily="18" charset="2"/>
              </a:rPr>
              <a:t>to create a message/signature pair &lt;</a:t>
            </a:r>
            <a:r>
              <a:rPr lang="en-US" i="1" baseline="0" dirty="0" smtClean="0">
                <a:sym typeface="Symbol" pitchFamily="18" charset="2"/>
              </a:rPr>
              <a:t>m</a:t>
            </a:r>
            <a:r>
              <a:rPr lang="en-US" baseline="0" dirty="0" smtClean="0">
                <a:sym typeface="Symbol" pitchFamily="18" charset="2"/>
              </a:rPr>
              <a:t>, </a:t>
            </a:r>
            <a:r>
              <a:rPr lang="en-US" i="1" dirty="0" smtClean="0">
                <a:sym typeface="Symbol" pitchFamily="18" charset="2"/>
              </a:rPr>
              <a:t></a:t>
            </a:r>
            <a:r>
              <a:rPr lang="en-US" baseline="0" dirty="0" smtClean="0">
                <a:sym typeface="Symbol" pitchFamily="18" charset="2"/>
              </a:rPr>
              <a:t>&gt; such that </a:t>
            </a:r>
            <a:r>
              <a:rPr lang="en-US" i="1" dirty="0" smtClean="0">
                <a:sym typeface="Symbol" pitchFamily="18" charset="2"/>
              </a:rPr>
              <a:t>V</a:t>
            </a:r>
            <a:r>
              <a:rPr lang="en-US" i="1" baseline="-25000" dirty="0" smtClean="0">
                <a:sym typeface="Symbol" pitchFamily="18" charset="2"/>
              </a:rPr>
              <a:t>K</a:t>
            </a:r>
            <a:r>
              <a:rPr lang="en-US" dirty="0" smtClean="0">
                <a:sym typeface="Symbol" pitchFamily="18" charset="2"/>
              </a:rPr>
              <a:t>(</a:t>
            </a:r>
            <a:r>
              <a:rPr lang="en-US" i="1" dirty="0" smtClean="0">
                <a:sym typeface="Symbol" pitchFamily="18" charset="2"/>
              </a:rPr>
              <a:t>m, </a:t>
            </a:r>
            <a:r>
              <a:rPr lang="en-US" dirty="0" smtClean="0">
                <a:sym typeface="Symbol" pitchFamily="18" charset="2"/>
              </a:rPr>
              <a:t>)</a:t>
            </a:r>
            <a:r>
              <a:rPr lang="en-US" dirty="0" smtClean="0"/>
              <a:t> = 1, even after</a:t>
            </a:r>
            <a:r>
              <a:rPr lang="en-US" baseline="0" dirty="0" smtClean="0"/>
              <a:t> observing </a:t>
            </a:r>
            <a:r>
              <a:rPr lang="en-US" baseline="0" dirty="0" smtClean="0">
                <a:sym typeface="Symbol" pitchFamily="18" charset="2"/>
              </a:rPr>
              <a:t>a collection of message/signature pairs created using  </a:t>
            </a:r>
            <a:r>
              <a:rPr lang="en-US" i="1" baseline="0" dirty="0" smtClean="0"/>
              <a:t>K</a:t>
            </a:r>
            <a:r>
              <a:rPr lang="en-US" baseline="30000" dirty="0" smtClean="0"/>
              <a:t>-1 </a:t>
            </a:r>
            <a:r>
              <a:rPr lang="en-US" baseline="0" dirty="0" smtClean="0">
                <a:sym typeface="Symbol" pitchFamily="18" charset="2"/>
              </a:rPr>
              <a:t>for other messages, including some of its choosing. </a:t>
            </a:r>
            <a:endParaRPr lang="en-US" dirty="0" smtClean="0">
              <a:sym typeface="Symbol" pitchFamily="18" charset="2"/>
            </a:endParaRP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As</a:t>
            </a:r>
            <a:r>
              <a:rPr lang="en-US" baseline="0" dirty="0" smtClean="0"/>
              <a:t> in the case of MACs, </a:t>
            </a:r>
            <a:r>
              <a:rPr lang="en-US" baseline="0" dirty="0" smtClean="0">
                <a:sym typeface="Symbol" pitchFamily="18" charset="2"/>
              </a:rPr>
              <a:t>if a principal receives a message/signature pair &lt;</a:t>
            </a:r>
            <a:r>
              <a:rPr lang="en-US" i="1" baseline="0" dirty="0" smtClean="0">
                <a:sym typeface="Symbol" pitchFamily="18" charset="2"/>
              </a:rPr>
              <a:t>m</a:t>
            </a:r>
            <a:r>
              <a:rPr lang="en-US" baseline="0" dirty="0" smtClean="0">
                <a:sym typeface="Symbol" pitchFamily="18" charset="2"/>
              </a:rPr>
              <a:t>, </a:t>
            </a:r>
            <a:r>
              <a:rPr lang="en-US" i="1" dirty="0" smtClean="0">
                <a:sym typeface="Symbol" pitchFamily="18" charset="2"/>
              </a:rPr>
              <a:t></a:t>
            </a:r>
            <a:r>
              <a:rPr lang="en-US" baseline="0" dirty="0" smtClean="0">
                <a:sym typeface="Symbol" pitchFamily="18" charset="2"/>
              </a:rPr>
              <a:t>&gt; such that </a:t>
            </a:r>
            <a:r>
              <a:rPr lang="en-US" i="1" dirty="0" smtClean="0">
                <a:sym typeface="Symbol" pitchFamily="18" charset="2"/>
              </a:rPr>
              <a:t>V</a:t>
            </a:r>
            <a:r>
              <a:rPr lang="en-US" i="1" baseline="-25000" dirty="0" smtClean="0">
                <a:sym typeface="Symbol" pitchFamily="18" charset="2"/>
              </a:rPr>
              <a:t>K</a:t>
            </a:r>
            <a:r>
              <a:rPr lang="en-US" dirty="0" smtClean="0">
                <a:sym typeface="Symbol" pitchFamily="18" charset="2"/>
              </a:rPr>
              <a:t>(</a:t>
            </a:r>
            <a:r>
              <a:rPr lang="en-US" i="1" dirty="0" smtClean="0">
                <a:sym typeface="Symbol" pitchFamily="18" charset="2"/>
              </a:rPr>
              <a:t>m, </a:t>
            </a:r>
            <a:r>
              <a:rPr lang="en-US" dirty="0" smtClean="0">
                <a:sym typeface="Symbol" pitchFamily="18" charset="2"/>
              </a:rPr>
              <a:t>)</a:t>
            </a:r>
            <a:r>
              <a:rPr lang="en-US" dirty="0" smtClean="0"/>
              <a:t> = 1, then</a:t>
            </a:r>
            <a:r>
              <a:rPr lang="en-US" baseline="0" dirty="0" smtClean="0"/>
              <a:t> we interpret this in our logic as </a:t>
            </a:r>
            <a:r>
              <a:rPr lang="en-US" i="1" baseline="0" dirty="0" smtClean="0"/>
              <a:t>K</a:t>
            </a:r>
            <a:r>
              <a:rPr lang="en-US" baseline="0" dirty="0" smtClean="0"/>
              <a:t> </a:t>
            </a:r>
            <a:r>
              <a:rPr lang="en-US" b="1" baseline="0" dirty="0" smtClean="0"/>
              <a:t>signed </a:t>
            </a:r>
            <a:r>
              <a:rPr lang="en-US" i="1" baseline="0" dirty="0" smtClean="0"/>
              <a:t>m</a:t>
            </a:r>
            <a:r>
              <a:rPr lang="en-US" baseline="0" dirty="0" smtClean="0"/>
              <a:t>.  (This is a bit of a misnomer, since really </a:t>
            </a:r>
            <a:r>
              <a:rPr lang="en-US" i="1" baseline="0" dirty="0" smtClean="0"/>
              <a:t>K</a:t>
            </a:r>
            <a:r>
              <a:rPr lang="en-US" baseline="0" dirty="0" smtClean="0"/>
              <a:t> </a:t>
            </a:r>
            <a:r>
              <a:rPr lang="en-US" b="0" i="1" baseline="0" dirty="0" smtClean="0"/>
              <a:t>verifies the signature </a:t>
            </a:r>
            <a:r>
              <a:rPr lang="en-US" b="0" baseline="0" dirty="0" smtClean="0"/>
              <a:t>on </a:t>
            </a:r>
            <a:r>
              <a:rPr lang="en-US" i="1" baseline="0" dirty="0" smtClean="0"/>
              <a:t>m</a:t>
            </a:r>
            <a:r>
              <a:rPr lang="en-US" i="0" baseline="0" dirty="0" smtClean="0"/>
              <a:t>, versus signing it itself; in common parlance, people would normally say that the private key </a:t>
            </a:r>
            <a:r>
              <a:rPr lang="en-US" i="1" baseline="0" dirty="0" smtClean="0"/>
              <a:t>K</a:t>
            </a:r>
            <a:r>
              <a:rPr lang="en-US" baseline="30000" dirty="0" smtClean="0"/>
              <a:t>-1 </a:t>
            </a:r>
            <a:r>
              <a:rPr lang="en-US" baseline="0" dirty="0" smtClean="0"/>
              <a:t>signed the message.  Nevertheless, we adhere to the notation </a:t>
            </a:r>
            <a:r>
              <a:rPr lang="en-US" i="1" baseline="0" dirty="0" smtClean="0"/>
              <a:t>K</a:t>
            </a:r>
            <a:r>
              <a:rPr lang="en-US" baseline="0" dirty="0" smtClean="0"/>
              <a:t> </a:t>
            </a:r>
            <a:r>
              <a:rPr lang="en-US" b="1" baseline="0" dirty="0" smtClean="0"/>
              <a:t>signed </a:t>
            </a:r>
            <a:r>
              <a:rPr lang="en-US" i="1" baseline="0" dirty="0" smtClean="0"/>
              <a:t>m</a:t>
            </a:r>
            <a:r>
              <a:rPr lang="en-US" i="0" baseline="0" dirty="0" smtClean="0"/>
              <a:t>, since we will use </a:t>
            </a:r>
            <a:r>
              <a:rPr lang="en-US" i="1" baseline="0" dirty="0" smtClean="0"/>
              <a:t>K</a:t>
            </a:r>
            <a:r>
              <a:rPr lang="en-US" i="0" baseline="0" dirty="0" smtClean="0"/>
              <a:t> as the name of the channel on which </a:t>
            </a:r>
            <a:r>
              <a:rPr lang="en-US" i="1" baseline="0" dirty="0" smtClean="0"/>
              <a:t>m</a:t>
            </a:r>
            <a:r>
              <a:rPr lang="en-US" i="0" baseline="0" dirty="0" smtClean="0"/>
              <a:t> is conveyed.)</a:t>
            </a:r>
            <a:endParaRPr lang="en-US" dirty="0" smtClean="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13</a:t>
            </a:fld>
            <a:endParaRPr lang="en-US"/>
          </a:p>
        </p:txBody>
      </p:sp>
    </p:spTree>
    <p:extLst>
      <p:ext uri="{BB962C8B-B14F-4D97-AF65-F5344CB8AC3E}">
        <p14:creationId xmlns:p14="http://schemas.microsoft.com/office/powerpoint/2010/main" val="1961668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cryptographic primitive that will be of interest is cryptographic hash functions.  As the slide describes, a hash function maps an arbitrary</a:t>
            </a:r>
            <a:r>
              <a:rPr lang="en-US" baseline="0" dirty="0" smtClean="0"/>
              <a:t> length input </a:t>
            </a:r>
            <a:r>
              <a:rPr lang="en-US" i="1" baseline="0" dirty="0" smtClean="0"/>
              <a:t>x</a:t>
            </a:r>
            <a:r>
              <a:rPr lang="en-US" baseline="0" dirty="0" smtClean="0"/>
              <a:t> to a fixed-length output </a:t>
            </a:r>
            <a:r>
              <a:rPr lang="en-US" i="1" baseline="0" dirty="0" smtClean="0"/>
              <a:t>y</a:t>
            </a:r>
            <a:r>
              <a:rPr lang="en-US" baseline="0" dirty="0" smtClean="0"/>
              <a:t>.  A cryptographic hash function </a:t>
            </a:r>
            <a:r>
              <a:rPr lang="en-US" i="1" baseline="0" dirty="0" smtClean="0"/>
              <a:t>h</a:t>
            </a:r>
            <a:r>
              <a:rPr lang="en-US" baseline="0" dirty="0" smtClean="0"/>
              <a:t> is typically relied upon to satisfy three distinct properties, namely </a:t>
            </a:r>
            <a:r>
              <a:rPr lang="en-US" i="1" baseline="0" dirty="0" err="1" smtClean="0"/>
              <a:t>preimage</a:t>
            </a:r>
            <a:r>
              <a:rPr lang="en-US" i="1" baseline="0" dirty="0" smtClean="0"/>
              <a:t> resistance</a:t>
            </a:r>
            <a:r>
              <a:rPr lang="en-US" baseline="0" dirty="0" smtClean="0"/>
              <a:t>, </a:t>
            </a:r>
            <a:r>
              <a:rPr lang="en-US" i="1" baseline="0" dirty="0" smtClean="0"/>
              <a:t>second </a:t>
            </a:r>
            <a:r>
              <a:rPr lang="en-US" i="1" baseline="0" dirty="0" err="1" smtClean="0"/>
              <a:t>preimage</a:t>
            </a:r>
            <a:r>
              <a:rPr lang="en-US" i="1" baseline="0" dirty="0" smtClean="0"/>
              <a:t> resistance</a:t>
            </a:r>
            <a:r>
              <a:rPr lang="en-US" baseline="0" dirty="0" smtClean="0"/>
              <a:t>, and </a:t>
            </a:r>
            <a:r>
              <a:rPr lang="en-US" i="1" baseline="0" dirty="0" smtClean="0"/>
              <a:t>collision resistance</a:t>
            </a:r>
            <a:r>
              <a:rPr lang="en-US" baseline="0" dirty="0" smtClean="0"/>
              <a:t>.  These three properties are informally defined on the slide.</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14</a:t>
            </a:fld>
            <a:endParaRPr lang="en-US"/>
          </a:p>
        </p:txBody>
      </p:sp>
    </p:spTree>
    <p:extLst>
      <p:ext uri="{BB962C8B-B14F-4D97-AF65-F5344CB8AC3E}">
        <p14:creationId xmlns:p14="http://schemas.microsoft.com/office/powerpoint/2010/main" val="2290681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Cryptographic</a:t>
            </a:r>
            <a:r>
              <a:rPr lang="en-US" baseline="0" dirty="0" smtClean="0"/>
              <a:t> h</a:t>
            </a:r>
            <a:r>
              <a:rPr lang="en-US" dirty="0" smtClean="0"/>
              <a:t>ash functions have many uses</a:t>
            </a:r>
            <a:r>
              <a:rPr lang="en-US" baseline="0" dirty="0" smtClean="0"/>
              <a:t> in computer systems, but one of them is that if </a:t>
            </a:r>
            <a:r>
              <a:rPr lang="en-US" i="1" baseline="0" dirty="0" smtClean="0"/>
              <a:t>h</a:t>
            </a:r>
            <a:r>
              <a:rPr lang="en-US" baseline="0" dirty="0" smtClean="0"/>
              <a:t> is second </a:t>
            </a:r>
            <a:r>
              <a:rPr lang="en-US" baseline="0" dirty="0" err="1" smtClean="0"/>
              <a:t>preimage</a:t>
            </a:r>
            <a:r>
              <a:rPr lang="en-US" baseline="0" dirty="0" smtClean="0"/>
              <a:t> resistant and collision resistant, then </a:t>
            </a:r>
            <a:r>
              <a:rPr lang="en-US" i="1" baseline="0" dirty="0" smtClean="0"/>
              <a:t>h</a:t>
            </a:r>
            <a:r>
              <a:rPr lang="en-US" baseline="0" dirty="0" smtClean="0"/>
              <a:t>(</a:t>
            </a:r>
            <a:r>
              <a:rPr lang="en-US" i="1" baseline="0" dirty="0" smtClean="0"/>
              <a:t>x</a:t>
            </a:r>
            <a:r>
              <a:rPr lang="en-US" baseline="0" dirty="0" smtClean="0"/>
              <a:t>) is a good identifier for </a:t>
            </a:r>
            <a:r>
              <a:rPr lang="en-US" i="1" baseline="0" dirty="0" smtClean="0"/>
              <a:t>x</a:t>
            </a:r>
            <a:r>
              <a:rPr lang="en-US" baseline="0" dirty="0" smtClean="0"/>
              <a:t>.  Moreover, if </a:t>
            </a:r>
            <a:r>
              <a:rPr lang="en-US" i="1" baseline="0" dirty="0" smtClean="0"/>
              <a:t>h</a:t>
            </a:r>
            <a:r>
              <a:rPr lang="en-US" baseline="0" dirty="0" smtClean="0"/>
              <a:t> is </a:t>
            </a:r>
            <a:r>
              <a:rPr lang="en-US" baseline="0" dirty="0" err="1" smtClean="0"/>
              <a:t>preimage</a:t>
            </a:r>
            <a:r>
              <a:rPr lang="en-US" baseline="0" dirty="0" smtClean="0"/>
              <a:t> resistant, than </a:t>
            </a:r>
            <a:r>
              <a:rPr lang="en-US" i="1" baseline="0" dirty="0" smtClean="0"/>
              <a:t>h</a:t>
            </a:r>
            <a:r>
              <a:rPr lang="en-US" baseline="0" dirty="0" smtClean="0"/>
              <a:t>(</a:t>
            </a:r>
            <a:r>
              <a:rPr lang="en-US" i="1" baseline="0" dirty="0" smtClean="0"/>
              <a:t>x</a:t>
            </a:r>
            <a:r>
              <a:rPr lang="en-US" baseline="0" dirty="0" smtClean="0"/>
              <a:t>) can be revealed without disclosing </a:t>
            </a:r>
            <a:r>
              <a:rPr lang="en-US" i="1" baseline="0" dirty="0" smtClean="0"/>
              <a:t>x</a:t>
            </a:r>
            <a:r>
              <a:rPr lang="en-US" i="0" baseline="0" dirty="0" smtClean="0"/>
              <a:t> (provided that x is chosen in a way that is infeasible to exhaustively search)</a:t>
            </a:r>
            <a:r>
              <a:rPr lang="en-US" baseline="0" dirty="0" smtClean="0"/>
              <a:t>.  </a:t>
            </a:r>
            <a:r>
              <a:rPr lang="en-US" baseline="0" dirty="0" smtClean="0"/>
              <a:t>For this reason, in systems where the name of a channel needs to be said explicitly but the channel name is private </a:t>
            </a:r>
            <a:r>
              <a:rPr lang="en-US" baseline="0" dirty="0" smtClean="0">
                <a:sym typeface="Symbol"/>
              </a:rPr>
              <a:t> </a:t>
            </a:r>
            <a:r>
              <a:rPr lang="en-US" baseline="0" dirty="0" smtClean="0"/>
              <a:t>e.g., </a:t>
            </a:r>
            <a:r>
              <a:rPr lang="en-US" baseline="0" dirty="0" smtClean="0"/>
              <a:t>named by a </a:t>
            </a:r>
            <a:r>
              <a:rPr lang="en-US" baseline="0" dirty="0" smtClean="0"/>
              <a:t>MAC key </a:t>
            </a:r>
            <a:r>
              <a:rPr lang="en-US" i="1" baseline="0" dirty="0" smtClean="0"/>
              <a:t>K</a:t>
            </a:r>
            <a:r>
              <a:rPr lang="en-US" baseline="0" dirty="0" smtClean="0"/>
              <a:t> </a:t>
            </a:r>
            <a:r>
              <a:rPr lang="en-US" baseline="0" dirty="0" smtClean="0">
                <a:sym typeface="Symbol"/>
              </a:rPr>
              <a:t> the identifier</a:t>
            </a:r>
            <a:r>
              <a:rPr lang="en-US" baseline="0" dirty="0" smtClean="0"/>
              <a:t> </a:t>
            </a:r>
            <a:r>
              <a:rPr lang="en-US" i="1" baseline="0" dirty="0" smtClean="0"/>
              <a:t>h</a:t>
            </a:r>
            <a:r>
              <a:rPr lang="en-US" baseline="0" dirty="0" smtClean="0"/>
              <a:t>(</a:t>
            </a:r>
            <a:r>
              <a:rPr lang="en-US" i="1" baseline="0" dirty="0" smtClean="0"/>
              <a:t>K</a:t>
            </a:r>
            <a:r>
              <a:rPr lang="en-US" baseline="0" dirty="0" smtClean="0"/>
              <a:t>) can be used to name the channel, instead.</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15</a:t>
            </a:fld>
            <a:endParaRPr lang="en-US"/>
          </a:p>
        </p:txBody>
      </p:sp>
    </p:spTree>
    <p:extLst>
      <p:ext uri="{BB962C8B-B14F-4D97-AF65-F5344CB8AC3E}">
        <p14:creationId xmlns:p14="http://schemas.microsoft.com/office/powerpoint/2010/main" val="3374340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now return to the </a:t>
            </a:r>
            <a:r>
              <a:rPr lang="en-US" dirty="0" smtClean="0"/>
              <a:t>authorization problem </a:t>
            </a:r>
            <a:r>
              <a:rPr lang="en-US" dirty="0" smtClean="0"/>
              <a:t>that</a:t>
            </a:r>
            <a:r>
              <a:rPr lang="en-US" baseline="0" dirty="0" smtClean="0"/>
              <a:t> originally motivated our logic.  A reference monitor receives some request </a:t>
            </a:r>
            <a:r>
              <a:rPr lang="en-US" b="1" dirty="0" smtClean="0">
                <a:latin typeface="Times New Roman" pitchFamily="18" charset="0"/>
              </a:rPr>
              <a:t>action</a:t>
            </a:r>
            <a:r>
              <a:rPr lang="en-US" dirty="0" smtClean="0">
                <a:latin typeface="Times New Roman" pitchFamily="18" charset="0"/>
              </a:rPr>
              <a:t>(</a:t>
            </a:r>
            <a:r>
              <a:rPr lang="en-US" i="1" dirty="0" smtClean="0">
                <a:latin typeface="Times New Roman" pitchFamily="18" charset="0"/>
              </a:rPr>
              <a:t>s</a:t>
            </a:r>
            <a:r>
              <a:rPr lang="en-US" dirty="0" smtClean="0">
                <a:latin typeface="Times New Roman" pitchFamily="18" charset="0"/>
              </a:rPr>
              <a:t>)</a:t>
            </a:r>
            <a:r>
              <a:rPr lang="en-US" baseline="0" dirty="0" smtClean="0"/>
              <a:t> on a channel </a:t>
            </a:r>
            <a:r>
              <a:rPr lang="en-US" i="1" baseline="0" dirty="0" smtClean="0"/>
              <a:t>C</a:t>
            </a:r>
            <a:r>
              <a:rPr lang="en-US" baseline="0" dirty="0" smtClean="0"/>
              <a:t>.  Typically the channel will have an identifier of relevance to computers, e.g., </a:t>
            </a:r>
            <a:r>
              <a:rPr lang="en-US" baseline="0" dirty="0" smtClean="0"/>
              <a:t>a network interface </a:t>
            </a:r>
            <a:r>
              <a:rPr lang="en-US" baseline="0" dirty="0" smtClean="0"/>
              <a:t>or cryptographic key, but access-control lists are not usually specified in terms of such low-level identifiers.  Rather, access-control lists are usually populated by usernames or group names of some relevance to the person who specifies them.  So, somehow the reference monitor needs to establish that </a:t>
            </a:r>
            <a:r>
              <a:rPr lang="en-US" i="1" baseline="0" dirty="0" smtClean="0"/>
              <a:t>A</a:t>
            </a:r>
            <a:r>
              <a:rPr lang="en-US" baseline="0" dirty="0" smtClean="0"/>
              <a:t> </a:t>
            </a:r>
            <a:r>
              <a:rPr lang="en-US" b="1" baseline="0" dirty="0" smtClean="0"/>
              <a:t>says </a:t>
            </a:r>
            <a:r>
              <a:rPr lang="en-US" b="1" dirty="0" smtClean="0">
                <a:latin typeface="Times New Roman" pitchFamily="18" charset="0"/>
              </a:rPr>
              <a:t>action</a:t>
            </a:r>
            <a:r>
              <a:rPr lang="en-US" dirty="0" smtClean="0">
                <a:latin typeface="Times New Roman" pitchFamily="18" charset="0"/>
              </a:rPr>
              <a:t>(</a:t>
            </a:r>
            <a:r>
              <a:rPr lang="en-US" i="1" dirty="0" smtClean="0">
                <a:latin typeface="Times New Roman" pitchFamily="18" charset="0"/>
              </a:rPr>
              <a:t>s</a:t>
            </a:r>
            <a:r>
              <a:rPr lang="en-US" dirty="0" smtClean="0">
                <a:latin typeface="Times New Roman" pitchFamily="18" charset="0"/>
              </a:rPr>
              <a:t>)</a:t>
            </a:r>
            <a:r>
              <a:rPr lang="en-US" baseline="0" dirty="0" smtClean="0"/>
              <a:t>  for some </a:t>
            </a:r>
            <a:r>
              <a:rPr lang="en-US" i="1" baseline="0" dirty="0" smtClean="0"/>
              <a:t>A</a:t>
            </a:r>
            <a:r>
              <a:rPr lang="en-US" baseline="0" dirty="0" smtClean="0"/>
              <a:t> (e.g., a user or group) on the access-control </a:t>
            </a:r>
            <a:r>
              <a:rPr lang="en-US" baseline="0" dirty="0" smtClean="0"/>
              <a:t>list for </a:t>
            </a:r>
            <a:r>
              <a:rPr lang="en-US" i="1" baseline="0" dirty="0" smtClean="0"/>
              <a:t>s</a:t>
            </a:r>
            <a:r>
              <a:rPr lang="en-US" baseline="0" dirty="0" smtClean="0"/>
              <a:t>. </a:t>
            </a:r>
            <a:endParaRPr lang="en-US" baseline="0" dirty="0" smtClean="0"/>
          </a:p>
          <a:p>
            <a:endParaRPr lang="en-US" baseline="0" dirty="0" smtClean="0"/>
          </a:p>
          <a:p>
            <a:r>
              <a:rPr lang="en-US" baseline="0" dirty="0" smtClean="0"/>
              <a:t>The reference monitor can establish </a:t>
            </a:r>
            <a:r>
              <a:rPr lang="en-US" i="1" baseline="0" dirty="0" smtClean="0"/>
              <a:t>A</a:t>
            </a:r>
            <a:r>
              <a:rPr lang="en-US" baseline="0" dirty="0" smtClean="0"/>
              <a:t> </a:t>
            </a:r>
            <a:r>
              <a:rPr lang="en-US" b="1" baseline="0" dirty="0" smtClean="0"/>
              <a:t>says</a:t>
            </a:r>
            <a:r>
              <a:rPr lang="en-US" baseline="0" dirty="0" smtClean="0"/>
              <a:t> </a:t>
            </a:r>
            <a:r>
              <a:rPr lang="en-US" b="1" dirty="0" smtClean="0">
                <a:latin typeface="Times New Roman" pitchFamily="18" charset="0"/>
              </a:rPr>
              <a:t>action</a:t>
            </a:r>
            <a:r>
              <a:rPr lang="en-US" dirty="0" smtClean="0">
                <a:latin typeface="Times New Roman" pitchFamily="18" charset="0"/>
              </a:rPr>
              <a:t>(</a:t>
            </a:r>
            <a:r>
              <a:rPr lang="en-US" i="1" dirty="0" smtClean="0">
                <a:latin typeface="Times New Roman" pitchFamily="18" charset="0"/>
              </a:rPr>
              <a:t>s</a:t>
            </a:r>
            <a:r>
              <a:rPr lang="en-US" dirty="0" smtClean="0">
                <a:latin typeface="Times New Roman" pitchFamily="18" charset="0"/>
              </a:rPr>
              <a:t>)</a:t>
            </a:r>
            <a:r>
              <a:rPr lang="en-US" i="1" baseline="0" dirty="0" smtClean="0"/>
              <a:t> </a:t>
            </a:r>
            <a:r>
              <a:rPr lang="en-US" i="0" baseline="0" dirty="0" smtClean="0"/>
              <a:t>using our inference rules, provided that it can find cryptographic credentials to instantiate </a:t>
            </a:r>
            <a:r>
              <a:rPr lang="en-US" b="1" i="0" baseline="0" dirty="0" smtClean="0"/>
              <a:t>signed</a:t>
            </a:r>
            <a:r>
              <a:rPr lang="en-US" i="0" baseline="0" dirty="0" smtClean="0"/>
              <a:t> statements that allow a proof of </a:t>
            </a:r>
            <a:r>
              <a:rPr lang="en-US" i="1" baseline="0" dirty="0" smtClean="0"/>
              <a:t>A</a:t>
            </a:r>
            <a:r>
              <a:rPr lang="en-US" baseline="0" dirty="0" smtClean="0"/>
              <a:t> </a:t>
            </a:r>
            <a:r>
              <a:rPr lang="en-US" b="1" baseline="0" dirty="0" smtClean="0"/>
              <a:t>says</a:t>
            </a:r>
            <a:r>
              <a:rPr lang="en-US" baseline="0" dirty="0" smtClean="0"/>
              <a:t> </a:t>
            </a:r>
            <a:r>
              <a:rPr lang="en-US" b="1" dirty="0" smtClean="0">
                <a:latin typeface="Times New Roman" pitchFamily="18" charset="0"/>
              </a:rPr>
              <a:t>action</a:t>
            </a:r>
            <a:r>
              <a:rPr lang="en-US" dirty="0" smtClean="0">
                <a:latin typeface="Times New Roman" pitchFamily="18" charset="0"/>
              </a:rPr>
              <a:t>(</a:t>
            </a:r>
            <a:r>
              <a:rPr lang="en-US" i="1" dirty="0" smtClean="0">
                <a:latin typeface="Times New Roman" pitchFamily="18" charset="0"/>
              </a:rPr>
              <a:t>s</a:t>
            </a:r>
            <a:r>
              <a:rPr lang="en-US" dirty="0" smtClean="0">
                <a:latin typeface="Times New Roman" pitchFamily="18" charset="0"/>
              </a:rPr>
              <a:t>)</a:t>
            </a:r>
            <a:r>
              <a:rPr lang="en-US" i="1" baseline="0" dirty="0" smtClean="0"/>
              <a:t> </a:t>
            </a:r>
            <a:r>
              <a:rPr lang="en-US" i="0" baseline="0" dirty="0" smtClean="0"/>
              <a:t>to be constructed.  If the reference monitor goes searching for these credentials, then this is sometimes referred to as a “pull” model.  If, instead, the requesting party assembles these credentials and forwards them to the reference monitor, then this is called a “push” model.</a:t>
            </a:r>
            <a:endParaRPr lang="en-US" i="0"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16</a:t>
            </a:fld>
            <a:endParaRPr lang="en-US"/>
          </a:p>
        </p:txBody>
      </p:sp>
    </p:spTree>
    <p:extLst>
      <p:ext uri="{BB962C8B-B14F-4D97-AF65-F5344CB8AC3E}">
        <p14:creationId xmlns:p14="http://schemas.microsoft.com/office/powerpoint/2010/main" val="1963642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a:t>
            </a:r>
            <a:r>
              <a:rPr lang="en-US" baseline="0" dirty="0" smtClean="0"/>
              <a:t> parties who provide credentials are sometimes called </a:t>
            </a:r>
            <a:r>
              <a:rPr lang="en-US" i="1" baseline="0" dirty="0" smtClean="0"/>
              <a:t>certification authorities</a:t>
            </a:r>
            <a:r>
              <a:rPr lang="en-US" baseline="0" dirty="0" smtClean="0"/>
              <a:t>.  For our purposes here, a certification authority is </a:t>
            </a:r>
            <a:r>
              <a:rPr lang="en-US" baseline="0" dirty="0" smtClean="0"/>
              <a:t>any </a:t>
            </a:r>
            <a:r>
              <a:rPr lang="en-US" baseline="0" dirty="0" smtClean="0"/>
              <a:t>party who creates signed/tagged statements that, interpreted in our logic, are of the form </a:t>
            </a:r>
            <a:r>
              <a:rPr lang="en-US" i="1" dirty="0" smtClean="0">
                <a:latin typeface="Times New Roman" pitchFamily="18" charset="0"/>
              </a:rPr>
              <a:t>K</a:t>
            </a:r>
            <a:r>
              <a:rPr lang="en-US" i="1" baseline="-25000" dirty="0" smtClean="0">
                <a:latin typeface="Times New Roman" pitchFamily="18" charset="0"/>
              </a:rPr>
              <a:t>CA</a:t>
            </a:r>
            <a:r>
              <a:rPr lang="en-US" dirty="0" smtClean="0">
                <a:latin typeface="Times New Roman" pitchFamily="18" charset="0"/>
              </a:rPr>
              <a:t> </a:t>
            </a:r>
            <a:r>
              <a:rPr lang="en-US" b="1" dirty="0" smtClean="0">
                <a:latin typeface="Times New Roman" pitchFamily="18" charset="0"/>
              </a:rPr>
              <a:t>signed</a:t>
            </a:r>
            <a:r>
              <a:rPr lang="en-US" dirty="0" smtClean="0">
                <a:latin typeface="Times New Roman" pitchFamily="18" charset="0"/>
              </a:rPr>
              <a:t> (key(</a:t>
            </a:r>
            <a:r>
              <a:rPr lang="en-US" i="1" dirty="0" smtClean="0">
                <a:latin typeface="Times New Roman" pitchFamily="18" charset="0"/>
              </a:rPr>
              <a:t>K</a:t>
            </a:r>
            <a:r>
              <a:rPr lang="en-US" i="1" baseline="-25000" dirty="0" smtClean="0">
                <a:latin typeface="Times New Roman" pitchFamily="18" charset="0"/>
              </a:rPr>
              <a:t>A</a:t>
            </a:r>
            <a:r>
              <a:rPr lang="en-US" dirty="0" smtClean="0">
                <a:latin typeface="Times New Roman" pitchFamily="18" charset="0"/>
              </a:rPr>
              <a:t>)</a:t>
            </a:r>
            <a:r>
              <a:rPr lang="en-US" i="1" dirty="0" smtClean="0">
                <a:latin typeface="Times New Roman" pitchFamily="18" charset="0"/>
              </a:rPr>
              <a:t> </a:t>
            </a:r>
            <a:r>
              <a:rPr lang="en-US" b="1" dirty="0" err="1" smtClean="0">
                <a:latin typeface="Times New Roman" pitchFamily="18" charset="0"/>
                <a:sym typeface="Symbol" pitchFamily="18" charset="2"/>
              </a:rPr>
              <a:t>speaksfor</a:t>
            </a:r>
            <a:r>
              <a:rPr lang="en-US" dirty="0" smtClean="0">
                <a:latin typeface="Times New Roman" pitchFamily="18" charset="0"/>
                <a:sym typeface="Symbol" pitchFamily="18" charset="2"/>
              </a:rPr>
              <a:t> key(</a:t>
            </a:r>
            <a:r>
              <a:rPr lang="en-US" i="1" dirty="0" smtClean="0">
                <a:latin typeface="Times New Roman" pitchFamily="18" charset="0"/>
                <a:sym typeface="Symbol" pitchFamily="18" charset="2"/>
              </a:rPr>
              <a:t>K</a:t>
            </a:r>
            <a:r>
              <a:rPr lang="en-US" i="1" baseline="-25000" dirty="0" smtClean="0">
                <a:latin typeface="Times New Roman" pitchFamily="18" charset="0"/>
                <a:sym typeface="Symbol" pitchFamily="18" charset="2"/>
              </a:rPr>
              <a:t>CA</a:t>
            </a:r>
            <a:r>
              <a:rPr lang="en-US" dirty="0" smtClean="0">
                <a:latin typeface="Times New Roman" pitchFamily="18" charset="0"/>
                <a:sym typeface="Symbol" pitchFamily="18" charset="2"/>
              </a:rPr>
              <a:t>).</a:t>
            </a:r>
            <a:r>
              <a:rPr lang="en-US" i="1" dirty="0" smtClean="0">
                <a:latin typeface="Times New Roman" pitchFamily="18" charset="0"/>
                <a:sym typeface="Symbol" pitchFamily="18" charset="2"/>
              </a:rPr>
              <a:t>A</a:t>
            </a:r>
            <a:r>
              <a:rPr lang="en-US" dirty="0" smtClean="0">
                <a:latin typeface="Times New Roman" pitchFamily="18" charset="0"/>
                <a:sym typeface="Symbol" pitchFamily="18" charset="2"/>
              </a:rPr>
              <a:t>).  In words,</a:t>
            </a:r>
            <a:r>
              <a:rPr lang="en-US" baseline="0" dirty="0" smtClean="0">
                <a:latin typeface="Times New Roman" pitchFamily="18" charset="0"/>
                <a:sym typeface="Symbol" pitchFamily="18" charset="2"/>
              </a:rPr>
              <a:t> this statement reads, “</a:t>
            </a:r>
            <a:r>
              <a:rPr lang="en-US" i="1" dirty="0" smtClean="0">
                <a:latin typeface="Times New Roman" pitchFamily="18" charset="0"/>
              </a:rPr>
              <a:t>K</a:t>
            </a:r>
            <a:r>
              <a:rPr lang="en-US" i="1" baseline="-25000" dirty="0" smtClean="0">
                <a:latin typeface="Times New Roman" pitchFamily="18" charset="0"/>
              </a:rPr>
              <a:t>CA</a:t>
            </a:r>
            <a:r>
              <a:rPr lang="en-US" dirty="0" smtClean="0">
                <a:latin typeface="Times New Roman" pitchFamily="18" charset="0"/>
              </a:rPr>
              <a:t> signed that the key </a:t>
            </a:r>
            <a:r>
              <a:rPr lang="en-US" i="1" dirty="0" smtClean="0">
                <a:latin typeface="Times New Roman" pitchFamily="18" charset="0"/>
              </a:rPr>
              <a:t>K</a:t>
            </a:r>
            <a:r>
              <a:rPr lang="en-US" i="1" baseline="-25000" dirty="0" smtClean="0">
                <a:latin typeface="Times New Roman" pitchFamily="18" charset="0"/>
              </a:rPr>
              <a:t>A</a:t>
            </a:r>
            <a:r>
              <a:rPr lang="en-US" i="1" baseline="0" dirty="0" smtClean="0">
                <a:latin typeface="Times New Roman" pitchFamily="18" charset="0"/>
              </a:rPr>
              <a:t> </a:t>
            </a:r>
            <a:r>
              <a:rPr lang="en-US" i="0" baseline="0" dirty="0" smtClean="0">
                <a:latin typeface="Times New Roman" pitchFamily="18" charset="0"/>
              </a:rPr>
              <a:t>speaks for who the party owning </a:t>
            </a:r>
            <a:r>
              <a:rPr lang="en-US" i="1" dirty="0" smtClean="0">
                <a:latin typeface="Times New Roman" pitchFamily="18" charset="0"/>
              </a:rPr>
              <a:t>K</a:t>
            </a:r>
            <a:r>
              <a:rPr lang="en-US" i="1" baseline="-25000" dirty="0" smtClean="0">
                <a:latin typeface="Times New Roman" pitchFamily="18" charset="0"/>
              </a:rPr>
              <a:t>CA</a:t>
            </a:r>
            <a:r>
              <a:rPr lang="en-US" dirty="0" smtClean="0">
                <a:latin typeface="Times New Roman" pitchFamily="18" charset="0"/>
              </a:rPr>
              <a:t> </a:t>
            </a:r>
            <a:r>
              <a:rPr lang="en-US" i="0" baseline="0" dirty="0" smtClean="0">
                <a:latin typeface="Times New Roman" pitchFamily="18" charset="0"/>
              </a:rPr>
              <a:t> calls </a:t>
            </a:r>
            <a:r>
              <a:rPr lang="en-US" i="1" baseline="0" dirty="0" smtClean="0">
                <a:latin typeface="Times New Roman" pitchFamily="18" charset="0"/>
              </a:rPr>
              <a:t>A</a:t>
            </a:r>
            <a:r>
              <a:rPr lang="en-US" i="0" baseline="0" dirty="0" smtClean="0">
                <a:latin typeface="Times New Roman" pitchFamily="18" charset="0"/>
              </a:rPr>
              <a:t>”.  Note that by this standard, anyone can be a CA.  All that is required is that they can issue statements of the right form.  </a:t>
            </a:r>
            <a:r>
              <a:rPr lang="en-US" i="0" baseline="0" dirty="0" smtClean="0">
                <a:latin typeface="Times New Roman" pitchFamily="18" charset="0"/>
                <a:sym typeface="Symbol" pitchFamily="18" charset="2"/>
              </a:rPr>
              <a:t>In the context of web authentication, which we’ll discuss later, a certification authority might be a well-known organization such as Verisign.  In this case, Verisign might create a statement that, interpreted in our logic, is of the form “</a:t>
            </a:r>
            <a:r>
              <a:rPr lang="en-US" i="1" baseline="0" dirty="0" err="1" smtClean="0">
                <a:latin typeface="Times New Roman" pitchFamily="18" charset="0"/>
                <a:sym typeface="Symbol" pitchFamily="18" charset="2"/>
              </a:rPr>
              <a:t>K</a:t>
            </a:r>
            <a:r>
              <a:rPr lang="en-US" i="0" baseline="-25000" dirty="0" err="1" smtClean="0">
                <a:latin typeface="Times New Roman" pitchFamily="18" charset="0"/>
                <a:sym typeface="Symbol" pitchFamily="18" charset="2"/>
              </a:rPr>
              <a:t>Verisign</a:t>
            </a:r>
            <a:r>
              <a:rPr lang="en-US" i="0" baseline="0" dirty="0" smtClean="0">
                <a:latin typeface="Times New Roman" pitchFamily="18" charset="0"/>
                <a:sym typeface="Symbol" pitchFamily="18" charset="2"/>
              </a:rPr>
              <a:t> </a:t>
            </a:r>
            <a:r>
              <a:rPr lang="en-US" b="1" i="0" baseline="0" dirty="0" smtClean="0">
                <a:latin typeface="Times New Roman" pitchFamily="18" charset="0"/>
                <a:sym typeface="Symbol" pitchFamily="18" charset="2"/>
              </a:rPr>
              <a:t>signed</a:t>
            </a:r>
            <a:r>
              <a:rPr lang="en-US" i="0" baseline="0" dirty="0" smtClean="0">
                <a:latin typeface="Times New Roman" pitchFamily="18" charset="0"/>
                <a:sym typeface="Symbol" pitchFamily="18" charset="2"/>
              </a:rPr>
              <a:t> (</a:t>
            </a:r>
            <a:r>
              <a:rPr lang="en-US" dirty="0" smtClean="0">
                <a:latin typeface="Times New Roman" pitchFamily="18" charset="0"/>
              </a:rPr>
              <a:t>key(</a:t>
            </a:r>
            <a:r>
              <a:rPr lang="en-US" i="1" dirty="0" err="1" smtClean="0">
                <a:latin typeface="Times New Roman" pitchFamily="18" charset="0"/>
              </a:rPr>
              <a:t>K</a:t>
            </a:r>
            <a:r>
              <a:rPr lang="en-US" i="0" baseline="-25000" dirty="0" err="1" smtClean="0">
                <a:latin typeface="Times New Roman" pitchFamily="18" charset="0"/>
              </a:rPr>
              <a:t>Microsoft</a:t>
            </a:r>
            <a:r>
              <a:rPr lang="en-US" dirty="0" smtClean="0">
                <a:latin typeface="Times New Roman" pitchFamily="18" charset="0"/>
              </a:rPr>
              <a:t>)</a:t>
            </a:r>
            <a:r>
              <a:rPr lang="en-US" i="1" dirty="0" smtClean="0">
                <a:latin typeface="Times New Roman" pitchFamily="18" charset="0"/>
              </a:rPr>
              <a:t> </a:t>
            </a:r>
            <a:r>
              <a:rPr lang="en-US" b="1" dirty="0" err="1" smtClean="0">
                <a:latin typeface="Times New Roman" pitchFamily="18" charset="0"/>
                <a:sym typeface="Symbol" pitchFamily="18" charset="2"/>
              </a:rPr>
              <a:t>speaksfor</a:t>
            </a:r>
            <a:r>
              <a:rPr lang="en-US" dirty="0" smtClean="0">
                <a:latin typeface="Times New Roman" pitchFamily="18" charset="0"/>
                <a:sym typeface="Symbol" pitchFamily="18" charset="2"/>
              </a:rPr>
              <a:t> </a:t>
            </a:r>
            <a:r>
              <a:rPr lang="en-US" baseline="0" dirty="0" smtClean="0">
                <a:latin typeface="Times New Roman" pitchFamily="18" charset="0"/>
                <a:sym typeface="Symbol" pitchFamily="18" charset="2"/>
              </a:rPr>
              <a:t>key(</a:t>
            </a:r>
            <a:r>
              <a:rPr lang="en-US" i="1" baseline="0" dirty="0" err="1" smtClean="0">
                <a:latin typeface="Times New Roman" pitchFamily="18" charset="0"/>
                <a:sym typeface="Symbol" pitchFamily="18" charset="2"/>
              </a:rPr>
              <a:t>K</a:t>
            </a:r>
            <a:r>
              <a:rPr lang="en-US" i="0" baseline="-25000" dirty="0" err="1" smtClean="0">
                <a:latin typeface="Times New Roman" pitchFamily="18" charset="0"/>
                <a:sym typeface="Symbol" pitchFamily="18" charset="2"/>
              </a:rPr>
              <a:t>Verisign</a:t>
            </a:r>
            <a:r>
              <a:rPr lang="en-US" i="0" baseline="0" dirty="0" smtClean="0">
                <a:latin typeface="Times New Roman" pitchFamily="18" charset="0"/>
                <a:sym typeface="Symbol" pitchFamily="18" charset="2"/>
              </a:rPr>
              <a:t>)</a:t>
            </a:r>
            <a:r>
              <a:rPr lang="en-US" baseline="0" dirty="0" smtClean="0">
                <a:latin typeface="Times New Roman" pitchFamily="18" charset="0"/>
                <a:sym typeface="Symbol" pitchFamily="18" charset="2"/>
              </a:rPr>
              <a:t>.</a:t>
            </a:r>
            <a:r>
              <a:rPr lang="en-US" i="0" baseline="0" dirty="0" smtClean="0">
                <a:latin typeface="Times New Roman" pitchFamily="18" charset="0"/>
                <a:sym typeface="Symbol" pitchFamily="18" charset="2"/>
              </a:rPr>
              <a:t>Microsoft)”.  </a:t>
            </a:r>
            <a:endParaRPr lang="en-US" i="0" dirty="0" smtClean="0">
              <a:latin typeface="Times New Roman" pitchFamily="18" charset="0"/>
              <a:sym typeface="Symbol" pitchFamily="18" charset="2"/>
            </a:endParaRPr>
          </a:p>
          <a:p>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17</a:t>
            </a:fld>
            <a:endParaRPr lang="en-US"/>
          </a:p>
        </p:txBody>
      </p:sp>
    </p:spTree>
    <p:extLst>
      <p:ext uri="{BB962C8B-B14F-4D97-AF65-F5344CB8AC3E}">
        <p14:creationId xmlns:p14="http://schemas.microsoft.com/office/powerpoint/2010/main" val="4138719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dirty="0" smtClean="0">
                <a:latin typeface="Times New Roman" pitchFamily="18" charset="0"/>
              </a:rPr>
              <a:t>K</a:t>
            </a:r>
            <a:r>
              <a:rPr lang="en-US" sz="1200" i="1" baseline="-25000" dirty="0" smtClean="0">
                <a:latin typeface="Times New Roman" pitchFamily="18" charset="0"/>
              </a:rPr>
              <a:t>CA</a:t>
            </a:r>
            <a:r>
              <a:rPr lang="en-US" sz="1200" i="1" dirty="0" smtClean="0">
                <a:latin typeface="Times New Roman" pitchFamily="18" charset="0"/>
              </a:rPr>
              <a:t> </a:t>
            </a:r>
            <a:r>
              <a:rPr lang="en-US" sz="1200" b="1" dirty="0" smtClean="0">
                <a:latin typeface="Times New Roman" pitchFamily="18" charset="0"/>
              </a:rPr>
              <a:t>signed</a:t>
            </a:r>
            <a:r>
              <a:rPr lang="en-US" sz="1200" dirty="0" smtClean="0">
                <a:latin typeface="Times New Roman" pitchFamily="18" charset="0"/>
              </a:rPr>
              <a:t> (key(</a:t>
            </a:r>
            <a:r>
              <a:rPr lang="en-US" sz="1200" i="1" dirty="0" smtClean="0">
                <a:latin typeface="Times New Roman" pitchFamily="18" charset="0"/>
              </a:rPr>
              <a:t>K</a:t>
            </a:r>
            <a:r>
              <a:rPr lang="en-US" sz="1200" i="1" baseline="-25000" dirty="0" smtClean="0">
                <a:latin typeface="Times New Roman" pitchFamily="18" charset="0"/>
              </a:rPr>
              <a:t>A</a:t>
            </a:r>
            <a:r>
              <a:rPr lang="en-US" sz="1200" dirty="0" smtClean="0">
                <a:latin typeface="Times New Roman" pitchFamily="18" charset="0"/>
              </a:rPr>
              <a:t>) </a:t>
            </a:r>
            <a:r>
              <a:rPr lang="en-US" sz="1200" b="1" dirty="0" err="1" smtClean="0">
                <a:latin typeface="Times New Roman" pitchFamily="18" charset="0"/>
              </a:rPr>
              <a:t>speaksfor</a:t>
            </a:r>
            <a:r>
              <a:rPr lang="en-US" sz="1200" dirty="0" smtClean="0">
                <a:latin typeface="Times New Roman" pitchFamily="18" charset="0"/>
              </a:rPr>
              <a:t> key(</a:t>
            </a:r>
            <a:r>
              <a:rPr lang="en-US" sz="1200" i="1" dirty="0" smtClean="0">
                <a:latin typeface="Times New Roman" pitchFamily="18" charset="0"/>
              </a:rPr>
              <a:t>K</a:t>
            </a:r>
            <a:r>
              <a:rPr lang="en-US" sz="1200" i="1" baseline="-25000" dirty="0" smtClean="0">
                <a:latin typeface="Times New Roman" pitchFamily="18" charset="0"/>
              </a:rPr>
              <a:t>CA</a:t>
            </a:r>
            <a:r>
              <a:rPr lang="en-US" sz="1200" dirty="0" smtClean="0">
                <a:latin typeface="Times New Roman" pitchFamily="18" charset="0"/>
              </a:rPr>
              <a:t>)</a:t>
            </a:r>
            <a:r>
              <a:rPr lang="en-US" sz="1200" i="1" dirty="0" smtClean="0">
                <a:latin typeface="Times New Roman" pitchFamily="18" charset="0"/>
              </a:rPr>
              <a:t>.A</a:t>
            </a:r>
            <a:r>
              <a:rPr lang="en-US" sz="1200" dirty="0" smtClean="0">
                <a:latin typeface="Times New Roman" pitchFamily="18" charset="0"/>
              </a:rPr>
              <a:t>)</a:t>
            </a:r>
          </a:p>
          <a:p>
            <a:endParaRPr lang="en-US" dirty="0" smtClean="0"/>
          </a:p>
          <a:p>
            <a:r>
              <a:rPr lang="en-US" dirty="0" smtClean="0"/>
              <a:t>and</a:t>
            </a:r>
            <a:r>
              <a:rPr lang="en-US" baseline="0" dirty="0" smtClean="0"/>
              <a:t> the request</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dirty="0" smtClean="0">
                <a:latin typeface="Times New Roman" pitchFamily="18" charset="0"/>
              </a:rPr>
              <a:t>K</a:t>
            </a:r>
            <a:r>
              <a:rPr lang="en-US" sz="1200" i="1" baseline="-25000" dirty="0" smtClean="0">
                <a:latin typeface="Times New Roman" pitchFamily="18" charset="0"/>
              </a:rPr>
              <a:t>A</a:t>
            </a:r>
            <a:r>
              <a:rPr lang="en-US" sz="1200" dirty="0" smtClean="0">
                <a:latin typeface="Times New Roman" pitchFamily="18" charset="0"/>
              </a:rPr>
              <a:t> </a:t>
            </a:r>
            <a:r>
              <a:rPr lang="en-US" sz="1200" b="1" dirty="0" smtClean="0">
                <a:latin typeface="Times New Roman" pitchFamily="18" charset="0"/>
              </a:rPr>
              <a:t>signed</a:t>
            </a:r>
            <a:r>
              <a:rPr lang="en-US" sz="1200" dirty="0" smtClean="0">
                <a:latin typeface="Times New Roman" pitchFamily="18" charset="0"/>
              </a:rPr>
              <a:t> </a:t>
            </a:r>
            <a:r>
              <a:rPr lang="en-US" sz="1200" b="1" dirty="0" smtClean="0">
                <a:latin typeface="Times New Roman" pitchFamily="18" charset="0"/>
              </a:rPr>
              <a:t>action</a:t>
            </a:r>
            <a:r>
              <a:rPr lang="en-US" sz="1200" dirty="0" smtClean="0">
                <a:latin typeface="Times New Roman" pitchFamily="18" charset="0"/>
              </a:rPr>
              <a:t>(resource)</a:t>
            </a:r>
          </a:p>
          <a:p>
            <a:endParaRPr lang="en-US" dirty="0" smtClean="0"/>
          </a:p>
          <a:p>
            <a:r>
              <a:rPr lang="en-US" dirty="0" smtClean="0"/>
              <a:t>it</a:t>
            </a:r>
            <a:r>
              <a:rPr lang="en-US" baseline="0" dirty="0" smtClean="0"/>
              <a:t> is possible to prove </a:t>
            </a:r>
          </a:p>
          <a:p>
            <a:endParaRPr lang="en-US" baseline="0" dirty="0" smtClean="0"/>
          </a:p>
          <a:p>
            <a:r>
              <a:rPr lang="en-US" sz="1200" dirty="0" smtClean="0">
                <a:latin typeface="Times New Roman" pitchFamily="18" charset="0"/>
              </a:rPr>
              <a:t>key(</a:t>
            </a:r>
            <a:r>
              <a:rPr lang="en-US" sz="1200" i="1" dirty="0" smtClean="0">
                <a:latin typeface="Times New Roman" pitchFamily="18" charset="0"/>
              </a:rPr>
              <a:t>K</a:t>
            </a:r>
            <a:r>
              <a:rPr lang="en-US" sz="1200" i="1" baseline="-25000" dirty="0" smtClean="0">
                <a:latin typeface="Times New Roman" pitchFamily="18" charset="0"/>
              </a:rPr>
              <a:t>CA</a:t>
            </a:r>
            <a:r>
              <a:rPr lang="en-US" sz="1200" dirty="0" smtClean="0">
                <a:latin typeface="Times New Roman" pitchFamily="18" charset="0"/>
              </a:rPr>
              <a:t>).</a:t>
            </a:r>
            <a:r>
              <a:rPr lang="en-US" sz="1200" i="1" dirty="0" smtClean="0">
                <a:latin typeface="Times New Roman" pitchFamily="18" charset="0"/>
              </a:rPr>
              <a:t>A</a:t>
            </a:r>
            <a:r>
              <a:rPr lang="en-US" sz="1200" dirty="0" smtClean="0">
                <a:latin typeface="Times New Roman" pitchFamily="18" charset="0"/>
              </a:rPr>
              <a:t> </a:t>
            </a:r>
            <a:r>
              <a:rPr lang="en-US" sz="1200" b="1" dirty="0" smtClean="0">
                <a:latin typeface="Times New Roman" pitchFamily="18" charset="0"/>
              </a:rPr>
              <a:t>says</a:t>
            </a:r>
            <a:r>
              <a:rPr lang="en-US" sz="1200" dirty="0" smtClean="0">
                <a:latin typeface="Times New Roman" pitchFamily="18" charset="0"/>
              </a:rPr>
              <a:t> </a:t>
            </a:r>
            <a:r>
              <a:rPr lang="en-US" sz="1200" b="1" dirty="0" smtClean="0">
                <a:latin typeface="Times New Roman" pitchFamily="18" charset="0"/>
              </a:rPr>
              <a:t>action</a:t>
            </a:r>
            <a:r>
              <a:rPr lang="en-US" sz="1200" dirty="0" smtClean="0">
                <a:latin typeface="Times New Roman" pitchFamily="18" charset="0"/>
              </a:rPr>
              <a:t>(resource)</a:t>
            </a:r>
          </a:p>
          <a:p>
            <a:endParaRPr lang="en-US" sz="1200" dirty="0" smtClean="0">
              <a:latin typeface="Times New Roman" pitchFamily="18" charset="0"/>
            </a:endParaRPr>
          </a:p>
          <a:p>
            <a:r>
              <a:rPr lang="en-US" sz="1200" dirty="0" smtClean="0">
                <a:latin typeface="Times New Roman" pitchFamily="18" charset="0"/>
              </a:rPr>
              <a:t>In words, that who </a:t>
            </a:r>
            <a:r>
              <a:rPr lang="en-US" sz="1200" i="1" dirty="0" smtClean="0">
                <a:latin typeface="Times New Roman" pitchFamily="18" charset="0"/>
              </a:rPr>
              <a:t>K</a:t>
            </a:r>
            <a:r>
              <a:rPr lang="en-US" sz="1200" i="1" baseline="-25000" dirty="0" smtClean="0">
                <a:latin typeface="Times New Roman" pitchFamily="18" charset="0"/>
              </a:rPr>
              <a:t>CA</a:t>
            </a:r>
            <a:r>
              <a:rPr lang="en-US" sz="1200" dirty="0" smtClean="0">
                <a:latin typeface="Times New Roman" pitchFamily="18" charset="0"/>
              </a:rPr>
              <a:t> calls </a:t>
            </a:r>
            <a:r>
              <a:rPr lang="en-US" sz="1200" i="1" dirty="0" smtClean="0">
                <a:latin typeface="Times New Roman" pitchFamily="18" charset="0"/>
              </a:rPr>
              <a:t>A</a:t>
            </a:r>
            <a:r>
              <a:rPr lang="en-US" sz="1200" baseline="0" dirty="0" smtClean="0">
                <a:latin typeface="Times New Roman" pitchFamily="18" charset="0"/>
              </a:rPr>
              <a:t> says </a:t>
            </a:r>
            <a:r>
              <a:rPr lang="en-US" sz="1200" b="1" baseline="0" dirty="0" smtClean="0">
                <a:latin typeface="Times New Roman" pitchFamily="18" charset="0"/>
              </a:rPr>
              <a:t>action</a:t>
            </a:r>
            <a:r>
              <a:rPr lang="en-US" sz="1200" baseline="0" dirty="0" smtClean="0">
                <a:latin typeface="Times New Roman" pitchFamily="18" charset="0"/>
              </a:rPr>
              <a:t>(resource).  The steps of the proof are shown on this slide, with annotations on the right to show what rule is being applied.  The first two steps of the proof are applications of the says-I rule to the </a:t>
            </a:r>
            <a:r>
              <a:rPr lang="en-US" sz="1200" b="1" baseline="0" dirty="0" smtClean="0">
                <a:latin typeface="Times New Roman" pitchFamily="18" charset="0"/>
              </a:rPr>
              <a:t>signed</a:t>
            </a:r>
            <a:r>
              <a:rPr lang="en-US" sz="1200" baseline="0" dirty="0" smtClean="0">
                <a:latin typeface="Times New Roman" pitchFamily="18" charset="0"/>
              </a:rPr>
              <a:t> statements 1 and 2, to promote them to </a:t>
            </a:r>
            <a:r>
              <a:rPr lang="en-US" sz="1200" b="1" baseline="0" dirty="0" smtClean="0">
                <a:latin typeface="Times New Roman" pitchFamily="18" charset="0"/>
              </a:rPr>
              <a:t>says</a:t>
            </a:r>
            <a:r>
              <a:rPr lang="en-US" sz="1200" baseline="0" dirty="0" smtClean="0">
                <a:latin typeface="Times New Roman" pitchFamily="18" charset="0"/>
              </a:rPr>
              <a:t> statements 3 and 4.  Finally, applying the speaksfor-E2 rule to 3 and 4 yields the result.</a:t>
            </a:r>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18</a:t>
            </a:fld>
            <a:endParaRPr lang="en-US"/>
          </a:p>
        </p:txBody>
      </p:sp>
    </p:spTree>
    <p:extLst>
      <p:ext uri="{BB962C8B-B14F-4D97-AF65-F5344CB8AC3E}">
        <p14:creationId xmlns:p14="http://schemas.microsoft.com/office/powerpoint/2010/main" val="4197016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an operational system, the credentials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dirty="0" smtClean="0">
                <a:latin typeface="Times New Roman" pitchFamily="18" charset="0"/>
              </a:rPr>
              <a:t>K</a:t>
            </a:r>
            <a:r>
              <a:rPr lang="en-US" sz="1200" i="1" baseline="-25000" dirty="0" smtClean="0">
                <a:latin typeface="Times New Roman" pitchFamily="18" charset="0"/>
              </a:rPr>
              <a:t>CA</a:t>
            </a:r>
            <a:r>
              <a:rPr lang="en-US" sz="1200" i="1" dirty="0" smtClean="0">
                <a:latin typeface="Times New Roman" pitchFamily="18" charset="0"/>
              </a:rPr>
              <a:t> </a:t>
            </a:r>
            <a:r>
              <a:rPr lang="en-US" sz="1200" b="1" dirty="0" smtClean="0">
                <a:latin typeface="Times New Roman" pitchFamily="18" charset="0"/>
              </a:rPr>
              <a:t>signed</a:t>
            </a:r>
            <a:r>
              <a:rPr lang="en-US" sz="1200" dirty="0" smtClean="0">
                <a:latin typeface="Times New Roman" pitchFamily="18" charset="0"/>
              </a:rPr>
              <a:t> (key(</a:t>
            </a:r>
            <a:r>
              <a:rPr lang="en-US" sz="1200" i="1" dirty="0" smtClean="0">
                <a:latin typeface="Times New Roman" pitchFamily="18" charset="0"/>
              </a:rPr>
              <a:t>K</a:t>
            </a:r>
            <a:r>
              <a:rPr lang="en-US" sz="1200" i="1" baseline="-25000" dirty="0" smtClean="0">
                <a:latin typeface="Times New Roman" pitchFamily="18" charset="0"/>
              </a:rPr>
              <a:t>A</a:t>
            </a:r>
            <a:r>
              <a:rPr lang="en-US" sz="1200" dirty="0" smtClean="0">
                <a:latin typeface="Times New Roman" pitchFamily="18" charset="0"/>
              </a:rPr>
              <a:t>) </a:t>
            </a:r>
            <a:r>
              <a:rPr lang="en-US" sz="1200" b="1" dirty="0" err="1" smtClean="0">
                <a:latin typeface="Times New Roman" pitchFamily="18" charset="0"/>
              </a:rPr>
              <a:t>speaksfor</a:t>
            </a:r>
            <a:r>
              <a:rPr lang="en-US" sz="1200" dirty="0" smtClean="0">
                <a:latin typeface="Times New Roman" pitchFamily="18" charset="0"/>
              </a:rPr>
              <a:t> key(</a:t>
            </a:r>
            <a:r>
              <a:rPr lang="en-US" sz="1200" i="1" dirty="0" smtClean="0">
                <a:latin typeface="Times New Roman" pitchFamily="18" charset="0"/>
              </a:rPr>
              <a:t>K</a:t>
            </a:r>
            <a:r>
              <a:rPr lang="en-US" sz="1200" i="1" baseline="-25000" dirty="0" smtClean="0">
                <a:latin typeface="Times New Roman" pitchFamily="18" charset="0"/>
              </a:rPr>
              <a:t>CA</a:t>
            </a:r>
            <a:r>
              <a:rPr lang="en-US" sz="1200" dirty="0" smtClean="0">
                <a:latin typeface="Times New Roman" pitchFamily="18" charset="0"/>
              </a:rPr>
              <a:t>)</a:t>
            </a:r>
            <a:r>
              <a:rPr lang="en-US" sz="1200" i="1" dirty="0" smtClean="0">
                <a:latin typeface="Times New Roman" pitchFamily="18" charset="0"/>
              </a:rPr>
              <a:t>.A</a:t>
            </a:r>
            <a:r>
              <a:rPr lang="en-US" sz="1200" dirty="0" smtClean="0">
                <a:latin typeface="Times New Roman" pitchFamily="18" charset="0"/>
              </a:rPr>
              <a:t>)</a:t>
            </a:r>
          </a:p>
          <a:p>
            <a:endParaRPr lang="en-US" dirty="0" smtClean="0"/>
          </a:p>
          <a:p>
            <a:r>
              <a:rPr lang="en-US" dirty="0" smtClean="0"/>
              <a:t>and</a:t>
            </a:r>
            <a:r>
              <a:rPr lang="en-US" baseline="0" dirty="0" smtClean="0"/>
              <a:t>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dirty="0" smtClean="0">
                <a:latin typeface="Times New Roman" pitchFamily="18" charset="0"/>
              </a:rPr>
              <a:t>K</a:t>
            </a:r>
            <a:r>
              <a:rPr lang="en-US" sz="1200" i="1" baseline="-25000" dirty="0" smtClean="0">
                <a:latin typeface="Times New Roman" pitchFamily="18" charset="0"/>
              </a:rPr>
              <a:t>A</a:t>
            </a:r>
            <a:r>
              <a:rPr lang="en-US" sz="1200" dirty="0" smtClean="0">
                <a:latin typeface="Times New Roman" pitchFamily="18" charset="0"/>
              </a:rPr>
              <a:t> </a:t>
            </a:r>
            <a:r>
              <a:rPr lang="en-US" sz="1200" b="1" dirty="0" smtClean="0">
                <a:latin typeface="Times New Roman" pitchFamily="18" charset="0"/>
              </a:rPr>
              <a:t>signed</a:t>
            </a:r>
            <a:r>
              <a:rPr lang="en-US" sz="1200" dirty="0" smtClean="0">
                <a:latin typeface="Times New Roman" pitchFamily="18" charset="0"/>
              </a:rPr>
              <a:t> </a:t>
            </a:r>
            <a:r>
              <a:rPr lang="en-US" sz="1200" b="1" dirty="0" smtClean="0">
                <a:latin typeface="Times New Roman" pitchFamily="18" charset="0"/>
              </a:rPr>
              <a:t>action</a:t>
            </a:r>
            <a:r>
              <a:rPr lang="en-US" sz="1200" dirty="0" smtClean="0">
                <a:latin typeface="Times New Roman" pitchFamily="18" charset="0"/>
              </a:rPr>
              <a:t>(resource)</a:t>
            </a:r>
          </a:p>
          <a:p>
            <a:endParaRPr lang="en-US" dirty="0" smtClean="0"/>
          </a:p>
          <a:p>
            <a:r>
              <a:rPr lang="en-US" dirty="0" smtClean="0"/>
              <a:t>might come from different places</a:t>
            </a:r>
            <a:r>
              <a:rPr lang="en-US" baseline="0" dirty="0" smtClean="0"/>
              <a:t>.  As this figure shows, the reference monitor in the lower left might pull the first credential from a certification authority, perhaps after receiving the request (the second credential) from the party on the lower right.  Alternatively, the party on the lower right could have asked CA for the first credential and then push it to the reference monitor along with its request.</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19</a:t>
            </a:fld>
            <a:endParaRPr lang="en-US"/>
          </a:p>
        </p:txBody>
      </p:sp>
    </p:spTree>
    <p:extLst>
      <p:ext uri="{BB962C8B-B14F-4D97-AF65-F5344CB8AC3E}">
        <p14:creationId xmlns:p14="http://schemas.microsoft.com/office/powerpoint/2010/main" val="4007486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logic is general enough to allow for the definition of groups of principals, as well.  The simplest way for a certification authority CA to define a group named </a:t>
            </a:r>
            <a:r>
              <a:rPr lang="en-US" i="1" baseline="0" dirty="0" smtClean="0"/>
              <a:t>G</a:t>
            </a:r>
            <a:r>
              <a:rPr lang="en-US" baseline="0" dirty="0" smtClean="0"/>
              <a:t> is simply to list who can speak for the principal </a:t>
            </a:r>
            <a:r>
              <a:rPr lang="en-US" b="1" baseline="0" dirty="0" smtClean="0"/>
              <a:t>key</a:t>
            </a:r>
            <a:r>
              <a:rPr lang="en-US" baseline="0" dirty="0" smtClean="0"/>
              <a:t>(</a:t>
            </a:r>
            <a:r>
              <a:rPr lang="en-US" i="1" baseline="0" dirty="0" smtClean="0"/>
              <a:t>K</a:t>
            </a:r>
            <a:r>
              <a:rPr lang="en-US" baseline="-25000" dirty="0" smtClean="0"/>
              <a:t>CA</a:t>
            </a:r>
            <a:r>
              <a:rPr lang="en-US" baseline="0" dirty="0" smtClean="0"/>
              <a:t>).</a:t>
            </a:r>
            <a:r>
              <a:rPr lang="en-US" i="1" baseline="0" dirty="0" smtClean="0"/>
              <a:t>G.  </a:t>
            </a:r>
            <a:r>
              <a:rPr lang="en-US" i="0" baseline="0" dirty="0" smtClean="0"/>
              <a:t>That is, the CA issues credentials</a:t>
            </a:r>
          </a:p>
          <a:p>
            <a:endParaRPr lang="en-US" i="0" baseline="0" dirty="0" smtClean="0"/>
          </a:p>
          <a:p>
            <a:r>
              <a:rPr lang="en-US" b="1" dirty="0" smtClean="0"/>
              <a:t>key</a:t>
            </a:r>
            <a:r>
              <a:rPr lang="en-US" dirty="0" smtClean="0"/>
              <a:t>(</a:t>
            </a:r>
            <a:r>
              <a:rPr lang="en-US" i="1" dirty="0" smtClean="0"/>
              <a:t>K</a:t>
            </a:r>
            <a:r>
              <a:rPr lang="en-US" i="1" baseline="-25000" dirty="0" smtClean="0"/>
              <a:t>CA</a:t>
            </a:r>
            <a:r>
              <a:rPr lang="en-US" dirty="0" smtClean="0"/>
              <a:t>) </a:t>
            </a:r>
            <a:r>
              <a:rPr lang="en-US" b="1" dirty="0" smtClean="0"/>
              <a:t>says</a:t>
            </a:r>
            <a:r>
              <a:rPr lang="en-US" dirty="0" smtClean="0"/>
              <a:t> </a:t>
            </a:r>
            <a:r>
              <a:rPr lang="en-US" i="1" dirty="0" smtClean="0"/>
              <a:t>P</a:t>
            </a:r>
            <a:r>
              <a:rPr lang="en-US" baseline="-25000" dirty="0" smtClean="0"/>
              <a:t>1</a:t>
            </a:r>
            <a:r>
              <a:rPr lang="en-US" dirty="0" smtClean="0"/>
              <a:t> </a:t>
            </a:r>
            <a:r>
              <a:rPr lang="en-US" b="1" dirty="0" err="1" smtClean="0">
                <a:sym typeface="Symbol" pitchFamily="18" charset="2"/>
              </a:rPr>
              <a:t>speaksfor</a:t>
            </a:r>
            <a:r>
              <a:rPr lang="en-US" dirty="0" smtClean="0">
                <a:sym typeface="Symbol" pitchFamily="18" charset="2"/>
              </a:rPr>
              <a:t> </a:t>
            </a:r>
            <a:r>
              <a:rPr lang="en-US" b="1" dirty="0" smtClean="0">
                <a:sym typeface="Symbol" pitchFamily="18" charset="2"/>
              </a:rPr>
              <a:t>key</a:t>
            </a:r>
            <a:r>
              <a:rPr lang="en-US" dirty="0" smtClean="0">
                <a:sym typeface="Symbol" pitchFamily="18" charset="2"/>
              </a:rPr>
              <a:t>(</a:t>
            </a:r>
            <a:r>
              <a:rPr lang="en-US" i="1" dirty="0" smtClean="0">
                <a:sym typeface="Symbol" pitchFamily="18" charset="2"/>
              </a:rPr>
              <a:t>K</a:t>
            </a:r>
            <a:r>
              <a:rPr lang="en-US" baseline="-25000" dirty="0" smtClean="0">
                <a:sym typeface="Symbol" pitchFamily="18" charset="2"/>
              </a:rPr>
              <a:t>CA</a:t>
            </a:r>
            <a:r>
              <a:rPr lang="en-US" dirty="0" smtClean="0">
                <a:sym typeface="Symbol" pitchFamily="18" charset="2"/>
              </a:rPr>
              <a:t>).</a:t>
            </a:r>
            <a:r>
              <a:rPr lang="en-US" i="1" dirty="0" smtClean="0">
                <a:sym typeface="Symbol" pitchFamily="18" charset="2"/>
              </a:rPr>
              <a:t>G</a:t>
            </a:r>
          </a:p>
          <a:p>
            <a:r>
              <a:rPr lang="en-US" b="1" dirty="0" smtClean="0">
                <a:sym typeface="Symbol" pitchFamily="18" charset="2"/>
              </a:rPr>
              <a:t>key</a:t>
            </a:r>
            <a:r>
              <a:rPr lang="en-US" dirty="0" smtClean="0">
                <a:sym typeface="Symbol" pitchFamily="18" charset="2"/>
              </a:rPr>
              <a:t>(</a:t>
            </a:r>
            <a:r>
              <a:rPr lang="en-US" i="1" dirty="0" smtClean="0">
                <a:sym typeface="Symbol" pitchFamily="18" charset="2"/>
              </a:rPr>
              <a:t>K</a:t>
            </a:r>
            <a:r>
              <a:rPr lang="en-US" i="1" baseline="-25000" dirty="0" smtClean="0">
                <a:sym typeface="Symbol" pitchFamily="18" charset="2"/>
              </a:rPr>
              <a:t>CA</a:t>
            </a:r>
            <a:r>
              <a:rPr lang="en-US" dirty="0" smtClean="0">
                <a:sym typeface="Symbol" pitchFamily="18" charset="2"/>
              </a:rPr>
              <a:t>) </a:t>
            </a:r>
            <a:r>
              <a:rPr lang="en-US" b="1" dirty="0" smtClean="0">
                <a:sym typeface="Symbol" pitchFamily="18" charset="2"/>
              </a:rPr>
              <a:t>says</a:t>
            </a:r>
            <a:r>
              <a:rPr lang="en-US" dirty="0" smtClean="0">
                <a:sym typeface="Symbol" pitchFamily="18" charset="2"/>
              </a:rPr>
              <a:t> </a:t>
            </a:r>
            <a:r>
              <a:rPr lang="en-US" i="1" dirty="0" smtClean="0">
                <a:sym typeface="Symbol" pitchFamily="18" charset="2"/>
              </a:rPr>
              <a:t>P</a:t>
            </a:r>
            <a:r>
              <a:rPr lang="en-US" baseline="-25000" dirty="0" smtClean="0">
                <a:sym typeface="Symbol" pitchFamily="18" charset="2"/>
              </a:rPr>
              <a:t>2</a:t>
            </a:r>
            <a:r>
              <a:rPr lang="en-US" dirty="0" smtClean="0">
                <a:sym typeface="Symbol" pitchFamily="18" charset="2"/>
              </a:rPr>
              <a:t> </a:t>
            </a:r>
            <a:r>
              <a:rPr lang="en-US" b="1" dirty="0" err="1" smtClean="0">
                <a:sym typeface="Symbol" pitchFamily="18" charset="2"/>
              </a:rPr>
              <a:t>speaksfor</a:t>
            </a:r>
            <a:r>
              <a:rPr lang="en-US" dirty="0" smtClean="0">
                <a:sym typeface="Symbol" pitchFamily="18" charset="2"/>
              </a:rPr>
              <a:t> </a:t>
            </a:r>
            <a:r>
              <a:rPr lang="en-US" b="1" dirty="0" smtClean="0">
                <a:sym typeface="Symbol" pitchFamily="18" charset="2"/>
              </a:rPr>
              <a:t>key</a:t>
            </a:r>
            <a:r>
              <a:rPr lang="en-US" dirty="0" smtClean="0">
                <a:sym typeface="Symbol" pitchFamily="18" charset="2"/>
              </a:rPr>
              <a:t>(</a:t>
            </a:r>
            <a:r>
              <a:rPr lang="en-US" i="1" dirty="0" smtClean="0">
                <a:sym typeface="Symbol" pitchFamily="18" charset="2"/>
              </a:rPr>
              <a:t>K</a:t>
            </a:r>
            <a:r>
              <a:rPr lang="en-US" baseline="-25000" dirty="0" smtClean="0">
                <a:sym typeface="Symbol" pitchFamily="18" charset="2"/>
              </a:rPr>
              <a:t>CA</a:t>
            </a:r>
            <a:r>
              <a:rPr lang="en-US" dirty="0" smtClean="0">
                <a:sym typeface="Symbol" pitchFamily="18" charset="2"/>
              </a:rPr>
              <a:t>).</a:t>
            </a:r>
            <a:r>
              <a:rPr lang="en-US" i="1" dirty="0" smtClean="0">
                <a:sym typeface="Symbol" pitchFamily="18" charset="2"/>
              </a:rPr>
              <a:t>G</a:t>
            </a:r>
          </a:p>
          <a:p>
            <a:pPr algn="l"/>
            <a:endParaRPr lang="en-US" i="0" dirty="0" smtClean="0"/>
          </a:p>
          <a:p>
            <a:pPr algn="l"/>
            <a:r>
              <a:rPr lang="en-US" i="0" dirty="0" smtClean="0"/>
              <a:t>about</a:t>
            </a:r>
            <a:r>
              <a:rPr lang="en-US" i="0" baseline="0" dirty="0" smtClean="0"/>
              <a:t> the principals </a:t>
            </a:r>
            <a:r>
              <a:rPr lang="en-US" i="1" baseline="0" dirty="0" smtClean="0"/>
              <a:t>P</a:t>
            </a:r>
            <a:r>
              <a:rPr lang="en-US" i="0" baseline="-25000" dirty="0" smtClean="0"/>
              <a:t>1</a:t>
            </a:r>
            <a:r>
              <a:rPr lang="en-US" i="0" baseline="0" dirty="0" smtClean="0"/>
              <a:t>, </a:t>
            </a:r>
            <a:r>
              <a:rPr lang="en-US" i="1" baseline="0" dirty="0" smtClean="0"/>
              <a:t>P</a:t>
            </a:r>
            <a:r>
              <a:rPr lang="en-US" i="0" baseline="-25000" dirty="0" smtClean="0"/>
              <a:t>2</a:t>
            </a:r>
            <a:r>
              <a:rPr lang="en-US" i="0" baseline="0" dirty="0" smtClean="0"/>
              <a:t>, … in the group.  Then, when one of these group members, say </a:t>
            </a:r>
            <a:r>
              <a:rPr lang="en-US" i="1" baseline="0" dirty="0" smtClean="0"/>
              <a:t>P</a:t>
            </a:r>
            <a:r>
              <a:rPr lang="en-US" i="0" baseline="-25000" dirty="0" smtClean="0"/>
              <a:t>1</a:t>
            </a:r>
            <a:r>
              <a:rPr lang="en-US" i="0" baseline="0" dirty="0" smtClean="0"/>
              <a:t>, enables the inference of </a:t>
            </a:r>
          </a:p>
          <a:p>
            <a:pPr algn="l"/>
            <a:endParaRPr lang="en-US" i="0" baseline="0" dirty="0" smtClean="0"/>
          </a:p>
          <a:p>
            <a:pPr algn="l"/>
            <a:r>
              <a:rPr lang="en-US" i="1" baseline="0" dirty="0" smtClean="0"/>
              <a:t>P</a:t>
            </a:r>
            <a:r>
              <a:rPr lang="en-US" i="0" baseline="-25000" dirty="0" smtClean="0"/>
              <a:t>1</a:t>
            </a:r>
            <a:r>
              <a:rPr lang="en-US" i="0" baseline="0" dirty="0" smtClean="0"/>
              <a:t> </a:t>
            </a:r>
            <a:r>
              <a:rPr lang="en-US" b="1" i="0" baseline="0" dirty="0" smtClean="0"/>
              <a:t>says</a:t>
            </a:r>
            <a:r>
              <a:rPr lang="en-US" i="0" baseline="0" dirty="0" smtClean="0"/>
              <a:t> </a:t>
            </a:r>
            <a:r>
              <a:rPr lang="en-US" b="1" i="0" baseline="0" dirty="0" smtClean="0"/>
              <a:t>action</a:t>
            </a:r>
            <a:r>
              <a:rPr lang="en-US" i="0" baseline="0" dirty="0" smtClean="0"/>
              <a:t>(resource)</a:t>
            </a:r>
          </a:p>
          <a:p>
            <a:pPr algn="l"/>
            <a:endParaRPr lang="en-US" i="0" baseline="0" dirty="0" smtClean="0"/>
          </a:p>
          <a:p>
            <a:pPr algn="l"/>
            <a:r>
              <a:rPr lang="en-US" i="0" baseline="0" dirty="0" smtClean="0"/>
              <a:t>the CA’s credentials allow the conclusion</a:t>
            </a:r>
          </a:p>
          <a:p>
            <a:pPr algn="l"/>
            <a:endParaRPr lang="en-US" i="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sym typeface="Symbol" pitchFamily="18" charset="2"/>
              </a:rPr>
              <a:t>key</a:t>
            </a:r>
            <a:r>
              <a:rPr lang="en-US" dirty="0" smtClean="0">
                <a:sym typeface="Symbol" pitchFamily="18" charset="2"/>
              </a:rPr>
              <a:t>(</a:t>
            </a:r>
            <a:r>
              <a:rPr lang="en-US" i="1" dirty="0" smtClean="0">
                <a:sym typeface="Symbol" pitchFamily="18" charset="2"/>
              </a:rPr>
              <a:t>K</a:t>
            </a:r>
            <a:r>
              <a:rPr lang="en-US" baseline="-25000" dirty="0" smtClean="0">
                <a:sym typeface="Symbol" pitchFamily="18" charset="2"/>
              </a:rPr>
              <a:t>CA</a:t>
            </a:r>
            <a:r>
              <a:rPr lang="en-US" dirty="0" smtClean="0">
                <a:sym typeface="Symbol" pitchFamily="18" charset="2"/>
              </a:rPr>
              <a:t>).</a:t>
            </a:r>
            <a:r>
              <a:rPr lang="en-US" i="1" dirty="0" smtClean="0">
                <a:sym typeface="Symbol" pitchFamily="18" charset="2"/>
              </a:rPr>
              <a:t>G</a:t>
            </a:r>
            <a:r>
              <a:rPr lang="en-US" i="0" dirty="0" smtClean="0">
                <a:sym typeface="Symbol" pitchFamily="18" charset="2"/>
              </a:rPr>
              <a:t> </a:t>
            </a:r>
            <a:r>
              <a:rPr lang="en-US" b="1" i="0" baseline="0" dirty="0" smtClean="0"/>
              <a:t>says</a:t>
            </a:r>
            <a:r>
              <a:rPr lang="en-US" i="0" baseline="0" dirty="0" smtClean="0"/>
              <a:t> </a:t>
            </a:r>
            <a:r>
              <a:rPr lang="en-US" b="1" i="0" baseline="0" dirty="0" smtClean="0"/>
              <a:t>action</a:t>
            </a:r>
            <a:r>
              <a:rPr lang="en-US" i="0" baseline="0" dirty="0" smtClean="0"/>
              <a:t>(resource).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i="1" dirty="0" smtClean="0">
              <a:sym typeface="Symbol" pitchFamily="18" charset="2"/>
            </a:endParaRPr>
          </a:p>
          <a:p>
            <a:pPr algn="l"/>
            <a:endParaRPr lang="en-US" i="0"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20</a:t>
            </a:fld>
            <a:endParaRPr lang="en-US"/>
          </a:p>
        </p:txBody>
      </p:sp>
    </p:spTree>
    <p:extLst>
      <p:ext uri="{BB962C8B-B14F-4D97-AF65-F5344CB8AC3E}">
        <p14:creationId xmlns:p14="http://schemas.microsoft.com/office/powerpoint/2010/main" val="1347981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Access control</a:t>
            </a:r>
            <a:r>
              <a:rPr lang="en-US" baseline="0" dirty="0" smtClean="0"/>
              <a:t> involves a seemingly very simple scenario: a “principal” makes a request to perform some action on an object.  There is a “reference monitor” charged with ascertaining whether that request should be granted or not, according to policy specified by the object owner.  For example, an application such as a text editor could send a request to a file server </a:t>
            </a:r>
            <a:r>
              <a:rPr lang="en-US" baseline="0" dirty="0" smtClean="0"/>
              <a:t>(the reference monitor) to </a:t>
            </a:r>
            <a:r>
              <a:rPr lang="en-US" baseline="0" dirty="0" smtClean="0"/>
              <a:t>open a file, or a host could make a request </a:t>
            </a:r>
            <a:r>
              <a:rPr lang="en-US" baseline="0" dirty="0" smtClean="0"/>
              <a:t>to a firewall (the reference monitor) to forward a packet.  </a:t>
            </a:r>
            <a:r>
              <a:rPr lang="en-US" baseline="0" dirty="0" smtClean="0"/>
              <a:t>This scenario is very general.</a:t>
            </a:r>
          </a:p>
          <a:p>
            <a:endParaRPr lang="en-US" baseline="0" dirty="0" smtClean="0"/>
          </a:p>
          <a:p>
            <a:r>
              <a:rPr lang="en-US" baseline="0" dirty="0" smtClean="0"/>
              <a:t>The reference monitor, for the purposes of this module, must either say “yes” or “no” to this request.  To determine which is appropriate, the reference monitor must compare the request (or attributes thereof) to policy specified by the object owner.  “Authentication” generally refers to determining “who” made the request, and “Authorization” refers to determining whether the requesting principal is trusted to access the object in the requested way.</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3</a:t>
            </a:fld>
            <a:endParaRPr lang="en-US"/>
          </a:p>
        </p:txBody>
      </p:sp>
    </p:spTree>
    <p:extLst>
      <p:ext uri="{BB962C8B-B14F-4D97-AF65-F5344CB8AC3E}">
        <p14:creationId xmlns:p14="http://schemas.microsoft.com/office/powerpoint/2010/main" val="2063103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B0910FB9-545D-4E79-95A7-6BC5C4FAA7DF}" type="slidenum">
              <a:rPr lang="en-US" smtClean="0"/>
              <a:pPr/>
              <a:t>21</a:t>
            </a:fld>
            <a:endParaRPr lang="en-US" smtClean="0"/>
          </a:p>
        </p:txBody>
      </p:sp>
      <p:sp>
        <p:nvSpPr>
          <p:cNvPr id="645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451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Here is another view of a proof, where each node containing</a:t>
            </a:r>
            <a:r>
              <a:rPr lang="en-US" baseline="0" dirty="0" smtClean="0"/>
              <a:t> a check mark indicates a derived formula of the logic.  This proof is not complete, in that the leaves are already </a:t>
            </a:r>
            <a:r>
              <a:rPr lang="en-US" b="1" baseline="0" dirty="0" smtClean="0"/>
              <a:t>says</a:t>
            </a:r>
            <a:r>
              <a:rPr lang="en-US" baseline="0" dirty="0" smtClean="0"/>
              <a:t> statements (versus </a:t>
            </a:r>
            <a:r>
              <a:rPr lang="en-US" b="1" baseline="0" dirty="0" smtClean="0"/>
              <a:t>signed</a:t>
            </a:r>
            <a:r>
              <a:rPr lang="en-US" baseline="0" dirty="0" smtClean="0"/>
              <a:t> statements), and so this diagram really depicts just the last few inferences of a proof of “Mike </a:t>
            </a:r>
            <a:r>
              <a:rPr lang="en-US" b="1" baseline="0" dirty="0" smtClean="0"/>
              <a:t>says</a:t>
            </a:r>
            <a:r>
              <a:rPr lang="en-US" baseline="0" dirty="0" smtClean="0"/>
              <a:t> </a:t>
            </a:r>
            <a:r>
              <a:rPr lang="en-US" b="1" baseline="0" dirty="0" smtClean="0"/>
              <a:t>action</a:t>
            </a:r>
            <a:r>
              <a:rPr lang="en-US" baseline="0" dirty="0" smtClean="0"/>
              <a:t>(D208)”.  The formula “Mike </a:t>
            </a:r>
            <a:r>
              <a:rPr lang="en-US" b="1" baseline="0" dirty="0" smtClean="0"/>
              <a:t>says</a:t>
            </a:r>
            <a:r>
              <a:rPr lang="en-US" baseline="0" dirty="0" smtClean="0"/>
              <a:t> (Scott </a:t>
            </a:r>
            <a:r>
              <a:rPr lang="en-US" b="1" baseline="0" dirty="0" err="1" smtClean="0"/>
              <a:t>speaksfor</a:t>
            </a:r>
            <a:r>
              <a:rPr lang="en-US" baseline="0" dirty="0" smtClean="0"/>
              <a:t> </a:t>
            </a:r>
            <a:r>
              <a:rPr lang="en-US" baseline="0" dirty="0" err="1" smtClean="0"/>
              <a:t>Mike.Students</a:t>
            </a:r>
            <a:r>
              <a:rPr lang="en-US" baseline="0" dirty="0" smtClean="0"/>
              <a:t>)” is combined with “Scott </a:t>
            </a:r>
            <a:r>
              <a:rPr lang="en-US" b="1" baseline="0" dirty="0" smtClean="0"/>
              <a:t>says</a:t>
            </a:r>
            <a:r>
              <a:rPr lang="en-US" baseline="0" dirty="0" smtClean="0"/>
              <a:t> </a:t>
            </a:r>
            <a:r>
              <a:rPr lang="en-US" b="1" baseline="0" dirty="0" smtClean="0"/>
              <a:t>action</a:t>
            </a:r>
            <a:r>
              <a:rPr lang="en-US" baseline="0" dirty="0" smtClean="0"/>
              <a:t>(D208)” by  speaksfor-E2 to infer “</a:t>
            </a:r>
            <a:r>
              <a:rPr lang="en-US" baseline="0" dirty="0" err="1" smtClean="0"/>
              <a:t>Mike.Students</a:t>
            </a:r>
            <a:r>
              <a:rPr lang="en-US" baseline="0" dirty="0" smtClean="0"/>
              <a:t> </a:t>
            </a:r>
            <a:r>
              <a:rPr lang="en-US" b="1" baseline="0" dirty="0" smtClean="0"/>
              <a:t>says</a:t>
            </a:r>
            <a:r>
              <a:rPr lang="en-US" baseline="0" dirty="0" smtClean="0"/>
              <a:t> </a:t>
            </a:r>
            <a:r>
              <a:rPr lang="en-US" b="1" baseline="0" dirty="0" smtClean="0"/>
              <a:t>action</a:t>
            </a:r>
            <a:r>
              <a:rPr lang="en-US" baseline="0" dirty="0" smtClean="0"/>
              <a:t>(D208)”.  This formula is combined with “Mike </a:t>
            </a:r>
            <a:r>
              <a:rPr lang="en-US" b="1" baseline="0" dirty="0" smtClean="0"/>
              <a:t>says</a:t>
            </a:r>
            <a:r>
              <a:rPr lang="en-US" baseline="0" dirty="0" smtClean="0"/>
              <a:t> </a:t>
            </a:r>
            <a:r>
              <a:rPr lang="en-US" b="1" baseline="0" dirty="0" smtClean="0"/>
              <a:t>delegate</a:t>
            </a:r>
            <a:r>
              <a:rPr lang="en-US" baseline="0" dirty="0" smtClean="0"/>
              <a:t>(Mike, </a:t>
            </a:r>
            <a:r>
              <a:rPr lang="en-US" baseline="0" dirty="0" err="1" smtClean="0"/>
              <a:t>Mike.Students</a:t>
            </a:r>
            <a:r>
              <a:rPr lang="en-US" baseline="0" dirty="0" smtClean="0"/>
              <a:t>, D208)” by delegate-E to infer “Mike </a:t>
            </a:r>
            <a:r>
              <a:rPr lang="en-US" b="1" baseline="0" dirty="0" smtClean="0"/>
              <a:t>says</a:t>
            </a:r>
            <a:r>
              <a:rPr lang="en-US" baseline="0" dirty="0" smtClean="0"/>
              <a:t> </a:t>
            </a:r>
            <a:r>
              <a:rPr lang="en-US" b="1" baseline="0" dirty="0" smtClean="0"/>
              <a:t>action</a:t>
            </a:r>
            <a:r>
              <a:rPr lang="en-US" baseline="0" dirty="0" smtClean="0"/>
              <a:t>(D208)”. </a:t>
            </a:r>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systems</a:t>
            </a:r>
            <a:r>
              <a:rPr lang="en-US" baseline="0" dirty="0" smtClean="0"/>
              <a:t> implement access control in different ways, but it is important to recognize that all systems must perform similar reasoning somehow and somewhere.  This reasoning might be hard-coded in the system implementation, versus captured in a </a:t>
            </a:r>
            <a:r>
              <a:rPr lang="en-US" baseline="0" dirty="0" smtClean="0"/>
              <a:t>written-down logic</a:t>
            </a:r>
            <a:r>
              <a:rPr lang="en-US" baseline="0" dirty="0" smtClean="0"/>
              <a:t>.  For example, in a system that uses traditional access-control lists, the reference monitor might pull relevant group information from a server that </a:t>
            </a:r>
            <a:r>
              <a:rPr lang="en-US" baseline="0" dirty="0" smtClean="0"/>
              <a:t>stores it </a:t>
            </a:r>
            <a:r>
              <a:rPr lang="en-US" baseline="0" dirty="0" smtClean="0"/>
              <a:t>(perhaps unsigned, in which case the server is part of the TCB).  In this figure, the green portions are in the TCB.</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22</a:t>
            </a:fld>
            <a:endParaRPr lang="en-US"/>
          </a:p>
        </p:txBody>
      </p:sp>
    </p:spTree>
    <p:extLst>
      <p:ext uri="{BB962C8B-B14F-4D97-AF65-F5344CB8AC3E}">
        <p14:creationId xmlns:p14="http://schemas.microsoft.com/office/powerpoint/2010/main" val="998094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a:t>
            </a:r>
            <a:r>
              <a:rPr lang="en-US" baseline="0" dirty="0" smtClean="0"/>
              <a:t> credential-based approach,</a:t>
            </a:r>
            <a:r>
              <a:rPr lang="en-US" dirty="0" smtClean="0"/>
              <a:t> the group</a:t>
            </a:r>
            <a:r>
              <a:rPr lang="en-US" baseline="0" dirty="0" smtClean="0"/>
              <a:t> credentials would be signed (yielding the “Mike </a:t>
            </a:r>
            <a:r>
              <a:rPr lang="en-US" b="1" baseline="0" dirty="0" smtClean="0"/>
              <a:t>says</a:t>
            </a:r>
            <a:r>
              <a:rPr lang="en-US" baseline="0" dirty="0" smtClean="0"/>
              <a:t>” prefix after a few layers of inference) so that the server storing them need not be trusted.  The reference monitor could then pull these credentials as needed and complete the proof of Mike </a:t>
            </a:r>
            <a:r>
              <a:rPr lang="en-US" b="1" baseline="0" dirty="0" smtClean="0"/>
              <a:t>says</a:t>
            </a:r>
            <a:r>
              <a:rPr lang="en-US" baseline="0" dirty="0" smtClean="0"/>
              <a:t> </a:t>
            </a:r>
            <a:r>
              <a:rPr lang="en-US" b="1" baseline="0" dirty="0" smtClean="0"/>
              <a:t>action</a:t>
            </a:r>
            <a:r>
              <a:rPr lang="en-US" baseline="0" dirty="0" smtClean="0"/>
              <a:t>(D208) using them.  In this case, the server from which it pulls these credentials need not be part of the TCB.</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23</a:t>
            </a:fld>
            <a:endParaRPr lang="en-US"/>
          </a:p>
        </p:txBody>
      </p:sp>
    </p:spTree>
    <p:extLst>
      <p:ext uri="{BB962C8B-B14F-4D97-AF65-F5344CB8AC3E}">
        <p14:creationId xmlns:p14="http://schemas.microsoft.com/office/powerpoint/2010/main" val="391117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“push” approach, the requester would gather together all of the relevant credentials and push</a:t>
            </a:r>
            <a:r>
              <a:rPr lang="en-US" baseline="0" dirty="0" smtClean="0"/>
              <a:t> </a:t>
            </a:r>
            <a:r>
              <a:rPr lang="en-US" baseline="0" dirty="0" smtClean="0"/>
              <a:t>them </a:t>
            </a:r>
            <a:r>
              <a:rPr lang="en-US" baseline="0" dirty="0" smtClean="0"/>
              <a:t>to the reference </a:t>
            </a:r>
            <a:r>
              <a:rPr lang="en-US" baseline="0" dirty="0" smtClean="0"/>
              <a:t>monitor with his request.</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24</a:t>
            </a:fld>
            <a:endParaRPr lang="en-US"/>
          </a:p>
        </p:txBody>
      </p:sp>
    </p:spTree>
    <p:extLst>
      <p:ext uri="{BB962C8B-B14F-4D97-AF65-F5344CB8AC3E}">
        <p14:creationId xmlns:p14="http://schemas.microsoft.com/office/powerpoint/2010/main" val="1723710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in a “proof-carrying”</a:t>
            </a:r>
            <a:r>
              <a:rPr lang="en-US" baseline="0" dirty="0" smtClean="0"/>
              <a:t> approach, the requester would also encode the inferences in our logic (i.e., the full proof) in what it sends.  In this way, the reference monitor need not discover those inferences; it need only check them, which is potentially far more efficient</a:t>
            </a:r>
            <a:r>
              <a:rPr lang="en-US" baseline="0" dirty="0" smtClean="0"/>
              <a:t>.  This approach was proposed in</a:t>
            </a:r>
          </a:p>
          <a:p>
            <a:endParaRPr lang="en-US" baseline="0" dirty="0" smtClean="0"/>
          </a:p>
          <a:p>
            <a:r>
              <a:rPr lang="en-US" dirty="0" smtClean="0"/>
              <a:t>A. W. </a:t>
            </a:r>
            <a:r>
              <a:rPr lang="en-US" dirty="0" err="1" smtClean="0"/>
              <a:t>Appel</a:t>
            </a:r>
            <a:r>
              <a:rPr lang="en-US" dirty="0" smtClean="0"/>
              <a:t> and E. W. </a:t>
            </a:r>
            <a:r>
              <a:rPr lang="en-US" dirty="0" err="1" smtClean="0"/>
              <a:t>Felten</a:t>
            </a:r>
            <a:r>
              <a:rPr lang="en-US" dirty="0" smtClean="0"/>
              <a:t>. Proof-carrying authentication. In Proceedings of the 6th ACM Conference on Computer and Communications Security, November 1999.</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25</a:t>
            </a:fld>
            <a:endParaRPr lang="en-US"/>
          </a:p>
        </p:txBody>
      </p:sp>
    </p:spTree>
    <p:extLst>
      <p:ext uri="{BB962C8B-B14F-4D97-AF65-F5344CB8AC3E}">
        <p14:creationId xmlns:p14="http://schemas.microsoft.com/office/powerpoint/2010/main" val="986902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Returning to expressing interesting constructs in the logic, another one that</a:t>
            </a:r>
            <a:r>
              <a:rPr lang="en-US" baseline="0" dirty="0" smtClean="0"/>
              <a:t> can be captured is roles.  A role is a way for a principal to limit its authority.  That is, rather than speaking as itself, a principal can speak in some role, to which it confers less authority than it has when speaking as itself.  For example, I might define a role called “</a:t>
            </a:r>
            <a:r>
              <a:rPr lang="en-US" baseline="0" dirty="0" err="1" smtClean="0"/>
              <a:t>GamePlayer</a:t>
            </a:r>
            <a:r>
              <a:rPr lang="en-US" baseline="0" dirty="0" smtClean="0"/>
              <a:t>”, in which the statements I make (or really, the statements that my processes make) carry less authority than if I made the same statements directly.  In the Lampson et al. paper, they capture this notion using a new construct denoted </a:t>
            </a:r>
            <a:r>
              <a:rPr lang="en-US" b="1" baseline="0" dirty="0" smtClean="0"/>
              <a:t>as</a:t>
            </a:r>
            <a:r>
              <a:rPr lang="en-US" baseline="0" dirty="0" smtClean="0"/>
              <a:t>, i.e., “</a:t>
            </a:r>
            <a:r>
              <a:rPr lang="en-US" i="1" baseline="0" dirty="0" smtClean="0"/>
              <a:t>A</a:t>
            </a:r>
            <a:r>
              <a:rPr lang="en-US" baseline="0" dirty="0" smtClean="0"/>
              <a:t> </a:t>
            </a:r>
            <a:r>
              <a:rPr lang="en-US" b="1" baseline="0" dirty="0" smtClean="0"/>
              <a:t>as</a:t>
            </a:r>
            <a:r>
              <a:rPr lang="en-US" baseline="0" dirty="0" smtClean="0"/>
              <a:t> </a:t>
            </a:r>
            <a:r>
              <a:rPr lang="en-US" i="1" baseline="0" dirty="0" smtClean="0"/>
              <a:t>R</a:t>
            </a:r>
            <a:r>
              <a:rPr lang="en-US" baseline="0" dirty="0" smtClean="0"/>
              <a:t>” is </a:t>
            </a:r>
            <a:r>
              <a:rPr lang="en-US" i="1" baseline="0" dirty="0" smtClean="0"/>
              <a:t>A</a:t>
            </a:r>
            <a:r>
              <a:rPr lang="en-US" baseline="0" dirty="0" smtClean="0"/>
              <a:t> acting in the role of </a:t>
            </a:r>
            <a:r>
              <a:rPr lang="en-US" i="1" baseline="0" dirty="0" smtClean="0"/>
              <a:t>R</a:t>
            </a:r>
            <a:r>
              <a:rPr lang="en-US" baseline="0" dirty="0" smtClean="0"/>
              <a:t>.  Here, we say that for </a:t>
            </a:r>
            <a:r>
              <a:rPr lang="en-US" i="1" baseline="0" dirty="0" smtClean="0"/>
              <a:t>A</a:t>
            </a:r>
            <a:r>
              <a:rPr lang="en-US" baseline="0" dirty="0" smtClean="0"/>
              <a:t> to speak in the role </a:t>
            </a:r>
            <a:r>
              <a:rPr lang="en-US" i="1" baseline="0" dirty="0" smtClean="0"/>
              <a:t>R</a:t>
            </a:r>
            <a:r>
              <a:rPr lang="en-US" baseline="0" dirty="0" smtClean="0"/>
              <a:t>, it makes statements as </a:t>
            </a:r>
            <a:r>
              <a:rPr lang="en-US" i="1" baseline="0" dirty="0" smtClean="0"/>
              <a:t>A.R</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26</a:t>
            </a:fld>
            <a:endParaRPr lang="en-US"/>
          </a:p>
        </p:txBody>
      </p:sp>
    </p:spTree>
    <p:extLst>
      <p:ext uri="{BB962C8B-B14F-4D97-AF65-F5344CB8AC3E}">
        <p14:creationId xmlns:p14="http://schemas.microsoft.com/office/powerpoint/2010/main" val="1018130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may be easiest to think about a human user acting in some role (like “</a:t>
            </a:r>
            <a:r>
              <a:rPr lang="en-US" baseline="0" dirty="0" err="1" smtClean="0"/>
              <a:t>GamePlayer</a:t>
            </a:r>
            <a:r>
              <a:rPr lang="en-US" baseline="0" dirty="0" smtClean="0"/>
              <a:t>”), but roles have natural uses for other principals, too.  Consider, for example, a node (a machine booted with an operating system) running a program that makes some requests over the network.  The requester, in this case, could be the node acting in the “role” of the program.   If the program text is </a:t>
            </a:r>
            <a:r>
              <a:rPr lang="en-US" i="1" baseline="0" dirty="0" smtClean="0"/>
              <a:t>I</a:t>
            </a:r>
            <a:r>
              <a:rPr lang="en-US" baseline="0" dirty="0" smtClean="0"/>
              <a:t>, then node </a:t>
            </a:r>
            <a:r>
              <a:rPr lang="en-US" i="1" baseline="0" dirty="0" smtClean="0"/>
              <a:t>N</a:t>
            </a:r>
            <a:r>
              <a:rPr lang="en-US" baseline="0" dirty="0" smtClean="0"/>
              <a:t> could issue the request </a:t>
            </a:r>
            <a:r>
              <a:rPr lang="en-US" i="1" baseline="0" dirty="0" smtClean="0"/>
              <a:t>F</a:t>
            </a:r>
            <a:r>
              <a:rPr lang="en-US" baseline="0" dirty="0" smtClean="0"/>
              <a:t> in such a way that the recipient could infer </a:t>
            </a:r>
            <a:r>
              <a:rPr lang="en-US" i="1" baseline="0" dirty="0" smtClean="0"/>
              <a:t>N.I</a:t>
            </a:r>
            <a:r>
              <a:rPr lang="en-US" baseline="0" dirty="0" smtClean="0"/>
              <a:t> </a:t>
            </a:r>
            <a:r>
              <a:rPr lang="en-US" b="1" baseline="0" dirty="0" smtClean="0"/>
              <a:t>says</a:t>
            </a:r>
            <a:r>
              <a:rPr lang="en-US" baseline="0" dirty="0" smtClean="0"/>
              <a:t> </a:t>
            </a:r>
            <a:r>
              <a:rPr lang="en-US" i="1" baseline="0" dirty="0" smtClean="0"/>
              <a:t>F</a:t>
            </a:r>
            <a:r>
              <a:rPr lang="en-US" baseline="0" dirty="0" smtClean="0"/>
              <a:t>, i.e., the node </a:t>
            </a:r>
            <a:r>
              <a:rPr lang="en-US" i="1" baseline="0" dirty="0" smtClean="0"/>
              <a:t>N</a:t>
            </a:r>
            <a:r>
              <a:rPr lang="en-US" baseline="0" dirty="0" smtClean="0"/>
              <a:t>, acting in the role of program </a:t>
            </a:r>
            <a:r>
              <a:rPr lang="en-US" i="1" baseline="0" dirty="0" smtClean="0"/>
              <a:t>I</a:t>
            </a:r>
            <a:r>
              <a:rPr lang="en-US" baseline="0" dirty="0" smtClean="0"/>
              <a:t>, says </a:t>
            </a:r>
            <a:r>
              <a:rPr lang="en-US" i="1" baseline="0" dirty="0" smtClean="0"/>
              <a:t>F</a:t>
            </a:r>
            <a:r>
              <a:rPr lang="en-US" baseline="0" dirty="0" smtClean="0"/>
              <a:t>.</a:t>
            </a:r>
          </a:p>
          <a:p>
            <a:endParaRPr lang="en-US" baseline="0" dirty="0" smtClean="0"/>
          </a:p>
          <a:p>
            <a:r>
              <a:rPr lang="en-US" baseline="0" dirty="0" smtClean="0"/>
              <a:t>Of course, the program text </a:t>
            </a:r>
            <a:r>
              <a:rPr lang="en-US" i="1" baseline="0" dirty="0" smtClean="0"/>
              <a:t>I</a:t>
            </a:r>
            <a:r>
              <a:rPr lang="en-US" baseline="0" dirty="0" smtClean="0"/>
              <a:t> might be too large to work with directly, but we know that a good identifier for a string </a:t>
            </a:r>
            <a:r>
              <a:rPr lang="en-US" i="1" baseline="0" dirty="0" smtClean="0"/>
              <a:t>I</a:t>
            </a:r>
            <a:r>
              <a:rPr lang="en-US" baseline="0" dirty="0" smtClean="0"/>
              <a:t> is its hash </a:t>
            </a:r>
            <a:r>
              <a:rPr lang="en-US" i="1" baseline="0" dirty="0" smtClean="0"/>
              <a:t>D</a:t>
            </a:r>
            <a:r>
              <a:rPr lang="en-US" baseline="0" dirty="0" smtClean="0"/>
              <a:t> = </a:t>
            </a:r>
            <a:r>
              <a:rPr lang="en-US" i="1" baseline="0" dirty="0" smtClean="0"/>
              <a:t>h</a:t>
            </a:r>
            <a:r>
              <a:rPr lang="en-US" baseline="0" dirty="0" smtClean="0"/>
              <a:t>(</a:t>
            </a:r>
            <a:r>
              <a:rPr lang="en-US" i="1" baseline="0" dirty="0" smtClean="0"/>
              <a:t>I</a:t>
            </a:r>
            <a:r>
              <a:rPr lang="en-US" baseline="0" dirty="0" smtClean="0"/>
              <a:t>), for </a:t>
            </a:r>
            <a:r>
              <a:rPr lang="en-US" i="1" baseline="0" dirty="0" smtClean="0"/>
              <a:t>h</a:t>
            </a:r>
            <a:r>
              <a:rPr lang="en-US" baseline="0" dirty="0" smtClean="0"/>
              <a:t> a second </a:t>
            </a:r>
            <a:r>
              <a:rPr lang="en-US" baseline="0" dirty="0" err="1" smtClean="0"/>
              <a:t>preimage</a:t>
            </a:r>
            <a:r>
              <a:rPr lang="en-US" baseline="0" dirty="0" smtClean="0"/>
              <a:t> resistant and collision resistant hash function.  So, the role name might be </a:t>
            </a:r>
            <a:r>
              <a:rPr lang="en-US" i="1" baseline="0" dirty="0" smtClean="0"/>
              <a:t>N.D</a:t>
            </a:r>
            <a:r>
              <a:rPr lang="en-US" baseline="0" dirty="0" smtClean="0"/>
              <a:t>, and not </a:t>
            </a:r>
            <a:r>
              <a:rPr lang="en-US" i="1" baseline="0" dirty="0" smtClean="0"/>
              <a:t>N.I</a:t>
            </a:r>
            <a:r>
              <a:rPr lang="en-US" baseline="0" dirty="0" smtClean="0"/>
              <a:t>.</a:t>
            </a:r>
          </a:p>
          <a:p>
            <a:endParaRPr lang="en-US" baseline="0" dirty="0" smtClean="0"/>
          </a:p>
          <a:p>
            <a:r>
              <a:rPr lang="en-US" baseline="0" dirty="0" smtClean="0"/>
              <a:t>The access-control list at the reference monitor might not be written in terms of hashes of specific program versions.  A more common way of constructing an access-control list would be to name the program, e.g., “Chrome” for the Chrome browser.  In this case, which hash values </a:t>
            </a:r>
            <a:r>
              <a:rPr lang="en-US" b="0" i="1" baseline="0" dirty="0" smtClean="0"/>
              <a:t>D</a:t>
            </a:r>
            <a:r>
              <a:rPr lang="en-US" baseline="0" dirty="0" smtClean="0"/>
              <a:t> speak for “Chrome” must be specified somewhere, possibly signed by a certification authority (e.g., the manufacturer of Chrome).</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27</a:t>
            </a:fld>
            <a:endParaRPr lang="en-US"/>
          </a:p>
        </p:txBody>
      </p:sp>
    </p:spTree>
    <p:extLst>
      <p:ext uri="{BB962C8B-B14F-4D97-AF65-F5344CB8AC3E}">
        <p14:creationId xmlns:p14="http://schemas.microsoft.com/office/powerpoint/2010/main" val="1846988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operationalize these ideas, consider</a:t>
            </a:r>
            <a:r>
              <a:rPr lang="en-US" baseline="0" dirty="0" smtClean="0"/>
              <a:t> the following approach for loading and running a program named </a:t>
            </a:r>
            <a:r>
              <a:rPr lang="en-US" i="1" baseline="0" dirty="0" smtClean="0"/>
              <a:t>P</a:t>
            </a:r>
            <a:r>
              <a:rPr lang="en-US" baseline="0" dirty="0" smtClean="0"/>
              <a:t> (e.g., “Chrome”) on a node </a:t>
            </a:r>
            <a:r>
              <a:rPr lang="en-US" i="1" baseline="0" dirty="0" smtClean="0"/>
              <a:t>N</a:t>
            </a:r>
            <a:r>
              <a:rPr lang="en-US" baseline="0" dirty="0" smtClean="0"/>
              <a:t>.  The node </a:t>
            </a:r>
            <a:r>
              <a:rPr lang="en-US" i="1" baseline="0" dirty="0" smtClean="0"/>
              <a:t>N</a:t>
            </a:r>
            <a:r>
              <a:rPr lang="en-US" baseline="0" dirty="0" smtClean="0"/>
              <a:t> creates a process </a:t>
            </a:r>
            <a:r>
              <a:rPr lang="en-US" i="1" baseline="0" dirty="0" err="1" smtClean="0"/>
              <a:t>pr</a:t>
            </a:r>
            <a:r>
              <a:rPr lang="en-US" baseline="0" dirty="0" smtClean="0"/>
              <a:t> and reads the text </a:t>
            </a:r>
            <a:r>
              <a:rPr lang="en-US" i="1" baseline="0" dirty="0" smtClean="0"/>
              <a:t>I</a:t>
            </a:r>
            <a:r>
              <a:rPr lang="en-US" baseline="0" dirty="0" smtClean="0"/>
              <a:t> of the file named </a:t>
            </a:r>
            <a:r>
              <a:rPr lang="en-US" i="1" baseline="0" dirty="0" smtClean="0"/>
              <a:t>P</a:t>
            </a:r>
            <a:r>
              <a:rPr lang="en-US" baseline="0" dirty="0" smtClean="0"/>
              <a:t> from the file system.  Before copying </a:t>
            </a:r>
            <a:r>
              <a:rPr lang="en-US" i="1" baseline="0" dirty="0" smtClean="0"/>
              <a:t>I</a:t>
            </a:r>
            <a:r>
              <a:rPr lang="en-US" baseline="0" dirty="0" smtClean="0"/>
              <a:t> into the process address space, the node computes </a:t>
            </a:r>
            <a:r>
              <a:rPr lang="en-US" i="1" baseline="0" dirty="0" smtClean="0"/>
              <a:t>D</a:t>
            </a:r>
            <a:r>
              <a:rPr lang="en-US" baseline="0" dirty="0" smtClean="0"/>
              <a:t> = </a:t>
            </a:r>
            <a:r>
              <a:rPr lang="en-US" i="1" baseline="0" dirty="0" smtClean="0"/>
              <a:t>h</a:t>
            </a:r>
            <a:r>
              <a:rPr lang="en-US" baseline="0" dirty="0" smtClean="0"/>
              <a:t>(</a:t>
            </a:r>
            <a:r>
              <a:rPr lang="en-US" i="1" baseline="0" dirty="0" smtClean="0"/>
              <a:t>I</a:t>
            </a:r>
            <a:r>
              <a:rPr lang="en-US" baseline="0" dirty="0" smtClean="0"/>
              <a:t>) and finds credentials to justify the conclusion that </a:t>
            </a:r>
            <a:r>
              <a:rPr lang="en-US" i="1" baseline="0" dirty="0" smtClean="0"/>
              <a:t>D</a:t>
            </a:r>
            <a:r>
              <a:rPr lang="en-US" baseline="0" dirty="0" smtClean="0"/>
              <a:t> </a:t>
            </a:r>
            <a:r>
              <a:rPr lang="en-US" b="1" baseline="0" dirty="0" err="1" smtClean="0"/>
              <a:t>speaksfor</a:t>
            </a:r>
            <a:r>
              <a:rPr lang="en-US" baseline="0" dirty="0" smtClean="0"/>
              <a:t> </a:t>
            </a:r>
            <a:r>
              <a:rPr lang="en-US" i="1" baseline="0" dirty="0" smtClean="0"/>
              <a:t>P</a:t>
            </a:r>
            <a:r>
              <a:rPr lang="en-US" baseline="0" dirty="0" smtClean="0"/>
              <a:t>.  If the node is unable to find credentials to conclude that </a:t>
            </a:r>
            <a:r>
              <a:rPr lang="en-US" i="1" baseline="0" dirty="0" smtClean="0"/>
              <a:t>D</a:t>
            </a:r>
            <a:r>
              <a:rPr lang="en-US" baseline="0" dirty="0" smtClean="0"/>
              <a:t> </a:t>
            </a:r>
            <a:r>
              <a:rPr lang="en-US" b="1" baseline="0" dirty="0" err="1" smtClean="0"/>
              <a:t>speaksfor</a:t>
            </a:r>
            <a:r>
              <a:rPr lang="en-US" baseline="0" dirty="0" smtClean="0"/>
              <a:t> </a:t>
            </a:r>
            <a:r>
              <a:rPr lang="en-US" i="1" baseline="0" dirty="0" smtClean="0"/>
              <a:t>P</a:t>
            </a:r>
            <a:r>
              <a:rPr lang="en-US" i="0" baseline="0" dirty="0" smtClean="0"/>
              <a:t>, then the node </a:t>
            </a:r>
            <a:r>
              <a:rPr lang="en-US" i="1" baseline="0" dirty="0" smtClean="0"/>
              <a:t>N</a:t>
            </a:r>
            <a:r>
              <a:rPr lang="en-US" i="0" baseline="0" dirty="0" smtClean="0"/>
              <a:t> aborts the process.  Otherwise, the node copies </a:t>
            </a:r>
            <a:r>
              <a:rPr lang="en-US" i="1" baseline="0" dirty="0" smtClean="0"/>
              <a:t>I</a:t>
            </a:r>
            <a:r>
              <a:rPr lang="en-US" i="0" baseline="0" dirty="0" smtClean="0"/>
              <a:t> into the process </a:t>
            </a:r>
            <a:r>
              <a:rPr lang="en-US" i="1" baseline="0" dirty="0" err="1" smtClean="0"/>
              <a:t>pr</a:t>
            </a:r>
            <a:r>
              <a:rPr lang="en-US" i="0" baseline="0" dirty="0" smtClean="0"/>
              <a:t> and allows it to execute.  It should presumably also give the process a channel on which to speak.  One good way would be to create a new public/private key pair &lt;</a:t>
            </a:r>
            <a:r>
              <a:rPr lang="en-US" i="1" baseline="0" dirty="0" smtClean="0"/>
              <a:t>K</a:t>
            </a:r>
            <a:r>
              <a:rPr lang="en-US" i="0" baseline="0" dirty="0" smtClean="0"/>
              <a:t>, </a:t>
            </a:r>
            <a:r>
              <a:rPr lang="en-US" i="1" baseline="0" dirty="0" smtClean="0"/>
              <a:t>K</a:t>
            </a:r>
            <a:r>
              <a:rPr lang="en-US" i="0" baseline="30000" dirty="0" smtClean="0"/>
              <a:t>-1</a:t>
            </a:r>
            <a:r>
              <a:rPr lang="en-US" i="0" baseline="0" dirty="0" smtClean="0"/>
              <a:t>&gt;, give the private key </a:t>
            </a:r>
            <a:r>
              <a:rPr lang="en-US" i="1" baseline="0" dirty="0" smtClean="0"/>
              <a:t>K</a:t>
            </a:r>
            <a:r>
              <a:rPr lang="en-US" i="0" baseline="30000" dirty="0" smtClean="0"/>
              <a:t>-1</a:t>
            </a:r>
            <a:r>
              <a:rPr lang="en-US" i="0" baseline="0" dirty="0" smtClean="0"/>
              <a:t> to the process </a:t>
            </a:r>
            <a:r>
              <a:rPr lang="en-US" i="1" baseline="0" dirty="0" err="1" smtClean="0"/>
              <a:t>pr</a:t>
            </a:r>
            <a:r>
              <a:rPr lang="en-US" i="0" baseline="0" dirty="0" smtClean="0"/>
              <a:t>, and issue a credential that allows the inference of </a:t>
            </a:r>
            <a:r>
              <a:rPr lang="en-US" i="1" baseline="0" dirty="0" smtClean="0"/>
              <a:t>N</a:t>
            </a:r>
            <a:r>
              <a:rPr lang="en-US" i="0" baseline="0" dirty="0" smtClean="0"/>
              <a:t> </a:t>
            </a:r>
            <a:r>
              <a:rPr lang="en-US" b="1" i="0" baseline="0" dirty="0" smtClean="0"/>
              <a:t>says</a:t>
            </a:r>
            <a:r>
              <a:rPr lang="en-US" i="0" baseline="0" dirty="0" smtClean="0"/>
              <a:t> </a:t>
            </a:r>
            <a:r>
              <a:rPr lang="en-US" i="1" baseline="0" dirty="0" smtClean="0"/>
              <a:t>K</a:t>
            </a:r>
            <a:r>
              <a:rPr lang="en-US" i="0" baseline="0" dirty="0" smtClean="0"/>
              <a:t> </a:t>
            </a:r>
            <a:r>
              <a:rPr lang="en-US" b="1" i="0" baseline="0" dirty="0" err="1" smtClean="0"/>
              <a:t>speaksfor</a:t>
            </a:r>
            <a:r>
              <a:rPr lang="en-US" i="0" baseline="0" dirty="0" smtClean="0"/>
              <a:t> </a:t>
            </a:r>
            <a:r>
              <a:rPr lang="en-US" i="1" baseline="0" dirty="0" smtClean="0"/>
              <a:t>N.P</a:t>
            </a:r>
            <a:r>
              <a:rPr lang="en-US" i="0" baseline="0" dirty="0" smtClean="0"/>
              <a:t>.  The process can then make requests by signing them with </a:t>
            </a:r>
            <a:r>
              <a:rPr lang="en-US" i="1" baseline="0" dirty="0" smtClean="0"/>
              <a:t>K</a:t>
            </a:r>
            <a:r>
              <a:rPr lang="en-US" i="0" baseline="30000" dirty="0" smtClean="0"/>
              <a:t>-1</a:t>
            </a:r>
            <a:r>
              <a:rPr lang="en-US" i="0" baseline="0" dirty="0" smtClean="0"/>
              <a:t>, which will be granted if </a:t>
            </a:r>
            <a:r>
              <a:rPr lang="en-US" i="1" baseline="0" dirty="0" smtClean="0"/>
              <a:t>N.P</a:t>
            </a:r>
            <a:r>
              <a:rPr lang="en-US" i="0" baseline="0" dirty="0" smtClean="0"/>
              <a:t> is on the access-control list.</a:t>
            </a:r>
            <a:endParaRPr lang="en-US" i="1"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28</a:t>
            </a:fld>
            <a:endParaRPr lang="en-US"/>
          </a:p>
        </p:txBody>
      </p:sp>
    </p:spTree>
    <p:extLst>
      <p:ext uri="{BB962C8B-B14F-4D97-AF65-F5344CB8AC3E}">
        <p14:creationId xmlns:p14="http://schemas.microsoft.com/office/powerpoint/2010/main" val="18375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a:t>
            </a:r>
            <a:r>
              <a:rPr lang="en-US" baseline="0" dirty="0" smtClean="0"/>
              <a:t> worth noting that this technique provides a defense against viruses that infect the on-disk image of programs.  The virus will change the program image to be some </a:t>
            </a:r>
            <a:r>
              <a:rPr lang="en-US" i="1" baseline="0" dirty="0" smtClean="0"/>
              <a:t>I’ </a:t>
            </a:r>
            <a:r>
              <a:rPr lang="en-US" baseline="0" dirty="0" smtClean="0"/>
              <a:t>≠ </a:t>
            </a:r>
            <a:r>
              <a:rPr lang="en-US" i="1" baseline="0" dirty="0" smtClean="0"/>
              <a:t>I</a:t>
            </a:r>
            <a:r>
              <a:rPr lang="en-US" baseline="0" dirty="0" smtClean="0"/>
              <a:t>.  Thanks to the collision resistance and second </a:t>
            </a:r>
            <a:r>
              <a:rPr lang="en-US" baseline="0" dirty="0" err="1" smtClean="0"/>
              <a:t>preimage</a:t>
            </a:r>
            <a:r>
              <a:rPr lang="en-US" baseline="0" dirty="0" smtClean="0"/>
              <a:t> resistance of the hash function, the hash value of the infected file will be </a:t>
            </a:r>
            <a:r>
              <a:rPr lang="en-US" i="1" baseline="0" dirty="0" smtClean="0"/>
              <a:t>h</a:t>
            </a:r>
            <a:r>
              <a:rPr lang="en-US" baseline="0" dirty="0" smtClean="0"/>
              <a:t>(</a:t>
            </a:r>
            <a:r>
              <a:rPr lang="en-US" i="1" baseline="0" dirty="0" smtClean="0"/>
              <a:t>I’</a:t>
            </a:r>
            <a:r>
              <a:rPr lang="en-US" baseline="0" dirty="0" smtClean="0"/>
              <a:t>) ≠ </a:t>
            </a:r>
            <a:r>
              <a:rPr lang="en-US" i="1" baseline="0" dirty="0" smtClean="0"/>
              <a:t>h</a:t>
            </a:r>
            <a:r>
              <a:rPr lang="en-US" baseline="0" dirty="0" smtClean="0"/>
              <a:t>(</a:t>
            </a:r>
            <a:r>
              <a:rPr lang="en-US" i="1" baseline="0" dirty="0" smtClean="0"/>
              <a:t>I</a:t>
            </a:r>
            <a:r>
              <a:rPr lang="en-US" i="0" baseline="0" dirty="0" smtClean="0"/>
              <a:t>), and so the conclusion </a:t>
            </a:r>
            <a:r>
              <a:rPr lang="en-US" i="1" baseline="0" dirty="0" smtClean="0"/>
              <a:t>h</a:t>
            </a:r>
            <a:r>
              <a:rPr lang="en-US" i="0" baseline="0" dirty="0" smtClean="0"/>
              <a:t>(</a:t>
            </a:r>
            <a:r>
              <a:rPr lang="en-US" i="1" baseline="0" dirty="0" smtClean="0"/>
              <a:t>I</a:t>
            </a:r>
            <a:r>
              <a:rPr lang="en-US" i="0" baseline="0" dirty="0" smtClean="0"/>
              <a:t>) </a:t>
            </a:r>
            <a:r>
              <a:rPr lang="en-US" b="1" i="0" baseline="0" dirty="0" err="1" smtClean="0"/>
              <a:t>speaskfor</a:t>
            </a:r>
            <a:r>
              <a:rPr lang="en-US" i="0" baseline="0" dirty="0" smtClean="0"/>
              <a:t> </a:t>
            </a:r>
            <a:r>
              <a:rPr lang="en-US" i="1" baseline="0" dirty="0" smtClean="0"/>
              <a:t>P</a:t>
            </a:r>
            <a:r>
              <a:rPr lang="en-US" i="0" baseline="0" dirty="0" smtClean="0"/>
              <a:t> will not apply.</a:t>
            </a:r>
          </a:p>
          <a:p>
            <a:endParaRPr lang="en-US" i="0" baseline="0" dirty="0" smtClean="0"/>
          </a:p>
          <a:p>
            <a:r>
              <a:rPr lang="en-US" i="0" baseline="0" dirty="0" smtClean="0"/>
              <a:t>This framework can be combined with a CA that certifies what programs are trusted (</a:t>
            </a:r>
            <a:r>
              <a:rPr lang="en-US" i="1" baseline="0" dirty="0" smtClean="0"/>
              <a:t>P</a:t>
            </a:r>
            <a:r>
              <a:rPr lang="en-US" i="0" baseline="0" dirty="0" smtClean="0"/>
              <a:t> </a:t>
            </a:r>
            <a:r>
              <a:rPr lang="en-US" b="1" i="0" baseline="0" dirty="0" err="1" smtClean="0"/>
              <a:t>speaksfor</a:t>
            </a:r>
            <a:r>
              <a:rPr lang="en-US" i="0" baseline="0" dirty="0" smtClean="0"/>
              <a:t> </a:t>
            </a:r>
            <a:r>
              <a:rPr lang="en-US" b="1" i="0" baseline="0" dirty="0" smtClean="0"/>
              <a:t>key</a:t>
            </a:r>
            <a:r>
              <a:rPr lang="en-US" i="0" baseline="0" dirty="0" smtClean="0"/>
              <a:t>(</a:t>
            </a:r>
            <a:r>
              <a:rPr lang="en-US" i="1" baseline="0" dirty="0" smtClean="0"/>
              <a:t>K</a:t>
            </a:r>
            <a:r>
              <a:rPr lang="en-US" i="0" baseline="-25000" dirty="0" smtClean="0"/>
              <a:t>CA</a:t>
            </a:r>
            <a:r>
              <a:rPr lang="en-US" i="0" baseline="0" dirty="0" smtClean="0"/>
              <a:t>).</a:t>
            </a:r>
            <a:r>
              <a:rPr lang="en-US" i="0" baseline="0" dirty="0" err="1" smtClean="0"/>
              <a:t>trustedSW</a:t>
            </a:r>
            <a:r>
              <a:rPr lang="en-US" i="0" baseline="0" dirty="0" smtClean="0"/>
              <a:t>, where </a:t>
            </a:r>
            <a:r>
              <a:rPr lang="en-US" b="1" i="0" baseline="0" dirty="0" smtClean="0"/>
              <a:t>key</a:t>
            </a:r>
            <a:r>
              <a:rPr lang="en-US" i="0" baseline="0" dirty="0" smtClean="0"/>
              <a:t>(</a:t>
            </a:r>
            <a:r>
              <a:rPr lang="en-US" i="1" baseline="0" dirty="0" smtClean="0"/>
              <a:t>K</a:t>
            </a:r>
            <a:r>
              <a:rPr lang="en-US" i="0" baseline="-25000" dirty="0" smtClean="0"/>
              <a:t>CA</a:t>
            </a:r>
            <a:r>
              <a:rPr lang="en-US" i="0" baseline="0" dirty="0" smtClean="0"/>
              <a:t>).</a:t>
            </a:r>
            <a:r>
              <a:rPr lang="en-US" i="0" baseline="0" dirty="0" err="1" smtClean="0"/>
              <a:t>trustedSW</a:t>
            </a:r>
            <a:r>
              <a:rPr lang="en-US" i="0" baseline="0" dirty="0" smtClean="0"/>
              <a:t> is a group) and what nodes are trusted (</a:t>
            </a:r>
            <a:r>
              <a:rPr lang="en-US" i="1" baseline="0" dirty="0" smtClean="0"/>
              <a:t>N</a:t>
            </a:r>
            <a:r>
              <a:rPr lang="en-US" i="0" baseline="0" dirty="0" smtClean="0"/>
              <a:t> </a:t>
            </a:r>
            <a:r>
              <a:rPr lang="en-US" b="1" i="0" baseline="0" dirty="0" err="1" smtClean="0"/>
              <a:t>speaksfor</a:t>
            </a:r>
            <a:r>
              <a:rPr lang="en-US" i="0" baseline="0" dirty="0" smtClean="0"/>
              <a:t> </a:t>
            </a:r>
            <a:r>
              <a:rPr lang="en-US" b="1" i="0" baseline="0" dirty="0" smtClean="0"/>
              <a:t>key</a:t>
            </a:r>
            <a:r>
              <a:rPr lang="en-US" i="0" baseline="0" dirty="0" smtClean="0"/>
              <a:t>(</a:t>
            </a:r>
            <a:r>
              <a:rPr lang="en-US" i="1" baseline="0" dirty="0" smtClean="0"/>
              <a:t>K</a:t>
            </a:r>
            <a:r>
              <a:rPr lang="en-US" i="0" baseline="-25000" dirty="0" smtClean="0"/>
              <a:t>CA</a:t>
            </a:r>
            <a:r>
              <a:rPr lang="en-US" i="0" baseline="0" dirty="0" smtClean="0"/>
              <a:t>).</a:t>
            </a:r>
            <a:r>
              <a:rPr lang="en-US" i="0" baseline="0" dirty="0" err="1" smtClean="0"/>
              <a:t>trustedNodes</a:t>
            </a:r>
            <a:r>
              <a:rPr lang="en-US" i="0" baseline="0" dirty="0" smtClean="0"/>
              <a:t>), so that access-control lists can be configured using </a:t>
            </a:r>
            <a:r>
              <a:rPr lang="en-US" b="1" i="0" baseline="0" dirty="0" smtClean="0"/>
              <a:t>key</a:t>
            </a:r>
            <a:r>
              <a:rPr lang="en-US" i="0" baseline="0" dirty="0" smtClean="0"/>
              <a:t>(</a:t>
            </a:r>
            <a:r>
              <a:rPr lang="en-US" i="1" baseline="0" dirty="0" smtClean="0"/>
              <a:t>K</a:t>
            </a:r>
            <a:r>
              <a:rPr lang="en-US" i="0" baseline="-25000" dirty="0" smtClean="0"/>
              <a:t>CA</a:t>
            </a:r>
            <a:r>
              <a:rPr lang="en-US" i="0" baseline="0" dirty="0" smtClean="0"/>
              <a:t>).</a:t>
            </a:r>
            <a:r>
              <a:rPr lang="en-US" i="0" baseline="0" dirty="0" err="1" smtClean="0"/>
              <a:t>trustedSW</a:t>
            </a:r>
            <a:r>
              <a:rPr lang="en-US" i="0" baseline="0" dirty="0" smtClean="0"/>
              <a:t> and </a:t>
            </a:r>
            <a:r>
              <a:rPr lang="en-US" b="1" i="0" baseline="0" dirty="0" smtClean="0"/>
              <a:t>key</a:t>
            </a:r>
            <a:r>
              <a:rPr lang="en-US" i="0" baseline="0" dirty="0" smtClean="0"/>
              <a:t>(</a:t>
            </a:r>
            <a:r>
              <a:rPr lang="en-US" i="1" baseline="0" dirty="0" smtClean="0"/>
              <a:t>K</a:t>
            </a:r>
            <a:r>
              <a:rPr lang="en-US" i="0" baseline="-25000" dirty="0" smtClean="0"/>
              <a:t>CA</a:t>
            </a:r>
            <a:r>
              <a:rPr lang="en-US" i="0" baseline="0" dirty="0" smtClean="0"/>
              <a:t>).</a:t>
            </a:r>
            <a:r>
              <a:rPr lang="en-US" i="0" baseline="0" dirty="0" err="1" smtClean="0"/>
              <a:t>trustedNodes</a:t>
            </a:r>
            <a:r>
              <a:rPr lang="en-US" i="0" baseline="0" dirty="0" smtClean="0"/>
              <a:t>.  If the CA also issues a credential so that </a:t>
            </a:r>
            <a:r>
              <a:rPr lang="en-US" i="1" baseline="0" dirty="0" smtClean="0"/>
              <a:t>N.P</a:t>
            </a:r>
            <a:r>
              <a:rPr lang="en-US" i="0" baseline="0" dirty="0" smtClean="0"/>
              <a:t> </a:t>
            </a:r>
            <a:r>
              <a:rPr lang="en-US" b="1" i="0" baseline="0" dirty="0" err="1" smtClean="0"/>
              <a:t>speaksfor</a:t>
            </a:r>
            <a:r>
              <a:rPr lang="en-US" i="0" baseline="0" dirty="0" smtClean="0"/>
              <a:t> </a:t>
            </a:r>
            <a:r>
              <a:rPr lang="en-US" b="1" i="0" baseline="0" dirty="0" smtClean="0"/>
              <a:t>key</a:t>
            </a:r>
            <a:r>
              <a:rPr lang="en-US" i="0" baseline="0" dirty="0" smtClean="0"/>
              <a:t>(</a:t>
            </a:r>
            <a:r>
              <a:rPr lang="en-US" i="1" baseline="0" dirty="0" smtClean="0"/>
              <a:t>K</a:t>
            </a:r>
            <a:r>
              <a:rPr lang="en-US" i="0" baseline="-25000" dirty="0" smtClean="0"/>
              <a:t>CA</a:t>
            </a:r>
            <a:r>
              <a:rPr lang="en-US" i="0" baseline="0" dirty="0" smtClean="0"/>
              <a:t>).</a:t>
            </a:r>
            <a:r>
              <a:rPr lang="en-US" i="0" baseline="0" dirty="0" err="1" smtClean="0"/>
              <a:t>trustedNodeAndSW</a:t>
            </a:r>
            <a:r>
              <a:rPr lang="en-US" i="0" baseline="0" dirty="0" smtClean="0"/>
              <a:t>, another group, then access-control lists can be configured using that group, as well.</a:t>
            </a:r>
            <a:endParaRPr lang="en-US" i="0"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29</a:t>
            </a:fld>
            <a:endParaRPr lang="en-US"/>
          </a:p>
        </p:txBody>
      </p:sp>
    </p:spTree>
    <p:extLst>
      <p:ext uri="{BB962C8B-B14F-4D97-AF65-F5344CB8AC3E}">
        <p14:creationId xmlns:p14="http://schemas.microsoft.com/office/powerpoint/2010/main" val="1266284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Pushed one</a:t>
            </a:r>
            <a:r>
              <a:rPr lang="en-US" baseline="0" dirty="0" smtClean="0"/>
              <a:t> layer “down” the software stack, the same ideas can be used to explain how to securely boot a computer with a trusted operating system.  In this case, the program of interest is the operating system itself.  The machine would then need to be configured with a hash of the intended operating system in the BIOS.  Put simplistically, when the operating system text </a:t>
            </a:r>
            <a:r>
              <a:rPr lang="en-US" i="1" baseline="0" dirty="0" smtClean="0"/>
              <a:t>I</a:t>
            </a:r>
            <a:r>
              <a:rPr lang="en-US" baseline="0" dirty="0" smtClean="0"/>
              <a:t> is retrieved (e.g., from the local disk), it is hashed to produce </a:t>
            </a:r>
            <a:r>
              <a:rPr lang="en-US" i="1" baseline="0" dirty="0" smtClean="0"/>
              <a:t>h</a:t>
            </a:r>
            <a:r>
              <a:rPr lang="en-US" baseline="0" dirty="0" smtClean="0"/>
              <a:t>(</a:t>
            </a:r>
            <a:r>
              <a:rPr lang="en-US" i="1" baseline="0" dirty="0" smtClean="0"/>
              <a:t>I</a:t>
            </a:r>
            <a:r>
              <a:rPr lang="en-US" baseline="0" dirty="0" smtClean="0"/>
              <a:t>) and checked against the intended hash.  If there is a match, then booting can proceed as usual.  The operating system </a:t>
            </a:r>
            <a:r>
              <a:rPr lang="en-US" i="1" baseline="0" dirty="0" smtClean="0"/>
              <a:t>P</a:t>
            </a:r>
            <a:r>
              <a:rPr lang="en-US" baseline="0" dirty="0" smtClean="0"/>
              <a:t> can also be provided a public pair </a:t>
            </a:r>
            <a:r>
              <a:rPr lang="en-US" i="1" baseline="0" dirty="0" smtClean="0"/>
              <a:t>K</a:t>
            </a:r>
            <a:r>
              <a:rPr lang="en-US" i="1" baseline="-25000" dirty="0" smtClean="0"/>
              <a:t>W.P</a:t>
            </a:r>
            <a:r>
              <a:rPr lang="en-US" i="0" baseline="0" dirty="0" smtClean="0"/>
              <a:t> and corresponding private key, along with a credential signed by the private key of the workstation, say </a:t>
            </a:r>
            <a:r>
              <a:rPr lang="en-US" i="1" baseline="0" dirty="0" smtClean="0"/>
              <a:t>K</a:t>
            </a:r>
            <a:r>
              <a:rPr lang="en-US" i="1" baseline="-25000" dirty="0" smtClean="0"/>
              <a:t>W</a:t>
            </a:r>
            <a:r>
              <a:rPr lang="en-US" i="0" baseline="0" dirty="0" smtClean="0"/>
              <a:t> signed </a:t>
            </a:r>
            <a:r>
              <a:rPr lang="en-US" b="1" i="0" baseline="0" dirty="0" smtClean="0"/>
              <a:t>key</a:t>
            </a:r>
            <a:r>
              <a:rPr lang="en-US" i="0" baseline="0" dirty="0" smtClean="0"/>
              <a:t>(</a:t>
            </a:r>
            <a:r>
              <a:rPr lang="en-US" i="1" baseline="0" dirty="0" smtClean="0"/>
              <a:t>K</a:t>
            </a:r>
            <a:r>
              <a:rPr lang="en-US" i="1" baseline="-25000" dirty="0" smtClean="0"/>
              <a:t>W.P</a:t>
            </a:r>
            <a:r>
              <a:rPr lang="en-US" i="0" baseline="0" dirty="0" smtClean="0"/>
              <a:t>) </a:t>
            </a:r>
            <a:r>
              <a:rPr lang="en-US" b="1" i="0" baseline="0" dirty="0" err="1" smtClean="0"/>
              <a:t>speaksfor</a:t>
            </a:r>
            <a:r>
              <a:rPr lang="en-US" i="0" baseline="0" dirty="0" smtClean="0"/>
              <a:t> </a:t>
            </a:r>
            <a:r>
              <a:rPr lang="en-US" b="1" i="0" baseline="0" dirty="0" smtClean="0"/>
              <a:t>key</a:t>
            </a:r>
            <a:r>
              <a:rPr lang="en-US" i="0" baseline="0" dirty="0" smtClean="0"/>
              <a:t>(</a:t>
            </a:r>
            <a:r>
              <a:rPr lang="en-US" i="1" baseline="0" dirty="0" smtClean="0"/>
              <a:t>K</a:t>
            </a:r>
            <a:r>
              <a:rPr lang="en-US" i="1" baseline="-25000" dirty="0" smtClean="0"/>
              <a:t>W</a:t>
            </a:r>
            <a:r>
              <a:rPr lang="en-US" i="0" baseline="0" dirty="0" smtClean="0"/>
              <a:t>).</a:t>
            </a:r>
            <a:r>
              <a:rPr lang="en-US" i="1" baseline="0" dirty="0" smtClean="0"/>
              <a:t>P</a:t>
            </a:r>
            <a:r>
              <a:rPr lang="en-US" i="0" baseline="0" dirty="0" smtClean="0"/>
              <a:t>.  Ideally the private key corresponding to </a:t>
            </a:r>
            <a:r>
              <a:rPr lang="en-US" i="1" baseline="0" dirty="0" smtClean="0"/>
              <a:t>K</a:t>
            </a:r>
            <a:r>
              <a:rPr lang="en-US" i="1" baseline="-25000" dirty="0" smtClean="0"/>
              <a:t>W</a:t>
            </a:r>
            <a:r>
              <a:rPr lang="en-US" i="0" baseline="0" dirty="0" smtClean="0"/>
              <a:t> would be protected from the operating system, say using secure hardware, even though the operating system is trusted.</a:t>
            </a:r>
            <a:endParaRPr lang="en-US" i="1" baseline="-25000"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30</a:t>
            </a:fld>
            <a:endParaRPr lang="en-US"/>
          </a:p>
        </p:txBody>
      </p:sp>
    </p:spTree>
    <p:extLst>
      <p:ext uri="{BB962C8B-B14F-4D97-AF65-F5344CB8AC3E}">
        <p14:creationId xmlns:p14="http://schemas.microsoft.com/office/powerpoint/2010/main" val="703553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 framework laid out in the Lampson</a:t>
            </a:r>
            <a:r>
              <a:rPr lang="en-US" baseline="0" dirty="0" smtClean="0"/>
              <a:t> et al. paper is as follows.  A request from a principal arrives on some </a:t>
            </a:r>
            <a:r>
              <a:rPr lang="en-US" i="1" baseline="0" dirty="0" smtClean="0"/>
              <a:t>channel</a:t>
            </a:r>
            <a:r>
              <a:rPr lang="en-US" baseline="0" dirty="0" smtClean="0"/>
              <a:t>.  A channel may be a physical, like a request arriving on a network interface card, or logical, like a request from a user process via a system call to the operating system kernel.  A type of channel that we will especially </a:t>
            </a:r>
            <a:r>
              <a:rPr lang="en-US" baseline="0" dirty="0" smtClean="0"/>
              <a:t>be interested </a:t>
            </a:r>
            <a:r>
              <a:rPr lang="en-US" baseline="0" dirty="0" smtClean="0"/>
              <a:t>in here will be a channel defined by a cryptographic key, which we’ll explain later.</a:t>
            </a:r>
          </a:p>
          <a:p>
            <a:endParaRPr lang="en-US" baseline="0" dirty="0" smtClean="0"/>
          </a:p>
          <a:p>
            <a:r>
              <a:rPr lang="en-US" baseline="0" dirty="0" smtClean="0"/>
              <a:t>The job of the reference monitor, restated in the framework of Lampson et al., is to </a:t>
            </a:r>
            <a:r>
              <a:rPr lang="en-US" i="1" baseline="0" dirty="0" smtClean="0"/>
              <a:t>authenticate</a:t>
            </a:r>
            <a:r>
              <a:rPr lang="en-US" baseline="0" dirty="0" smtClean="0"/>
              <a:t> the channel or, in other words, to determine the principal responsible for the arrival of this request.  Generally speaking, authenticating a channel is easy in a centralized system, since there is an omniscient and necessarily trusted operating system that implements all channels.  So, it can trace each request back to the process that originated it and, in particular, the owner of that process.  Authenticating a channel in a distributed system is much harder, however, due to the lack of an omniscient and fully trusted operating system.  Moreover, a request might have traversed different machines, not all of which are equally trusted, and some of parts of the system might be malicious or just faulty.</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4</a:t>
            </a:fld>
            <a:endParaRPr lang="en-US"/>
          </a:p>
        </p:txBody>
      </p:sp>
    </p:spTree>
    <p:extLst>
      <p:ext uri="{BB962C8B-B14F-4D97-AF65-F5344CB8AC3E}">
        <p14:creationId xmlns:p14="http://schemas.microsoft.com/office/powerpoint/2010/main" val="16021538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refinement of</a:t>
            </a:r>
            <a:r>
              <a:rPr lang="en-US" baseline="0" dirty="0" smtClean="0"/>
              <a:t> this idea for </a:t>
            </a:r>
            <a:r>
              <a:rPr lang="en-US" baseline="0" dirty="0" smtClean="0"/>
              <a:t>secure </a:t>
            </a:r>
            <a:r>
              <a:rPr lang="en-US" baseline="0" dirty="0" smtClean="0"/>
              <a:t>booting was developed in the “Trusted Computing Group” standard and is </a:t>
            </a:r>
            <a:r>
              <a:rPr lang="en-US" baseline="0" dirty="0" smtClean="0"/>
              <a:t>now </a:t>
            </a:r>
            <a:r>
              <a:rPr lang="en-US" baseline="0" dirty="0" smtClean="0"/>
              <a:t>available on commodity computers.  The TCG was formed in 1999 by a number of companies and grew quickly.  Its goal was to establish a standard for a “trusted platform” based on these principals.  </a:t>
            </a:r>
          </a:p>
          <a:p>
            <a:endParaRPr lang="en-US" baseline="0" dirty="0" smtClean="0"/>
          </a:p>
          <a:p>
            <a:r>
              <a:rPr lang="en-US" baseline="0" dirty="0" smtClean="0"/>
              <a:t>As an aside, the choice of TCG to refer to its output as a “trusted platform” standard is unfortunate, since it confuses the issue of whether “trusted” is something that is good or bad.   As previously mentioned, the “trusted computing base” of a system should be minimized, since trust is a dangerous (bad) thing.  After all, if something is “trusted”, then we are vulnerable to its misbehavior.  Instead, TCG ascribed a positive meaning to “trust”, or else they presumably wouldn’t be worrying about a standard for a “trusted platform”; “trustworthy” is a better word for what the TCG was after, I think.  As far as I am aware, the TCG example is the primary example of “trust” being used as a positive attribute in the security community.  In general, “trust” should still be something that is minimized.  Confusing, I know.</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31</a:t>
            </a:fld>
            <a:endParaRPr lang="en-US"/>
          </a:p>
        </p:txBody>
      </p:sp>
    </p:spTree>
    <p:extLst>
      <p:ext uri="{BB962C8B-B14F-4D97-AF65-F5344CB8AC3E}">
        <p14:creationId xmlns:p14="http://schemas.microsoft.com/office/powerpoint/2010/main" val="2708556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goals of the trusted platform are several.  It is</a:t>
            </a:r>
            <a:r>
              <a:rPr lang="en-US" baseline="0" dirty="0" smtClean="0"/>
              <a:t> intended to provide a way for local and remote users to obtain reliable information about what software had been run on the platform since it was booted, and to enable the conditional release of secret information based on what software is running.  It also is intended to provide the basis for secure key storage.  It has additional features that are not so relevant for our purposes here and will be omitted from the discussion.  </a:t>
            </a:r>
          </a:p>
          <a:p>
            <a:endParaRPr lang="en-US" baseline="0" dirty="0" smtClean="0"/>
          </a:p>
          <a:p>
            <a:r>
              <a:rPr lang="en-US" baseline="0" dirty="0" smtClean="0"/>
              <a:t>The central component of the trusted platform </a:t>
            </a:r>
            <a:r>
              <a:rPr lang="en-US" baseline="0" dirty="0" smtClean="0"/>
              <a:t>is </a:t>
            </a:r>
            <a:r>
              <a:rPr lang="en-US" baseline="0" dirty="0" smtClean="0"/>
              <a:t>a “trusted processing module” (TPM), which is a hardware component.  It is equipped with a unique private key and corresponding public key </a:t>
            </a:r>
            <a:r>
              <a:rPr lang="en-US" i="1" baseline="0" dirty="0" smtClean="0"/>
              <a:t>K</a:t>
            </a:r>
            <a:r>
              <a:rPr lang="en-US" baseline="-25000" dirty="0" smtClean="0"/>
              <a:t>TPM</a:t>
            </a:r>
            <a:r>
              <a:rPr lang="en-US" baseline="0" dirty="0" smtClean="0"/>
              <a:t>, along with a credential </a:t>
            </a:r>
            <a:r>
              <a:rPr lang="en-US" i="1" baseline="0" dirty="0" smtClean="0"/>
              <a:t>K</a:t>
            </a:r>
            <a:r>
              <a:rPr lang="en-US" baseline="-25000" dirty="0" smtClean="0"/>
              <a:t>TPME</a:t>
            </a:r>
            <a:r>
              <a:rPr lang="en-US" baseline="0" dirty="0" smtClean="0"/>
              <a:t> </a:t>
            </a:r>
            <a:r>
              <a:rPr lang="en-US" b="1" baseline="0" dirty="0" smtClean="0"/>
              <a:t>says</a:t>
            </a:r>
            <a:r>
              <a:rPr lang="en-US" baseline="0" dirty="0" smtClean="0"/>
              <a:t> </a:t>
            </a:r>
            <a:r>
              <a:rPr lang="en-US" b="1" baseline="0" dirty="0" smtClean="0"/>
              <a:t>key</a:t>
            </a:r>
            <a:r>
              <a:rPr lang="en-US" baseline="0" dirty="0" smtClean="0"/>
              <a:t>(</a:t>
            </a:r>
            <a:r>
              <a:rPr lang="en-US" i="1" baseline="0" dirty="0" smtClean="0"/>
              <a:t>K</a:t>
            </a:r>
            <a:r>
              <a:rPr lang="en-US" baseline="-25000" dirty="0" smtClean="0"/>
              <a:t>TPM</a:t>
            </a:r>
            <a:r>
              <a:rPr lang="en-US" baseline="0" dirty="0" smtClean="0"/>
              <a:t>) </a:t>
            </a:r>
            <a:r>
              <a:rPr lang="en-US" b="1" baseline="0" dirty="0" err="1" smtClean="0"/>
              <a:t>speaksfor</a:t>
            </a:r>
            <a:r>
              <a:rPr lang="en-US" baseline="0" dirty="0" smtClean="0"/>
              <a:t> </a:t>
            </a:r>
            <a:r>
              <a:rPr lang="en-US" b="1" baseline="0" dirty="0" smtClean="0"/>
              <a:t>key</a:t>
            </a:r>
            <a:r>
              <a:rPr lang="en-US" baseline="0" dirty="0" smtClean="0"/>
              <a:t>(</a:t>
            </a:r>
            <a:r>
              <a:rPr lang="en-US" i="1" baseline="0" dirty="0" smtClean="0"/>
              <a:t>K</a:t>
            </a:r>
            <a:r>
              <a:rPr lang="en-US" baseline="-25000" dirty="0" smtClean="0"/>
              <a:t>TPME</a:t>
            </a:r>
            <a:r>
              <a:rPr lang="en-US" baseline="0" dirty="0" smtClean="0"/>
              <a:t>).</a:t>
            </a:r>
            <a:r>
              <a:rPr lang="en-US" baseline="0" dirty="0" err="1" smtClean="0"/>
              <a:t>TrustedProcessingModules</a:t>
            </a:r>
            <a:r>
              <a:rPr lang="en-US" baseline="0" dirty="0" smtClean="0"/>
              <a:t> signed by its manufacturer (a “trusted platform module entity”, or TPME).  Note that </a:t>
            </a:r>
            <a:r>
              <a:rPr lang="en-US" b="1" baseline="0" dirty="0" smtClean="0"/>
              <a:t>key</a:t>
            </a:r>
            <a:r>
              <a:rPr lang="en-US" baseline="0" dirty="0" smtClean="0"/>
              <a:t>(</a:t>
            </a:r>
            <a:r>
              <a:rPr lang="en-US" i="1" baseline="0" dirty="0" smtClean="0"/>
              <a:t>K</a:t>
            </a:r>
            <a:r>
              <a:rPr lang="en-US" baseline="-25000" dirty="0" smtClean="0"/>
              <a:t>TPME</a:t>
            </a:r>
            <a:r>
              <a:rPr lang="en-US" baseline="0" dirty="0" smtClean="0"/>
              <a:t>).</a:t>
            </a:r>
            <a:r>
              <a:rPr lang="en-US" baseline="0" dirty="0" err="1" smtClean="0"/>
              <a:t>TrustedProcessingModules</a:t>
            </a:r>
            <a:r>
              <a:rPr lang="en-US" baseline="0" dirty="0" smtClean="0"/>
              <a:t> is a group; i.e., the manufacture is defining a group of TPMs that it has made and initialized with public/private key pairs.  The TPM is isolated from software attacks and is at least partially resistant to hardware tampering.</a:t>
            </a:r>
            <a:endParaRPr lang="en-US" baseline="-25000"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32</a:t>
            </a:fld>
            <a:endParaRPr lang="en-US"/>
          </a:p>
        </p:txBody>
      </p:sp>
    </p:spTree>
    <p:extLst>
      <p:ext uri="{BB962C8B-B14F-4D97-AF65-F5344CB8AC3E}">
        <p14:creationId xmlns:p14="http://schemas.microsoft.com/office/powerpoint/2010/main" val="1089123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two “roots of trust” specified in the standard.  To understand what these are, you first need to understand the term “measure” in this context.  To “measure” software is to hash it using a cryptographic hash function.  That is, </a:t>
            </a:r>
            <a:r>
              <a:rPr lang="en-US" i="1" baseline="0" dirty="0" smtClean="0"/>
              <a:t>h</a:t>
            </a:r>
            <a:r>
              <a:rPr lang="en-US" baseline="0" dirty="0" smtClean="0"/>
              <a:t>(</a:t>
            </a:r>
            <a:r>
              <a:rPr lang="en-US" i="1" baseline="0" dirty="0" smtClean="0"/>
              <a:t>I</a:t>
            </a:r>
            <a:r>
              <a:rPr lang="en-US" baseline="0" dirty="0" smtClean="0"/>
              <a:t>) is a “measurement” of program text </a:t>
            </a:r>
            <a:r>
              <a:rPr lang="en-US" i="1" baseline="0" dirty="0" smtClean="0"/>
              <a:t>I</a:t>
            </a:r>
            <a:r>
              <a:rPr lang="en-US" baseline="0" dirty="0" smtClean="0"/>
              <a:t>.  Yeah, I know, it’s unnecessarily confusing (again).</a:t>
            </a:r>
          </a:p>
          <a:p>
            <a:endParaRPr lang="en-US" baseline="0" dirty="0" smtClean="0"/>
          </a:p>
          <a:p>
            <a:r>
              <a:rPr lang="en-US" baseline="0" dirty="0" smtClean="0"/>
              <a:t>One root of trust is a “root of trust for measurement” (RTM), which is the first component that is responsible to start “measuring” the software that is run.  The root of trust measurement is simply the first thing to run </a:t>
            </a:r>
            <a:r>
              <a:rPr lang="en-US" baseline="0" dirty="0" smtClean="0">
                <a:sym typeface="Symbol"/>
              </a:rPr>
              <a:t> </a:t>
            </a:r>
            <a:r>
              <a:rPr lang="en-US" baseline="0" dirty="0" smtClean="0"/>
              <a:t>or the last thing to run that isn’t completely trusted.  In a standard PC, this is the BIOS boot block.  </a:t>
            </a:r>
          </a:p>
          <a:p>
            <a:endParaRPr lang="en-US" baseline="0" dirty="0" smtClean="0"/>
          </a:p>
          <a:p>
            <a:r>
              <a:rPr lang="en-US" baseline="0" dirty="0" smtClean="0"/>
              <a:t>The second root of trust is the “root of trust reporting” (RTR), which is the component that stores the measurements (hashes) as they happen and prevents running software from erasing the measurements, as malware might like to do to cover its tracks, for example.  The TPM serves this purpose.</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33</a:t>
            </a:fld>
            <a:endParaRPr lang="en-US"/>
          </a:p>
        </p:txBody>
      </p:sp>
    </p:spTree>
    <p:extLst>
      <p:ext uri="{BB962C8B-B14F-4D97-AF65-F5344CB8AC3E}">
        <p14:creationId xmlns:p14="http://schemas.microsoft.com/office/powerpoint/2010/main" val="3980314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store these measurements, the TPM has a number of “platform configuration registers” (PCRs).  Each PCR</a:t>
            </a:r>
            <a:r>
              <a:rPr lang="en-US" baseline="0" dirty="0" smtClean="0"/>
              <a:t> is the size of a measurement (hash); e.g., version 1.1 TPMs contain sixteen PCRs, each of 20 bytes in length, since the specified hash function produced 20-byte values.  </a:t>
            </a:r>
          </a:p>
          <a:p>
            <a:endParaRPr lang="en-US" baseline="0" dirty="0" smtClean="0"/>
          </a:p>
          <a:p>
            <a:r>
              <a:rPr lang="en-US" baseline="0" dirty="0" smtClean="0"/>
              <a:t>With only a limited number of such PCRs, though, does that mean that the TPM will be “full” after only the same number of pieces of software have been measured and stored in it?  No, thanks to a clever way to pack multiple measurements into </a:t>
            </a:r>
            <a:r>
              <a:rPr lang="en-US" baseline="0" dirty="0" smtClean="0"/>
              <a:t>one </a:t>
            </a:r>
            <a:r>
              <a:rPr lang="en-US" baseline="0" dirty="0" smtClean="0"/>
              <a:t>PCR.  The basic idea, shown on the slide, is that a single PCR can hold multiple measurements by chaining them together.  Specifically, when the PCR is assigned to store a first measurement of software </a:t>
            </a:r>
            <a:r>
              <a:rPr lang="en-US" i="1" baseline="0" dirty="0" smtClean="0"/>
              <a:t>I</a:t>
            </a:r>
            <a:r>
              <a:rPr lang="en-US" baseline="-25000" dirty="0" smtClean="0"/>
              <a:t>1</a:t>
            </a:r>
            <a:r>
              <a:rPr lang="en-US" baseline="0" dirty="0" smtClean="0"/>
              <a:t>, it stores </a:t>
            </a:r>
            <a:r>
              <a:rPr lang="en-US" i="1" baseline="0" dirty="0" smtClean="0"/>
              <a:t>h</a:t>
            </a:r>
            <a:r>
              <a:rPr lang="en-US" baseline="0" dirty="0" smtClean="0"/>
              <a:t>(</a:t>
            </a:r>
            <a:r>
              <a:rPr lang="en-US" i="1" baseline="0" dirty="0" smtClean="0"/>
              <a:t>I</a:t>
            </a:r>
            <a:r>
              <a:rPr lang="en-US" baseline="-25000" dirty="0" smtClean="0"/>
              <a:t>1</a:t>
            </a:r>
            <a:r>
              <a:rPr lang="en-US" baseline="0" dirty="0" smtClean="0"/>
              <a:t>).  However, it can then be </a:t>
            </a:r>
            <a:r>
              <a:rPr lang="en-US" i="1" baseline="0" dirty="0" smtClean="0"/>
              <a:t>extended</a:t>
            </a:r>
            <a:r>
              <a:rPr lang="en-US" baseline="0" dirty="0" smtClean="0"/>
              <a:t> with the measurement of a second piece of software </a:t>
            </a:r>
            <a:r>
              <a:rPr lang="en-US" i="1" baseline="0" dirty="0" smtClean="0"/>
              <a:t>I</a:t>
            </a:r>
            <a:r>
              <a:rPr lang="en-US" baseline="-25000" dirty="0" smtClean="0"/>
              <a:t>2</a:t>
            </a:r>
            <a:r>
              <a:rPr lang="en-US" baseline="0" dirty="0" smtClean="0"/>
              <a:t>, by replacing its contents with </a:t>
            </a:r>
            <a:r>
              <a:rPr lang="en-US" i="1" baseline="0" dirty="0" smtClean="0"/>
              <a:t>h</a:t>
            </a:r>
            <a:r>
              <a:rPr lang="en-US" baseline="0" dirty="0" smtClean="0"/>
              <a:t>(</a:t>
            </a:r>
            <a:r>
              <a:rPr lang="en-US" baseline="0" dirty="0" err="1" smtClean="0"/>
              <a:t>PCR_contents</a:t>
            </a:r>
            <a:r>
              <a:rPr lang="en-US" baseline="0" dirty="0" smtClean="0"/>
              <a:t>, </a:t>
            </a:r>
            <a:r>
              <a:rPr lang="en-US" i="1" baseline="0" dirty="0" smtClean="0"/>
              <a:t>h</a:t>
            </a:r>
            <a:r>
              <a:rPr lang="en-US" baseline="0" dirty="0" smtClean="0"/>
              <a:t>(</a:t>
            </a:r>
            <a:r>
              <a:rPr lang="en-US" i="1" baseline="0" dirty="0" smtClean="0"/>
              <a:t>I</a:t>
            </a:r>
            <a:r>
              <a:rPr lang="en-US" baseline="-25000" dirty="0" smtClean="0"/>
              <a:t>2</a:t>
            </a:r>
            <a:r>
              <a:rPr lang="en-US" baseline="0" dirty="0" smtClean="0"/>
              <a:t>)) where </a:t>
            </a:r>
            <a:r>
              <a:rPr lang="en-US" baseline="0" dirty="0" err="1" smtClean="0"/>
              <a:t>PCR_contents</a:t>
            </a:r>
            <a:r>
              <a:rPr lang="en-US" baseline="0" dirty="0" smtClean="0"/>
              <a:t> is </a:t>
            </a:r>
            <a:r>
              <a:rPr lang="en-US" i="1" baseline="0" dirty="0" smtClean="0"/>
              <a:t>h</a:t>
            </a:r>
            <a:r>
              <a:rPr lang="en-US" baseline="0" dirty="0" smtClean="0"/>
              <a:t>(</a:t>
            </a:r>
            <a:r>
              <a:rPr lang="en-US" i="1" baseline="0" dirty="0" smtClean="0"/>
              <a:t>I</a:t>
            </a:r>
            <a:r>
              <a:rPr lang="en-US" baseline="-25000" dirty="0" smtClean="0"/>
              <a:t>1</a:t>
            </a:r>
            <a:r>
              <a:rPr lang="en-US" baseline="0" dirty="0" smtClean="0"/>
              <a:t>).  Another piece of software </a:t>
            </a:r>
            <a:r>
              <a:rPr lang="en-US" i="1" baseline="0" dirty="0" smtClean="0"/>
              <a:t>I</a:t>
            </a:r>
            <a:r>
              <a:rPr lang="en-US" baseline="-25000" dirty="0" smtClean="0"/>
              <a:t>3</a:t>
            </a:r>
            <a:r>
              <a:rPr lang="en-US" baseline="0" dirty="0" smtClean="0"/>
              <a:t> can be extended into the PCR, too, causing the PCR to store </a:t>
            </a:r>
            <a:r>
              <a:rPr lang="en-US" i="1" baseline="0" dirty="0" smtClean="0"/>
              <a:t>h</a:t>
            </a:r>
            <a:r>
              <a:rPr lang="en-US" baseline="0" dirty="0" smtClean="0"/>
              <a:t>(</a:t>
            </a:r>
            <a:r>
              <a:rPr lang="en-US" baseline="0" dirty="0" err="1" smtClean="0"/>
              <a:t>PCR_contents</a:t>
            </a:r>
            <a:r>
              <a:rPr lang="en-US" baseline="0" dirty="0" smtClean="0"/>
              <a:t>, </a:t>
            </a:r>
            <a:r>
              <a:rPr lang="en-US" i="1" baseline="0" dirty="0" smtClean="0"/>
              <a:t>h</a:t>
            </a:r>
            <a:r>
              <a:rPr lang="en-US" baseline="0" dirty="0" smtClean="0"/>
              <a:t>(</a:t>
            </a:r>
            <a:r>
              <a:rPr lang="en-US" i="1" baseline="0" dirty="0" smtClean="0"/>
              <a:t>I</a:t>
            </a:r>
            <a:r>
              <a:rPr lang="en-US" i="0" baseline="-25000" dirty="0" smtClean="0"/>
              <a:t>3</a:t>
            </a:r>
            <a:r>
              <a:rPr lang="en-US" baseline="0" dirty="0" smtClean="0"/>
              <a:t>)) where </a:t>
            </a:r>
            <a:r>
              <a:rPr lang="en-US" baseline="0" dirty="0" err="1" smtClean="0"/>
              <a:t>PCR_contents</a:t>
            </a:r>
            <a:r>
              <a:rPr lang="en-US" baseline="0" dirty="0" smtClean="0"/>
              <a:t> is </a:t>
            </a:r>
            <a:r>
              <a:rPr lang="en-US" i="1" baseline="0" dirty="0" smtClean="0"/>
              <a:t>h</a:t>
            </a:r>
            <a:r>
              <a:rPr lang="en-US" baseline="0" dirty="0" smtClean="0"/>
              <a:t>(</a:t>
            </a:r>
            <a:r>
              <a:rPr lang="en-US" i="1" baseline="0" dirty="0" smtClean="0"/>
              <a:t>h</a:t>
            </a:r>
            <a:r>
              <a:rPr lang="en-US" baseline="0" dirty="0" smtClean="0"/>
              <a:t>(</a:t>
            </a:r>
            <a:r>
              <a:rPr lang="en-US" i="1" baseline="0" dirty="0" smtClean="0"/>
              <a:t>I</a:t>
            </a:r>
            <a:r>
              <a:rPr lang="en-US" baseline="-25000" dirty="0" smtClean="0"/>
              <a:t>1</a:t>
            </a:r>
            <a:r>
              <a:rPr lang="en-US" baseline="0" dirty="0" smtClean="0"/>
              <a:t>), </a:t>
            </a:r>
            <a:r>
              <a:rPr lang="en-US" i="1" baseline="0" dirty="0" smtClean="0"/>
              <a:t>h</a:t>
            </a:r>
            <a:r>
              <a:rPr lang="en-US" baseline="0" dirty="0" smtClean="0"/>
              <a:t>(</a:t>
            </a:r>
            <a:r>
              <a:rPr lang="en-US" i="1" baseline="0" dirty="0" smtClean="0"/>
              <a:t>I</a:t>
            </a:r>
            <a:r>
              <a:rPr lang="en-US" baseline="-25000" dirty="0" smtClean="0"/>
              <a:t>2</a:t>
            </a:r>
            <a:r>
              <a:rPr lang="en-US" baseline="0" dirty="0" smtClean="0"/>
              <a:t>)).  Thanks to the second </a:t>
            </a:r>
            <a:r>
              <a:rPr lang="en-US" baseline="0" dirty="0" err="1" smtClean="0"/>
              <a:t>preimage</a:t>
            </a:r>
            <a:r>
              <a:rPr lang="en-US" baseline="0" dirty="0" smtClean="0"/>
              <a:t> resistance and collision resistance of the hash function, the new PCR contents serve as a good identifier for all of the software measurements extended into it.</a:t>
            </a:r>
          </a:p>
          <a:p>
            <a:endParaRPr lang="en-US" baseline="0" dirty="0" smtClean="0"/>
          </a:p>
          <a:p>
            <a:r>
              <a:rPr lang="en-US" baseline="0" dirty="0" smtClean="0"/>
              <a:t>PCRs as originally conceived cannot be reset until the machine is power cycled.  Starting in version 1.2 TPMs, however, a limited number could be reset by a special (privileged) processor instruction.</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34</a:t>
            </a:fld>
            <a:endParaRPr lang="en-US"/>
          </a:p>
        </p:txBody>
      </p:sp>
    </p:spTree>
    <p:extLst>
      <p:ext uri="{BB962C8B-B14F-4D97-AF65-F5344CB8AC3E}">
        <p14:creationId xmlns:p14="http://schemas.microsoft.com/office/powerpoint/2010/main" val="40724333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Extending PCRs with</a:t>
            </a:r>
            <a:r>
              <a:rPr lang="en-US" baseline="0" dirty="0" smtClean="0"/>
              <a:t> new software measurements gives rise to a boot procedure sometimes called “authenticated boot”.  The basic idea is that the BIOS boot block measures (hashes) the BIOS and stores the hash into a PCR before it hands control to the BIOS, and similarly the BIOS measures the ROMS and stores their hash into a PCR, as well (either a new PCR, or extended into the same one that the BIOS hash was stored into).  Similarly, every piece of software measures the next piece of software and extends a PCR with that measurement before handing control over to that new software.  The contents of the PCRs then contain a record of how the boot procedure occurred.  By querying these PCR values, a party can confirm what software was given control during the boot procedure.</a:t>
            </a:r>
          </a:p>
          <a:p>
            <a:endParaRPr lang="en-US" baseline="0" dirty="0" smtClean="0"/>
          </a:p>
          <a:p>
            <a:r>
              <a:rPr lang="en-US" baseline="0" dirty="0" smtClean="0"/>
              <a:t>It is important that there are no “gaps” in the chain of </a:t>
            </a:r>
            <a:r>
              <a:rPr lang="en-US" baseline="0" dirty="0" smtClean="0"/>
              <a:t>software components, each of which </a:t>
            </a:r>
            <a:r>
              <a:rPr lang="en-US" baseline="0" dirty="0" smtClean="0"/>
              <a:t>first </a:t>
            </a:r>
            <a:r>
              <a:rPr lang="en-US" baseline="0" dirty="0" smtClean="0"/>
              <a:t>measures </a:t>
            </a:r>
            <a:r>
              <a:rPr lang="en-US" baseline="0" dirty="0" smtClean="0"/>
              <a:t>a second piece of software and </a:t>
            </a:r>
            <a:r>
              <a:rPr lang="en-US" baseline="0" dirty="0" smtClean="0"/>
              <a:t>extends </a:t>
            </a:r>
            <a:r>
              <a:rPr lang="en-US" baseline="0" dirty="0" smtClean="0"/>
              <a:t>a PCR with that measurement before giving the second piece of software control.  Otherwise, the “gap” could be filled by a piece of unknown software that lies about the subsequent measurements that it extends into the PCRs!</a:t>
            </a:r>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35</a:t>
            </a:fld>
            <a:endParaRPr lang="en-US"/>
          </a:p>
        </p:txBody>
      </p:sp>
    </p:spTree>
    <p:extLst>
      <p:ext uri="{BB962C8B-B14F-4D97-AF65-F5344CB8AC3E}">
        <p14:creationId xmlns:p14="http://schemas.microsoft.com/office/powerpoint/2010/main" val="4477861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Authenticated boot can be extended</a:t>
            </a:r>
            <a:r>
              <a:rPr lang="en-US" baseline="0" dirty="0" smtClean="0"/>
              <a:t> to implement “secure boot”, which confirms while the boot process is happening that the PCR values are loaded with the intended values.  The intended values are stored in “data integrity registers” (DIRs) that are contained in the TPM.  If a PCR value disagrees with the corresponding DIR, then the boot is canceled.</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36</a:t>
            </a:fld>
            <a:endParaRPr lang="en-US"/>
          </a:p>
        </p:txBody>
      </p:sp>
    </p:spTree>
    <p:extLst>
      <p:ext uri="{BB962C8B-B14F-4D97-AF65-F5344CB8AC3E}">
        <p14:creationId xmlns:p14="http://schemas.microsoft.com/office/powerpoint/2010/main" val="16615178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feature initially envisioned in the trusted platform specification is support for </a:t>
            </a:r>
            <a:r>
              <a:rPr lang="en-US" i="1" baseline="0" dirty="0" smtClean="0"/>
              <a:t>attestation</a:t>
            </a:r>
            <a:r>
              <a:rPr lang="en-US" baseline="0" dirty="0" smtClean="0"/>
              <a:t>.  </a:t>
            </a:r>
            <a:r>
              <a:rPr lang="en-US" baseline="0" dirty="0" smtClean="0"/>
              <a:t>Specifically, provided a list of PCR numbers, the TPM can create a digitally signed message that contains the current contents of the specified PCRs.  In this way, a system administrator, for example, could remotely query machines in his enterprise to see if they were booted correctly.  Note that the node cannot undetectably lie about its PCR values, provided that the TPM is not tampered with, since the node will be unable to get other PCR values (except extensions thereof) signed by the TPM.  </a:t>
            </a:r>
          </a:p>
          <a:p>
            <a:endParaRPr lang="en-US" baseline="0" dirty="0" smtClean="0"/>
          </a:p>
          <a:p>
            <a:r>
              <a:rPr lang="en-US" baseline="0" dirty="0" smtClean="0"/>
              <a:t>To help the receiver interpret the meaning of the signed PCR values in an attestation, the trusted platform can additionally provide records of what software was measured and extended into each of the PCRs.  This helps the receiver to collect the software itself and reconstruct what should be the PCR values, so that it can check the values in the attestation.</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37</a:t>
            </a:fld>
            <a:endParaRPr lang="en-US"/>
          </a:p>
        </p:txBody>
      </p:sp>
    </p:spTree>
    <p:extLst>
      <p:ext uri="{BB962C8B-B14F-4D97-AF65-F5344CB8AC3E}">
        <p14:creationId xmlns:p14="http://schemas.microsoft.com/office/powerpoint/2010/main" val="1076030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let’s return to the figure from an earlier slide that described a seemingly simple access-control scenario, but one that I argued was not so simple.  Equipped with the mechanisms we’ve discussed so </a:t>
            </a:r>
            <a:r>
              <a:rPr lang="en-US" baseline="0" dirty="0" smtClean="0"/>
              <a:t>far (not using the TCG’s authenticated boot specifically, but just the boot procedure described up through slide 30), </a:t>
            </a:r>
            <a:r>
              <a:rPr lang="en-US" baseline="0" dirty="0" smtClean="0"/>
              <a:t>this example would look quite different now.  Note that what I’m describing is just one example of how it could play out; there are other possibilities, as well.</a:t>
            </a:r>
          </a:p>
          <a:p>
            <a:endParaRPr lang="en-US" baseline="0" dirty="0" smtClean="0">
              <a:sym typeface="Symbo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sym typeface="Symbol"/>
              </a:rPr>
              <a:t>In the example in this slide, the workstation </a:t>
            </a:r>
            <a:r>
              <a:rPr lang="en-US" i="1" baseline="0" dirty="0" smtClean="0">
                <a:sym typeface="Symbol"/>
              </a:rPr>
              <a:t>W</a:t>
            </a:r>
            <a:r>
              <a:rPr lang="en-US" baseline="0" dirty="0" smtClean="0">
                <a:sym typeface="Symbol"/>
              </a:rPr>
              <a:t>, when booted, created a new private key for the operating system and corresponding public key denoted </a:t>
            </a:r>
            <a:r>
              <a:rPr lang="en-US" i="1" baseline="0" dirty="0" smtClean="0">
                <a:sym typeface="Symbol"/>
              </a:rPr>
              <a:t>K</a:t>
            </a:r>
            <a:r>
              <a:rPr lang="en-US" i="1" baseline="-25000" dirty="0" smtClean="0">
                <a:sym typeface="Symbol"/>
              </a:rPr>
              <a:t>W.</a:t>
            </a:r>
            <a:r>
              <a:rPr lang="en-US" baseline="-25000" dirty="0" smtClean="0">
                <a:sym typeface="Symbol"/>
              </a:rPr>
              <a:t>OS</a:t>
            </a:r>
            <a:r>
              <a:rPr lang="en-US" baseline="0" dirty="0" smtClean="0">
                <a:sym typeface="Symbol"/>
              </a:rPr>
              <a:t>.  It then provided the private key and certificate </a:t>
            </a:r>
            <a:r>
              <a:rPr lang="en-US" sz="1200" i="1" dirty="0" smtClean="0">
                <a:latin typeface="Times New Roman" pitchFamily="18" charset="0"/>
              </a:rPr>
              <a:t>K</a:t>
            </a:r>
            <a:r>
              <a:rPr lang="en-US" sz="1200" i="1" baseline="-25000" dirty="0" smtClean="0">
                <a:latin typeface="Times New Roman" pitchFamily="18" charset="0"/>
              </a:rPr>
              <a:t>W</a:t>
            </a:r>
            <a:r>
              <a:rPr lang="en-US" sz="1200" dirty="0" smtClean="0">
                <a:latin typeface="Times New Roman" pitchFamily="18" charset="0"/>
              </a:rPr>
              <a:t> </a:t>
            </a:r>
            <a:r>
              <a:rPr lang="en-US" sz="1200" b="1" dirty="0" smtClean="0">
                <a:latin typeface="Times New Roman" pitchFamily="18" charset="0"/>
              </a:rPr>
              <a:t>signed</a:t>
            </a:r>
            <a:r>
              <a:rPr lang="en-US" sz="1200" dirty="0" smtClean="0">
                <a:latin typeface="Times New Roman" pitchFamily="18" charset="0"/>
              </a:rPr>
              <a:t> </a:t>
            </a:r>
            <a:r>
              <a:rPr lang="en-US" sz="1200" b="1" dirty="0" smtClean="0">
                <a:latin typeface="Times New Roman" pitchFamily="18" charset="0"/>
              </a:rPr>
              <a:t>key</a:t>
            </a:r>
            <a:r>
              <a:rPr lang="en-US" sz="1200" dirty="0" smtClean="0">
                <a:latin typeface="Times New Roman" pitchFamily="18" charset="0"/>
              </a:rPr>
              <a:t>(</a:t>
            </a:r>
            <a:r>
              <a:rPr lang="en-US" sz="1200" i="1" dirty="0" smtClean="0">
                <a:latin typeface="Times New Roman" pitchFamily="18" charset="0"/>
              </a:rPr>
              <a:t>K</a:t>
            </a:r>
            <a:r>
              <a:rPr lang="en-US" sz="1200" i="1" baseline="-25000" dirty="0" smtClean="0">
                <a:latin typeface="Times New Roman" pitchFamily="18" charset="0"/>
              </a:rPr>
              <a:t>W</a:t>
            </a:r>
            <a:r>
              <a:rPr lang="en-US" sz="1200" baseline="-25000" dirty="0" smtClean="0">
                <a:latin typeface="Times New Roman" pitchFamily="18" charset="0"/>
              </a:rPr>
              <a:t>.OS</a:t>
            </a:r>
            <a:r>
              <a:rPr lang="en-US" sz="1200" dirty="0" smtClean="0">
                <a:latin typeface="Times New Roman" pitchFamily="18" charset="0"/>
              </a:rPr>
              <a:t>) </a:t>
            </a:r>
            <a:r>
              <a:rPr lang="en-US" sz="1200" b="1" dirty="0" err="1" smtClean="0">
                <a:latin typeface="Times New Roman" pitchFamily="18" charset="0"/>
                <a:sym typeface="Symbol" pitchFamily="18" charset="2"/>
              </a:rPr>
              <a:t>speaksfor</a:t>
            </a:r>
            <a:r>
              <a:rPr lang="en-US" sz="1200" dirty="0" smtClean="0">
                <a:latin typeface="Times New Roman" pitchFamily="18" charset="0"/>
                <a:sym typeface="Symbol" pitchFamily="18" charset="2"/>
              </a:rPr>
              <a:t> </a:t>
            </a:r>
            <a:r>
              <a:rPr lang="en-US" sz="1200" b="1" dirty="0" smtClean="0">
                <a:latin typeface="Times New Roman" pitchFamily="18" charset="0"/>
                <a:sym typeface="Symbol" pitchFamily="18" charset="2"/>
              </a:rPr>
              <a:t>key</a:t>
            </a:r>
            <a:r>
              <a:rPr lang="en-US" sz="1200" dirty="0" smtClean="0">
                <a:latin typeface="Times New Roman" pitchFamily="18" charset="0"/>
                <a:sym typeface="Symbol" pitchFamily="18" charset="2"/>
              </a:rPr>
              <a:t>(</a:t>
            </a:r>
            <a:r>
              <a:rPr lang="en-US" sz="1200" i="1" dirty="0" smtClean="0">
                <a:latin typeface="Times New Roman" pitchFamily="18" charset="0"/>
                <a:sym typeface="Symbol" pitchFamily="18" charset="2"/>
              </a:rPr>
              <a:t>K</a:t>
            </a:r>
            <a:r>
              <a:rPr lang="en-US" sz="1200" baseline="-25000" dirty="0" smtClean="0">
                <a:latin typeface="Times New Roman" pitchFamily="18" charset="0"/>
                <a:sym typeface="Symbol" pitchFamily="18" charset="2"/>
              </a:rPr>
              <a:t>CA</a:t>
            </a:r>
            <a:r>
              <a:rPr lang="en-US" sz="1200" dirty="0" smtClean="0">
                <a:latin typeface="Times New Roman" pitchFamily="18" charset="0"/>
                <a:sym typeface="Symbol" pitchFamily="18" charset="2"/>
              </a:rPr>
              <a:t>)</a:t>
            </a:r>
            <a:r>
              <a:rPr lang="en-US" sz="1200" i="1" dirty="0" smtClean="0">
                <a:latin typeface="Times New Roman" pitchFamily="18" charset="0"/>
                <a:sym typeface="Symbol" pitchFamily="18" charset="2"/>
              </a:rPr>
              <a:t>.W.</a:t>
            </a:r>
            <a:r>
              <a:rPr lang="en-US" sz="1200" dirty="0" smtClean="0">
                <a:latin typeface="Times New Roman" pitchFamily="18" charset="0"/>
                <a:sym typeface="Symbol" pitchFamily="18" charset="2"/>
              </a:rPr>
              <a:t>OS to the operating system. </a:t>
            </a:r>
            <a:r>
              <a:rPr lang="en-US" sz="1200" baseline="0" dirty="0" smtClean="0">
                <a:latin typeface="Times New Roman" pitchFamily="18" charset="0"/>
                <a:sym typeface="Symbol" pitchFamily="18" charset="2"/>
              </a:rPr>
              <a:t> We presume that the CA also provided a certificate </a:t>
            </a:r>
            <a:r>
              <a:rPr lang="en-US" sz="1200" i="1" baseline="0" dirty="0" smtClean="0">
                <a:latin typeface="Times New Roman" pitchFamily="18" charset="0"/>
                <a:sym typeface="Symbol" pitchFamily="18" charset="2"/>
              </a:rPr>
              <a:t>K</a:t>
            </a:r>
            <a:r>
              <a:rPr lang="en-US" sz="1200" baseline="-25000" dirty="0" smtClean="0">
                <a:latin typeface="Times New Roman" pitchFamily="18" charset="0"/>
                <a:sym typeface="Symbol" pitchFamily="18" charset="2"/>
              </a:rPr>
              <a:t>CA</a:t>
            </a:r>
            <a:r>
              <a:rPr lang="en-US" sz="1200" baseline="0" dirty="0" smtClean="0">
                <a:latin typeface="Times New Roman" pitchFamily="18" charset="0"/>
                <a:sym typeface="Symbol" pitchFamily="18" charset="2"/>
              </a:rPr>
              <a:t> </a:t>
            </a:r>
            <a:r>
              <a:rPr lang="en-US" sz="1200" b="1" baseline="0" dirty="0" smtClean="0">
                <a:latin typeface="Times New Roman" pitchFamily="18" charset="0"/>
                <a:sym typeface="Symbol" pitchFamily="18" charset="2"/>
              </a:rPr>
              <a:t>signed</a:t>
            </a:r>
            <a:r>
              <a:rPr lang="en-US" sz="1200" baseline="0" dirty="0" smtClean="0">
                <a:latin typeface="Times New Roman" pitchFamily="18" charset="0"/>
                <a:sym typeface="Symbol" pitchFamily="18" charset="2"/>
              </a:rPr>
              <a:t> </a:t>
            </a:r>
            <a:r>
              <a:rPr lang="en-US" sz="1200" b="1" dirty="0" smtClean="0">
                <a:latin typeface="Times New Roman" pitchFamily="18" charset="0"/>
              </a:rPr>
              <a:t>key</a:t>
            </a:r>
            <a:r>
              <a:rPr lang="en-US" sz="1200" dirty="0" smtClean="0">
                <a:latin typeface="Times New Roman" pitchFamily="18" charset="0"/>
              </a:rPr>
              <a:t>(</a:t>
            </a:r>
            <a:r>
              <a:rPr lang="en-US" sz="1200" i="1" dirty="0" smtClean="0">
                <a:latin typeface="Times New Roman" pitchFamily="18" charset="0"/>
              </a:rPr>
              <a:t>K</a:t>
            </a:r>
            <a:r>
              <a:rPr lang="en-US" sz="1200" i="1" baseline="-25000" dirty="0" smtClean="0">
                <a:latin typeface="Times New Roman" pitchFamily="18" charset="0"/>
              </a:rPr>
              <a:t>W</a:t>
            </a:r>
            <a:r>
              <a:rPr lang="en-US" sz="1200" dirty="0" smtClean="0">
                <a:latin typeface="Times New Roman" pitchFamily="18" charset="0"/>
              </a:rPr>
              <a:t>) </a:t>
            </a:r>
            <a:r>
              <a:rPr lang="en-US" sz="1200" b="1" dirty="0" err="1" smtClean="0">
                <a:latin typeface="Times New Roman" pitchFamily="18" charset="0"/>
                <a:sym typeface="Symbol" pitchFamily="18" charset="2"/>
              </a:rPr>
              <a:t>speaksfor</a:t>
            </a:r>
            <a:r>
              <a:rPr lang="en-US" sz="1200" dirty="0" smtClean="0">
                <a:latin typeface="Times New Roman" pitchFamily="18" charset="0"/>
                <a:sym typeface="Symbol" pitchFamily="18" charset="2"/>
              </a:rPr>
              <a:t> </a:t>
            </a:r>
            <a:r>
              <a:rPr lang="en-US" sz="1200" b="1" dirty="0" smtClean="0">
                <a:latin typeface="Times New Roman" pitchFamily="18" charset="0"/>
                <a:sym typeface="Symbol" pitchFamily="18" charset="2"/>
              </a:rPr>
              <a:t>key</a:t>
            </a:r>
            <a:r>
              <a:rPr lang="en-US" sz="1200" dirty="0" smtClean="0">
                <a:latin typeface="Times New Roman" pitchFamily="18" charset="0"/>
                <a:sym typeface="Symbol" pitchFamily="18" charset="2"/>
              </a:rPr>
              <a:t>(</a:t>
            </a:r>
            <a:r>
              <a:rPr lang="en-US" sz="1200" i="1" dirty="0" smtClean="0">
                <a:latin typeface="Times New Roman" pitchFamily="18" charset="0"/>
                <a:sym typeface="Symbol" pitchFamily="18" charset="2"/>
              </a:rPr>
              <a:t>K</a:t>
            </a:r>
            <a:r>
              <a:rPr lang="en-US" sz="1200" baseline="-25000" dirty="0" smtClean="0">
                <a:latin typeface="Times New Roman" pitchFamily="18" charset="0"/>
                <a:sym typeface="Symbol" pitchFamily="18" charset="2"/>
              </a:rPr>
              <a:t>CA</a:t>
            </a:r>
            <a:r>
              <a:rPr lang="en-US" sz="1200" dirty="0" smtClean="0">
                <a:latin typeface="Times New Roman" pitchFamily="18" charset="0"/>
                <a:sym typeface="Symbol" pitchFamily="18" charset="2"/>
              </a:rPr>
              <a:t>).</a:t>
            </a:r>
            <a:r>
              <a:rPr lang="en-US" sz="1200" i="1" dirty="0" smtClean="0">
                <a:latin typeface="Times New Roman" pitchFamily="18" charset="0"/>
                <a:sym typeface="Symbol" pitchFamily="18" charset="2"/>
              </a:rPr>
              <a:t>W</a:t>
            </a:r>
            <a:r>
              <a:rPr lang="en-US" sz="1200" i="0" dirty="0" smtClean="0">
                <a:latin typeface="Times New Roman" pitchFamily="18" charset="0"/>
                <a:sym typeface="Symbol" pitchFamily="18" charset="2"/>
              </a:rPr>
              <a:t>, thereby delegating</a:t>
            </a:r>
            <a:r>
              <a:rPr lang="en-US" sz="1200" i="0" baseline="0" dirty="0" smtClean="0">
                <a:latin typeface="Times New Roman" pitchFamily="18" charset="0"/>
                <a:sym typeface="Symbol" pitchFamily="18" charset="2"/>
              </a:rPr>
              <a:t> authority to </a:t>
            </a:r>
            <a:r>
              <a:rPr lang="en-US" sz="1200" i="1" dirty="0" smtClean="0">
                <a:latin typeface="Times New Roman" pitchFamily="18" charset="0"/>
              </a:rPr>
              <a:t>K</a:t>
            </a:r>
            <a:r>
              <a:rPr lang="en-US" sz="1200" i="1" baseline="-25000" dirty="0" smtClean="0">
                <a:latin typeface="Times New Roman" pitchFamily="18" charset="0"/>
              </a:rPr>
              <a:t>W</a:t>
            </a:r>
            <a:r>
              <a:rPr lang="en-US" sz="1200" i="0" baseline="0" dirty="0" smtClean="0">
                <a:latin typeface="Times New Roman" pitchFamily="18" charset="0"/>
              </a:rPr>
              <a:t> the authority to speak for who the CA calls </a:t>
            </a:r>
            <a:r>
              <a:rPr lang="en-US" sz="1200" i="1" baseline="0" dirty="0" smtClean="0">
                <a:latin typeface="Times New Roman" pitchFamily="18" charset="0"/>
              </a:rPr>
              <a:t>W</a:t>
            </a:r>
            <a:r>
              <a:rPr lang="en-US" sz="1200" i="0" baseline="0" dirty="0" smtClean="0">
                <a:latin typeface="Times New Roman" pitchFamily="18" charset="0"/>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i="0" baseline="0" dirty="0" smtClean="0">
              <a:latin typeface="Times New Roman" pitchFamily="18" charset="0"/>
            </a:endParaRPr>
          </a:p>
          <a:p>
            <a:r>
              <a:rPr lang="en-US" sz="1200" i="0" baseline="0" dirty="0" smtClean="0">
                <a:latin typeface="Times New Roman" pitchFamily="18" charset="0"/>
              </a:rPr>
              <a:t>In this example, the CA also has vouched for a public key </a:t>
            </a:r>
            <a:r>
              <a:rPr lang="en-US" sz="1200" i="1" baseline="0" dirty="0" smtClean="0">
                <a:latin typeface="Times New Roman" pitchFamily="18" charset="0"/>
              </a:rPr>
              <a:t>K</a:t>
            </a:r>
            <a:r>
              <a:rPr lang="en-US" sz="1200" i="1" baseline="-25000" dirty="0" smtClean="0">
                <a:latin typeface="Times New Roman" pitchFamily="18" charset="0"/>
              </a:rPr>
              <a:t>U</a:t>
            </a:r>
            <a:r>
              <a:rPr lang="en-US" sz="1200" i="0" baseline="0" dirty="0" smtClean="0">
                <a:latin typeface="Times New Roman" pitchFamily="18" charset="0"/>
              </a:rPr>
              <a:t> to speak for who the CA calls </a:t>
            </a:r>
            <a:r>
              <a:rPr lang="en-US" sz="1200" i="1" baseline="0" dirty="0" smtClean="0">
                <a:latin typeface="Times New Roman" pitchFamily="18" charset="0"/>
              </a:rPr>
              <a:t>U</a:t>
            </a:r>
            <a:r>
              <a:rPr lang="en-US" sz="1200" i="0" baseline="0" dirty="0" smtClean="0">
                <a:latin typeface="Times New Roman" pitchFamily="18" charset="0"/>
              </a:rPr>
              <a:t>, i.e., </a:t>
            </a:r>
            <a:r>
              <a:rPr lang="en-US" sz="1200" i="1" dirty="0" smtClean="0">
                <a:latin typeface="Times New Roman" pitchFamily="18" charset="0"/>
              </a:rPr>
              <a:t>K</a:t>
            </a:r>
            <a:r>
              <a:rPr lang="en-US" sz="1200" baseline="-25000" dirty="0" smtClean="0">
                <a:latin typeface="Times New Roman" pitchFamily="18" charset="0"/>
              </a:rPr>
              <a:t>CA</a:t>
            </a:r>
            <a:r>
              <a:rPr lang="en-US" sz="1200" i="1" dirty="0" smtClean="0">
                <a:latin typeface="Times New Roman" pitchFamily="18" charset="0"/>
              </a:rPr>
              <a:t> </a:t>
            </a:r>
            <a:r>
              <a:rPr lang="en-US" sz="1200" b="1" dirty="0" smtClean="0">
                <a:latin typeface="Times New Roman" pitchFamily="18" charset="0"/>
              </a:rPr>
              <a:t>signed</a:t>
            </a:r>
            <a:r>
              <a:rPr lang="en-US" sz="1200" b="1" i="1" dirty="0" smtClean="0">
                <a:latin typeface="Times New Roman" pitchFamily="18" charset="0"/>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dirty="0" smtClean="0">
                <a:latin typeface="Times New Roman" pitchFamily="18" charset="0"/>
              </a:rPr>
              <a:t>key</a:t>
            </a:r>
            <a:r>
              <a:rPr lang="en-US" sz="1200" dirty="0" smtClean="0">
                <a:latin typeface="Times New Roman" pitchFamily="18" charset="0"/>
              </a:rPr>
              <a:t>(</a:t>
            </a:r>
            <a:r>
              <a:rPr lang="en-US" sz="1200" i="1" dirty="0" smtClean="0">
                <a:latin typeface="Times New Roman" pitchFamily="18" charset="0"/>
              </a:rPr>
              <a:t>K</a:t>
            </a:r>
            <a:r>
              <a:rPr lang="en-US" sz="1200" i="1" baseline="-25000" dirty="0" smtClean="0">
                <a:latin typeface="Times New Roman" pitchFamily="18" charset="0"/>
              </a:rPr>
              <a:t>U</a:t>
            </a:r>
            <a:r>
              <a:rPr lang="en-US" sz="1200" dirty="0" smtClean="0">
                <a:latin typeface="Times New Roman" pitchFamily="18" charset="0"/>
              </a:rPr>
              <a:t>) </a:t>
            </a:r>
            <a:r>
              <a:rPr lang="en-US" sz="1200" b="1" dirty="0" err="1" smtClean="0">
                <a:latin typeface="Times New Roman" pitchFamily="18" charset="0"/>
                <a:sym typeface="Symbol" pitchFamily="18" charset="2"/>
              </a:rPr>
              <a:t>speaksfor</a:t>
            </a:r>
            <a:r>
              <a:rPr lang="en-US" sz="1200" dirty="0" smtClean="0">
                <a:latin typeface="Times New Roman" pitchFamily="18" charset="0"/>
                <a:sym typeface="Symbol" pitchFamily="18" charset="2"/>
              </a:rPr>
              <a:t> </a:t>
            </a:r>
            <a:r>
              <a:rPr lang="en-US" sz="1200" b="1" dirty="0" smtClean="0">
                <a:latin typeface="Times New Roman" pitchFamily="18" charset="0"/>
                <a:sym typeface="Symbol" pitchFamily="18" charset="2"/>
              </a:rPr>
              <a:t>key</a:t>
            </a:r>
            <a:r>
              <a:rPr lang="en-US" sz="1200" dirty="0" smtClean="0">
                <a:latin typeface="Times New Roman" pitchFamily="18" charset="0"/>
                <a:sym typeface="Symbol" pitchFamily="18" charset="2"/>
              </a:rPr>
              <a:t>(</a:t>
            </a:r>
            <a:r>
              <a:rPr lang="en-US" sz="1200" i="1" dirty="0" smtClean="0">
                <a:latin typeface="Times New Roman" pitchFamily="18" charset="0"/>
                <a:sym typeface="Symbol" pitchFamily="18" charset="2"/>
              </a:rPr>
              <a:t>K</a:t>
            </a:r>
            <a:r>
              <a:rPr lang="en-US" sz="1200" baseline="-25000" dirty="0" smtClean="0">
                <a:latin typeface="Times New Roman" pitchFamily="18" charset="0"/>
                <a:sym typeface="Symbol" pitchFamily="18" charset="2"/>
              </a:rPr>
              <a:t>CA</a:t>
            </a:r>
            <a:r>
              <a:rPr lang="en-US" sz="1200" dirty="0" smtClean="0">
                <a:latin typeface="Times New Roman" pitchFamily="18" charset="0"/>
                <a:sym typeface="Symbol" pitchFamily="18" charset="2"/>
              </a:rPr>
              <a:t>).</a:t>
            </a:r>
            <a:r>
              <a:rPr lang="en-US" sz="1200" i="1" dirty="0" smtClean="0">
                <a:latin typeface="Times New Roman" pitchFamily="18" charset="0"/>
                <a:sym typeface="Symbol" pitchFamily="18" charset="2"/>
              </a:rPr>
              <a:t>U</a:t>
            </a:r>
            <a:r>
              <a:rPr lang="en-US" sz="1200" i="0" baseline="0" dirty="0" smtClean="0">
                <a:latin typeface="Times New Roman" pitchFamily="18" charset="0"/>
                <a:sym typeface="Symbol" pitchFamily="18" charset="2"/>
              </a:rPr>
              <a:t>.  The corresponding private key might be held by </a:t>
            </a:r>
            <a:r>
              <a:rPr lang="en-US" sz="1200" i="1" baseline="0" dirty="0" smtClean="0">
                <a:latin typeface="Times New Roman" pitchFamily="18" charset="0"/>
                <a:sym typeface="Symbol" pitchFamily="18" charset="2"/>
              </a:rPr>
              <a:t>U</a:t>
            </a:r>
            <a:r>
              <a:rPr lang="en-US" sz="1200" i="0" baseline="0" dirty="0" smtClean="0">
                <a:latin typeface="Times New Roman" pitchFamily="18" charset="0"/>
                <a:sym typeface="Symbol" pitchFamily="18" charset="2"/>
              </a:rPr>
              <a:t> on a mobile device or smartcard, for example, and can use it to digitally sign statements, as well.  In this example, when the user logs in, he causes his device to make </a:t>
            </a:r>
            <a:r>
              <a:rPr lang="en-US" sz="1200" i="1" dirty="0" smtClean="0">
                <a:latin typeface="Times New Roman" pitchFamily="18" charset="0"/>
                <a:sym typeface="Symbol" pitchFamily="18" charset="2"/>
              </a:rPr>
              <a:t>K</a:t>
            </a:r>
            <a:r>
              <a:rPr lang="en-US" sz="1200" i="1" baseline="-25000" dirty="0" smtClean="0">
                <a:latin typeface="Times New Roman" pitchFamily="18" charset="0"/>
                <a:sym typeface="Symbol" pitchFamily="18" charset="2"/>
              </a:rPr>
              <a:t>U</a:t>
            </a:r>
            <a:r>
              <a:rPr lang="en-US" sz="1200" dirty="0" smtClean="0">
                <a:latin typeface="Times New Roman" pitchFamily="18" charset="0"/>
                <a:sym typeface="Symbol" pitchFamily="18" charset="2"/>
              </a:rPr>
              <a:t> </a:t>
            </a:r>
            <a:r>
              <a:rPr lang="en-US" sz="1200" b="1" dirty="0" smtClean="0">
                <a:latin typeface="Times New Roman" pitchFamily="18" charset="0"/>
              </a:rPr>
              <a:t>signed</a:t>
            </a:r>
            <a:r>
              <a:rPr lang="en-US" sz="1200" dirty="0" smtClean="0">
                <a:latin typeface="Times New Roman" pitchFamily="18" charset="0"/>
              </a:rPr>
              <a:t> </a:t>
            </a:r>
            <a:r>
              <a:rPr lang="en-US" sz="1200" b="1" dirty="0" smtClean="0">
                <a:latin typeface="Times New Roman" pitchFamily="18" charset="0"/>
              </a:rPr>
              <a:t>key</a:t>
            </a:r>
            <a:r>
              <a:rPr lang="en-US" sz="1200" dirty="0" smtClean="0">
                <a:latin typeface="Times New Roman" pitchFamily="18" charset="0"/>
              </a:rPr>
              <a:t>(</a:t>
            </a:r>
            <a:r>
              <a:rPr lang="en-US" sz="1200" i="1" dirty="0" smtClean="0">
                <a:latin typeface="Times New Roman" pitchFamily="18" charset="0"/>
              </a:rPr>
              <a:t>K</a:t>
            </a:r>
            <a:r>
              <a:rPr lang="en-US" sz="1200" baseline="-25000" dirty="0" smtClean="0">
                <a:latin typeface="Times New Roman" pitchFamily="18" charset="0"/>
              </a:rPr>
              <a:t>CA</a:t>
            </a:r>
            <a:r>
              <a:rPr lang="en-US" sz="1200" dirty="0" smtClean="0">
                <a:latin typeface="Times New Roman" pitchFamily="18" charset="0"/>
              </a:rPr>
              <a:t>).</a:t>
            </a:r>
            <a:r>
              <a:rPr lang="en-US" sz="1200" i="1" dirty="0" smtClean="0">
                <a:latin typeface="Times New Roman" pitchFamily="18" charset="0"/>
              </a:rPr>
              <a:t>W</a:t>
            </a:r>
            <a:r>
              <a:rPr lang="en-US" sz="1200" dirty="0" smtClean="0">
                <a:latin typeface="Times New Roman" pitchFamily="18" charset="0"/>
              </a:rPr>
              <a:t>.OS.</a:t>
            </a:r>
            <a:r>
              <a:rPr lang="en-US" sz="1200" i="1" dirty="0" smtClean="0">
                <a:latin typeface="Times New Roman" pitchFamily="18" charset="0"/>
              </a:rPr>
              <a:t>U</a:t>
            </a:r>
            <a:r>
              <a:rPr lang="en-US" sz="1200" dirty="0" smtClean="0">
                <a:latin typeface="Times New Roman" pitchFamily="18" charset="0"/>
              </a:rPr>
              <a:t> </a:t>
            </a:r>
            <a:r>
              <a:rPr lang="en-US" sz="1200" b="1" dirty="0" err="1" smtClean="0">
                <a:latin typeface="Times New Roman" pitchFamily="18" charset="0"/>
                <a:sym typeface="Symbol" pitchFamily="18" charset="2"/>
              </a:rPr>
              <a:t>speaksfor</a:t>
            </a:r>
            <a:r>
              <a:rPr lang="en-US" sz="1200" dirty="0" smtClean="0">
                <a:latin typeface="Times New Roman" pitchFamily="18" charset="0"/>
                <a:sym typeface="Symbol" pitchFamily="18" charset="2"/>
              </a:rPr>
              <a:t> </a:t>
            </a:r>
            <a:r>
              <a:rPr lang="en-US" sz="1200" b="1" dirty="0" smtClean="0">
                <a:latin typeface="Times New Roman" pitchFamily="18" charset="0"/>
                <a:sym typeface="Symbol" pitchFamily="18" charset="2"/>
              </a:rPr>
              <a:t>key</a:t>
            </a:r>
            <a:r>
              <a:rPr lang="en-US" sz="1200" dirty="0" smtClean="0">
                <a:latin typeface="Times New Roman" pitchFamily="18" charset="0"/>
                <a:sym typeface="Symbol" pitchFamily="18" charset="2"/>
              </a:rPr>
              <a:t>(</a:t>
            </a:r>
            <a:r>
              <a:rPr lang="en-US" sz="1200" i="1" dirty="0" smtClean="0">
                <a:latin typeface="Times New Roman" pitchFamily="18" charset="0"/>
                <a:sym typeface="Symbol" pitchFamily="18" charset="2"/>
              </a:rPr>
              <a:t>K</a:t>
            </a:r>
            <a:r>
              <a:rPr lang="en-US" sz="1200" baseline="-25000" dirty="0" smtClean="0">
                <a:latin typeface="Times New Roman" pitchFamily="18" charset="0"/>
                <a:sym typeface="Symbol" pitchFamily="18" charset="2"/>
              </a:rPr>
              <a:t>CA</a:t>
            </a:r>
            <a:r>
              <a:rPr lang="en-US" sz="1200" dirty="0" smtClean="0">
                <a:latin typeface="Times New Roman" pitchFamily="18" charset="0"/>
                <a:sym typeface="Symbol" pitchFamily="18" charset="2"/>
              </a:rPr>
              <a:t>).</a:t>
            </a:r>
            <a:r>
              <a:rPr lang="en-US" sz="1200" i="1" dirty="0" smtClean="0">
                <a:latin typeface="Times New Roman" pitchFamily="18" charset="0"/>
                <a:sym typeface="Symbol" pitchFamily="18" charset="2"/>
              </a:rPr>
              <a:t>U</a:t>
            </a:r>
            <a:r>
              <a:rPr lang="en-US" sz="1200" i="0" dirty="0" smtClean="0">
                <a:latin typeface="Times New Roman" pitchFamily="18" charset="0"/>
                <a:sym typeface="Symbol" pitchFamily="18" charset="2"/>
              </a:rPr>
              <a:t>,</a:t>
            </a:r>
            <a:r>
              <a:rPr lang="en-US" sz="1200" i="0" baseline="0" dirty="0" smtClean="0">
                <a:latin typeface="Times New Roman" pitchFamily="18" charset="0"/>
                <a:sym typeface="Symbol" pitchFamily="18" charset="2"/>
              </a:rPr>
              <a:t> which might be read as, “</a:t>
            </a:r>
            <a:r>
              <a:rPr lang="en-US" sz="1200" i="1" baseline="0" dirty="0" smtClean="0">
                <a:latin typeface="Times New Roman" pitchFamily="18" charset="0"/>
                <a:sym typeface="Symbol" pitchFamily="18" charset="2"/>
              </a:rPr>
              <a:t>K</a:t>
            </a:r>
            <a:r>
              <a:rPr lang="en-US" sz="1200" i="1" baseline="-25000" dirty="0" smtClean="0">
                <a:latin typeface="Times New Roman" pitchFamily="18" charset="0"/>
                <a:sym typeface="Symbol" pitchFamily="18" charset="2"/>
              </a:rPr>
              <a:t>U</a:t>
            </a:r>
            <a:r>
              <a:rPr lang="en-US" sz="1200" i="0" baseline="0" dirty="0" smtClean="0">
                <a:latin typeface="Times New Roman" pitchFamily="18" charset="0"/>
                <a:sym typeface="Symbol" pitchFamily="18" charset="2"/>
              </a:rPr>
              <a:t> signed that the process owned by user </a:t>
            </a:r>
            <a:r>
              <a:rPr lang="en-US" sz="1200" i="1" baseline="0" dirty="0" smtClean="0">
                <a:latin typeface="Times New Roman" pitchFamily="18" charset="0"/>
                <a:sym typeface="Symbol" pitchFamily="18" charset="2"/>
              </a:rPr>
              <a:t>U</a:t>
            </a:r>
            <a:r>
              <a:rPr lang="en-US" sz="1200" i="0" baseline="0" dirty="0" smtClean="0">
                <a:latin typeface="Times New Roman" pitchFamily="18" charset="0"/>
                <a:sym typeface="Symbol" pitchFamily="18" charset="2"/>
              </a:rPr>
              <a:t> according to the OS booted by workstation </a:t>
            </a:r>
            <a:r>
              <a:rPr lang="en-US" sz="1200" i="1" baseline="0" dirty="0" smtClean="0">
                <a:latin typeface="Times New Roman" pitchFamily="18" charset="0"/>
                <a:sym typeface="Symbol" pitchFamily="18" charset="2"/>
              </a:rPr>
              <a:t>W</a:t>
            </a:r>
            <a:r>
              <a:rPr lang="en-US" sz="1200" i="0" baseline="0" dirty="0" smtClean="0">
                <a:latin typeface="Times New Roman" pitchFamily="18" charset="0"/>
                <a:sym typeface="Symbol" pitchFamily="18" charset="2"/>
              </a:rPr>
              <a:t>, speaks for who the CA calls user </a:t>
            </a:r>
            <a:r>
              <a:rPr lang="en-US" sz="1200" i="1" baseline="0" dirty="0" smtClean="0">
                <a:latin typeface="Times New Roman" pitchFamily="18" charset="0"/>
                <a:sym typeface="Symbol" pitchFamily="18" charset="2"/>
              </a:rPr>
              <a:t>U</a:t>
            </a:r>
            <a:r>
              <a:rPr lang="en-US" sz="1200" i="0" baseline="0" dirty="0" smtClean="0">
                <a:latin typeface="Times New Roman" pitchFamily="18" charset="0"/>
                <a:sym typeface="Symbol" pitchFamily="18" charset="2"/>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i="0" baseline="0" dirty="0" smtClean="0">
              <a:latin typeface="Times New Roman" pitchFamily="18" charset="0"/>
              <a:sym typeface="Symbol" pitchFamily="18" charset="2"/>
            </a:endParaRPr>
          </a:p>
          <a:p>
            <a:r>
              <a:rPr lang="en-US" sz="1200" i="0" baseline="0" dirty="0" smtClean="0">
                <a:latin typeface="Times New Roman" pitchFamily="18" charset="0"/>
                <a:sym typeface="Symbol" pitchFamily="18" charset="2"/>
              </a:rPr>
              <a:t>Now, when the application </a:t>
            </a:r>
            <a:r>
              <a:rPr lang="en-US" sz="1200" i="1" baseline="0" dirty="0" smtClean="0">
                <a:latin typeface="Times New Roman" pitchFamily="18" charset="0"/>
                <a:sym typeface="Symbol" pitchFamily="18" charset="2"/>
              </a:rPr>
              <a:t>A</a:t>
            </a:r>
            <a:r>
              <a:rPr lang="en-US" sz="1200" i="0" baseline="0" dirty="0" smtClean="0">
                <a:latin typeface="Times New Roman" pitchFamily="18" charset="0"/>
                <a:sym typeface="Symbol" pitchFamily="18" charset="2"/>
              </a:rPr>
              <a:t> running in a process owned by </a:t>
            </a:r>
            <a:r>
              <a:rPr lang="en-US" sz="1200" i="1" baseline="0" dirty="0" smtClean="0">
                <a:latin typeface="Times New Roman" pitchFamily="18" charset="0"/>
                <a:sym typeface="Symbol" pitchFamily="18" charset="2"/>
              </a:rPr>
              <a:t>U</a:t>
            </a:r>
            <a:r>
              <a:rPr lang="en-US" sz="1200" i="0" baseline="0" dirty="0" smtClean="0">
                <a:latin typeface="Times New Roman" pitchFamily="18" charset="0"/>
                <a:sym typeface="Symbol" pitchFamily="18" charset="2"/>
              </a:rPr>
              <a:t> issues the request </a:t>
            </a:r>
            <a:r>
              <a:rPr lang="en-US" sz="1200" i="1" baseline="0" dirty="0" smtClean="0">
                <a:latin typeface="Times New Roman" pitchFamily="18" charset="0"/>
                <a:sym typeface="Symbol" pitchFamily="18" charset="2"/>
              </a:rPr>
              <a:t>F</a:t>
            </a:r>
            <a:r>
              <a:rPr lang="en-US" sz="1200" i="0" baseline="0" dirty="0" smtClean="0">
                <a:latin typeface="Times New Roman" pitchFamily="18" charset="0"/>
                <a:sym typeface="Symbol" pitchFamily="18" charset="2"/>
              </a:rPr>
              <a:t>, the O/S might sign the request, producing </a:t>
            </a:r>
            <a:r>
              <a:rPr lang="en-US" sz="1200" i="1" dirty="0" smtClean="0">
                <a:latin typeface="Times New Roman" pitchFamily="18" charset="0"/>
                <a:sym typeface="Symbol" pitchFamily="18" charset="2"/>
              </a:rPr>
              <a:t>K</a:t>
            </a:r>
            <a:r>
              <a:rPr lang="en-US" sz="1200" i="1" baseline="-25000" dirty="0" smtClean="0">
                <a:latin typeface="Times New Roman" pitchFamily="18" charset="0"/>
                <a:sym typeface="Symbol" pitchFamily="18" charset="2"/>
              </a:rPr>
              <a:t>W</a:t>
            </a:r>
            <a:r>
              <a:rPr lang="en-US" sz="1200" baseline="-25000" dirty="0" smtClean="0">
                <a:latin typeface="Times New Roman" pitchFamily="18" charset="0"/>
                <a:sym typeface="Symbol" pitchFamily="18" charset="2"/>
              </a:rPr>
              <a:t>.OS</a:t>
            </a:r>
            <a:r>
              <a:rPr lang="en-US" sz="1200" dirty="0" smtClean="0">
                <a:latin typeface="Times New Roman" pitchFamily="18" charset="0"/>
                <a:sym typeface="Symbol" pitchFamily="18" charset="2"/>
              </a:rPr>
              <a:t> </a:t>
            </a:r>
            <a:r>
              <a:rPr lang="en-US" sz="1200" b="1" dirty="0" smtClean="0">
                <a:latin typeface="Times New Roman" pitchFamily="18" charset="0"/>
                <a:sym typeface="Symbol" pitchFamily="18" charset="2"/>
              </a:rPr>
              <a:t>signed</a:t>
            </a:r>
            <a:r>
              <a:rPr lang="en-US" sz="1200" baseline="0" dirty="0" smtClean="0">
                <a:latin typeface="Times New Roman" pitchFamily="18" charset="0"/>
                <a:sym typeface="Symbol" pitchFamily="18" charset="2"/>
              </a:rPr>
              <a:t> </a:t>
            </a:r>
            <a:r>
              <a:rPr lang="en-US" sz="1200" dirty="0" smtClean="0">
                <a:latin typeface="Times New Roman" pitchFamily="18" charset="0"/>
                <a:sym typeface="Symbol" pitchFamily="18" charset="2"/>
              </a:rPr>
              <a:t>(</a:t>
            </a:r>
            <a:r>
              <a:rPr lang="en-US" sz="1200" b="1" dirty="0" smtClean="0">
                <a:latin typeface="Times New Roman" pitchFamily="18" charset="0"/>
                <a:sym typeface="Symbol" pitchFamily="18" charset="2"/>
              </a:rPr>
              <a:t>key</a:t>
            </a:r>
            <a:r>
              <a:rPr lang="en-US" sz="1200" dirty="0" smtClean="0">
                <a:latin typeface="Times New Roman" pitchFamily="18" charset="0"/>
                <a:sym typeface="Symbol" pitchFamily="18" charset="2"/>
              </a:rPr>
              <a:t>(</a:t>
            </a:r>
            <a:r>
              <a:rPr lang="en-US" sz="1200" i="1" dirty="0" smtClean="0">
                <a:latin typeface="Times New Roman" pitchFamily="18" charset="0"/>
                <a:sym typeface="Symbol" pitchFamily="18" charset="2"/>
              </a:rPr>
              <a:t>K</a:t>
            </a:r>
            <a:r>
              <a:rPr lang="en-US" sz="1200" i="1" baseline="-25000" dirty="0" smtClean="0">
                <a:latin typeface="Times New Roman" pitchFamily="18" charset="0"/>
                <a:sym typeface="Symbol" pitchFamily="18" charset="2"/>
              </a:rPr>
              <a:t>W</a:t>
            </a:r>
            <a:r>
              <a:rPr lang="en-US" sz="1200" baseline="-25000" dirty="0" smtClean="0">
                <a:latin typeface="Times New Roman" pitchFamily="18" charset="0"/>
                <a:sym typeface="Symbol" pitchFamily="18" charset="2"/>
              </a:rPr>
              <a:t>.OS</a:t>
            </a:r>
            <a:r>
              <a:rPr lang="en-US" sz="1200" dirty="0" smtClean="0">
                <a:latin typeface="Times New Roman" pitchFamily="18" charset="0"/>
                <a:sym typeface="Symbol" pitchFamily="18" charset="2"/>
              </a:rPr>
              <a:t>).</a:t>
            </a:r>
            <a:r>
              <a:rPr lang="en-US" sz="1200" i="1" dirty="0" smtClean="0">
                <a:latin typeface="Times New Roman" pitchFamily="18" charset="0"/>
                <a:sym typeface="Symbol" pitchFamily="18" charset="2"/>
              </a:rPr>
              <a:t>U</a:t>
            </a:r>
            <a:r>
              <a:rPr lang="en-US" sz="1200" dirty="0" smtClean="0">
                <a:latin typeface="Times New Roman" pitchFamily="18" charset="0"/>
                <a:sym typeface="Symbol" pitchFamily="18" charset="2"/>
              </a:rPr>
              <a:t> </a:t>
            </a:r>
            <a:r>
              <a:rPr lang="en-US" sz="1200" baseline="0" dirty="0" smtClean="0">
                <a:latin typeface="Times New Roman" pitchFamily="18" charset="0"/>
                <a:sym typeface="Symbol" pitchFamily="18" charset="2"/>
              </a:rPr>
              <a:t> </a:t>
            </a:r>
            <a:r>
              <a:rPr lang="en-US" sz="1200" b="1" dirty="0" smtClean="0">
                <a:latin typeface="Times New Roman" pitchFamily="18" charset="0"/>
                <a:sym typeface="Symbol" pitchFamily="18" charset="2"/>
              </a:rPr>
              <a:t>says</a:t>
            </a:r>
            <a:r>
              <a:rPr lang="en-US" sz="1200" dirty="0" smtClean="0">
                <a:latin typeface="Times New Roman" pitchFamily="18" charset="0"/>
                <a:sym typeface="Symbol" pitchFamily="18" charset="2"/>
              </a:rPr>
              <a:t> </a:t>
            </a:r>
            <a:r>
              <a:rPr lang="en-US" sz="1200" i="1" dirty="0" smtClean="0">
                <a:latin typeface="Times New Roman" pitchFamily="18" charset="0"/>
                <a:sym typeface="Symbol" pitchFamily="18" charset="2"/>
              </a:rPr>
              <a:t>A</a:t>
            </a:r>
            <a:r>
              <a:rPr lang="en-US" sz="1200" dirty="0" smtClean="0">
                <a:latin typeface="Times New Roman" pitchFamily="18" charset="0"/>
                <a:sym typeface="Symbol" pitchFamily="18" charset="2"/>
              </a:rPr>
              <a:t> </a:t>
            </a:r>
            <a:r>
              <a:rPr lang="en-US" sz="1200" b="1" dirty="0" smtClean="0">
                <a:latin typeface="Times New Roman" pitchFamily="18" charset="0"/>
                <a:sym typeface="Symbol" pitchFamily="18" charset="2"/>
              </a:rPr>
              <a:t>says</a:t>
            </a:r>
            <a:r>
              <a:rPr lang="en-US" sz="1200" dirty="0" smtClean="0">
                <a:latin typeface="Times New Roman" pitchFamily="18" charset="0"/>
                <a:sym typeface="Symbol" pitchFamily="18" charset="2"/>
              </a:rPr>
              <a:t> </a:t>
            </a:r>
            <a:r>
              <a:rPr lang="en-US" sz="1200" i="1" dirty="0" smtClean="0">
                <a:latin typeface="Times New Roman" pitchFamily="18" charset="0"/>
                <a:sym typeface="Symbol" pitchFamily="18" charset="2"/>
              </a:rPr>
              <a:t>F</a:t>
            </a:r>
            <a:r>
              <a:rPr lang="en-US" sz="1200" dirty="0" smtClean="0">
                <a:latin typeface="Times New Roman" pitchFamily="18" charset="0"/>
                <a:sym typeface="Symbol" pitchFamily="18" charset="2"/>
              </a:rPr>
              <a:t>),</a:t>
            </a:r>
            <a:r>
              <a:rPr lang="en-US" sz="1200" baseline="0" dirty="0" smtClean="0">
                <a:latin typeface="Times New Roman" pitchFamily="18" charset="0"/>
                <a:sym typeface="Symbol" pitchFamily="18" charset="2"/>
              </a:rPr>
              <a:t> for </a:t>
            </a:r>
            <a:r>
              <a:rPr lang="en-US" sz="1200" baseline="0" dirty="0" smtClean="0">
                <a:latin typeface="Times New Roman" pitchFamily="18" charset="0"/>
                <a:sym typeface="Symbol" pitchFamily="18" charset="2"/>
              </a:rPr>
              <a:t>example.  The </a:t>
            </a:r>
            <a:r>
              <a:rPr lang="en-US" sz="1200" baseline="0" dirty="0" smtClean="0">
                <a:latin typeface="Times New Roman" pitchFamily="18" charset="0"/>
                <a:sym typeface="Symbol" pitchFamily="18" charset="2"/>
              </a:rPr>
              <a:t>proof on the following two slides shows that from all of these credentials, it is possible to derive </a:t>
            </a:r>
            <a:r>
              <a:rPr lang="en-US" sz="1200" b="1" dirty="0" smtClean="0">
                <a:latin typeface="Times New Roman" pitchFamily="18" charset="0"/>
                <a:sym typeface="Symbol" pitchFamily="18" charset="2"/>
              </a:rPr>
              <a:t>key</a:t>
            </a:r>
            <a:r>
              <a:rPr lang="en-US" sz="1200" dirty="0" smtClean="0">
                <a:latin typeface="Times New Roman" pitchFamily="18" charset="0"/>
                <a:sym typeface="Symbol" pitchFamily="18" charset="2"/>
              </a:rPr>
              <a:t>(</a:t>
            </a:r>
            <a:r>
              <a:rPr lang="en-US" sz="1200" i="1" dirty="0" smtClean="0">
                <a:latin typeface="Times New Roman" pitchFamily="18" charset="0"/>
                <a:sym typeface="Symbol" pitchFamily="18" charset="2"/>
              </a:rPr>
              <a:t>K</a:t>
            </a:r>
            <a:r>
              <a:rPr lang="en-US" sz="1200" baseline="-25000" dirty="0" smtClean="0">
                <a:latin typeface="Times New Roman" pitchFamily="18" charset="0"/>
                <a:sym typeface="Symbol" pitchFamily="18" charset="2"/>
              </a:rPr>
              <a:t>CA</a:t>
            </a:r>
            <a:r>
              <a:rPr lang="en-US" sz="1200" dirty="0" smtClean="0">
                <a:latin typeface="Times New Roman" pitchFamily="18" charset="0"/>
                <a:sym typeface="Symbol" pitchFamily="18" charset="2"/>
              </a:rPr>
              <a:t>).</a:t>
            </a:r>
            <a:r>
              <a:rPr lang="en-US" sz="1200" i="1" dirty="0" smtClean="0">
                <a:latin typeface="Times New Roman" pitchFamily="18" charset="0"/>
                <a:sym typeface="Symbol" pitchFamily="18" charset="2"/>
              </a:rPr>
              <a:t>U</a:t>
            </a:r>
            <a:r>
              <a:rPr lang="en-US" sz="1200" dirty="0" smtClean="0">
                <a:latin typeface="Times New Roman" pitchFamily="18" charset="0"/>
                <a:sym typeface="Symbol" pitchFamily="18" charset="2"/>
              </a:rPr>
              <a:t> </a:t>
            </a:r>
            <a:r>
              <a:rPr lang="en-US" sz="1200" b="1" dirty="0" smtClean="0">
                <a:latin typeface="Times New Roman" pitchFamily="18" charset="0"/>
                <a:sym typeface="Symbol" pitchFamily="18" charset="2"/>
              </a:rPr>
              <a:t>says</a:t>
            </a:r>
            <a:r>
              <a:rPr lang="en-US" sz="1200" dirty="0" smtClean="0">
                <a:latin typeface="Times New Roman" pitchFamily="18" charset="0"/>
                <a:sym typeface="Symbol" pitchFamily="18" charset="2"/>
              </a:rPr>
              <a:t> </a:t>
            </a:r>
            <a:r>
              <a:rPr lang="en-US" sz="1200" i="1" dirty="0" smtClean="0">
                <a:latin typeface="Times New Roman" pitchFamily="18" charset="0"/>
                <a:sym typeface="Symbol" pitchFamily="18" charset="2"/>
              </a:rPr>
              <a:t>A</a:t>
            </a:r>
            <a:r>
              <a:rPr lang="en-US" sz="1200" dirty="0" smtClean="0">
                <a:latin typeface="Times New Roman" pitchFamily="18" charset="0"/>
                <a:sym typeface="Symbol" pitchFamily="18" charset="2"/>
              </a:rPr>
              <a:t> </a:t>
            </a:r>
            <a:r>
              <a:rPr lang="en-US" sz="1200" b="1" dirty="0" smtClean="0">
                <a:latin typeface="Times New Roman" pitchFamily="18" charset="0"/>
                <a:sym typeface="Symbol" pitchFamily="18" charset="2"/>
              </a:rPr>
              <a:t>says</a:t>
            </a:r>
            <a:r>
              <a:rPr lang="en-US" sz="1200" dirty="0" smtClean="0">
                <a:latin typeface="Times New Roman" pitchFamily="18" charset="0"/>
                <a:sym typeface="Symbol" pitchFamily="18" charset="2"/>
              </a:rPr>
              <a:t> </a:t>
            </a:r>
            <a:r>
              <a:rPr lang="en-US" sz="1200" i="1" dirty="0" smtClean="0">
                <a:latin typeface="Times New Roman" pitchFamily="18" charset="0"/>
                <a:sym typeface="Symbol" pitchFamily="18" charset="2"/>
              </a:rPr>
              <a:t>F</a:t>
            </a:r>
            <a:r>
              <a:rPr lang="en-US" sz="1200" i="0" dirty="0" smtClean="0">
                <a:latin typeface="Times New Roman" pitchFamily="18" charset="0"/>
                <a:sym typeface="Symbol" pitchFamily="18" charset="2"/>
              </a:rPr>
              <a:t>.</a:t>
            </a:r>
          </a:p>
          <a:p>
            <a:endParaRPr lang="en-US" sz="1200" i="1" dirty="0" smtClean="0">
              <a:latin typeface="Times New Roman" pitchFamily="18" charset="0"/>
              <a:sym typeface="Symbol" pitchFamily="18" charset="2"/>
            </a:endParaRPr>
          </a:p>
          <a:p>
            <a:r>
              <a:rPr lang="en-US" sz="1200" i="0" dirty="0" smtClean="0">
                <a:latin typeface="Times New Roman" pitchFamily="18" charset="0"/>
                <a:sym typeface="Symbol" pitchFamily="18" charset="2"/>
              </a:rPr>
              <a:t>Again, this is just one example of how credentials might be combined</a:t>
            </a:r>
            <a:r>
              <a:rPr lang="en-US" sz="1200" i="0" baseline="0" dirty="0" smtClean="0">
                <a:latin typeface="Times New Roman" pitchFamily="18" charset="0"/>
                <a:sym typeface="Symbol" pitchFamily="18" charset="2"/>
              </a:rPr>
              <a:t> in a distributed system.  But the key point here is not that this combination is necessarily the best one, but rather it is to highlight the amount of information that can be made available to the reference monitor at the file server.  In contrast, today virtually none of this information is available to the reference monitor, meaning that many pieces of the TCB are hidden from it.  With this approach, the reference monitor can log the credentials and associated proof, which provides a useful audit log as to why a request was granted.</a:t>
            </a:r>
            <a:endParaRPr lang="en-US" sz="1200" i="0" dirty="0" smtClean="0">
              <a:latin typeface="Times New Roman" pitchFamily="18" charset="0"/>
              <a:sym typeface="Symbol" pitchFamily="18" charset="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i="1" dirty="0" smtClean="0">
              <a:latin typeface="Times New Roman" pitchFamily="18" charset="0"/>
              <a:sym typeface="Symbol" pitchFamily="18" charset="2"/>
            </a:endParaRPr>
          </a:p>
          <a:p>
            <a:endParaRPr lang="en-US" sz="1200" i="1" dirty="0" smtClean="0">
              <a:latin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i="1" baseline="-25000" dirty="0" smtClean="0">
              <a:latin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latin typeface="Times New Roman" pitchFamily="18" charset="0"/>
              <a:sym typeface="Symbol" pitchFamily="18" charset="2"/>
            </a:endParaRPr>
          </a:p>
          <a:p>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38</a:t>
            </a:fld>
            <a:endParaRPr lang="en-US"/>
          </a:p>
        </p:txBody>
      </p:sp>
    </p:spTree>
    <p:extLst>
      <p:ext uri="{BB962C8B-B14F-4D97-AF65-F5344CB8AC3E}">
        <p14:creationId xmlns:p14="http://schemas.microsoft.com/office/powerpoint/2010/main" val="10328683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example that this logical</a:t>
            </a:r>
            <a:r>
              <a:rPr lang="en-US" baseline="0" dirty="0" smtClean="0"/>
              <a:t> framework helps to explain is how web authentication is done.  When you access a URL of the form “https://...”, the “https” string instructs your browser to retrieve the named content over a cryptographic protocol called TLS (formerly, SSL).  As part of that protocol, credentials like the ones we’ve been discussing play a role.</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41</a:t>
            </a:fld>
            <a:endParaRPr lang="en-US"/>
          </a:p>
        </p:txBody>
      </p:sp>
    </p:spTree>
    <p:extLst>
      <p:ext uri="{BB962C8B-B14F-4D97-AF65-F5344CB8AC3E}">
        <p14:creationId xmlns:p14="http://schemas.microsoft.com/office/powerpoint/2010/main" val="34664407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specifically, as part of that exchange,</a:t>
            </a:r>
            <a:r>
              <a:rPr lang="en-US" baseline="0" dirty="0" smtClean="0"/>
              <a:t> the web server ‘www.foo.com’ sends a certificate that we would write as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dirty="0" smtClean="0">
                <a:latin typeface="Times New Roman" pitchFamily="18" charset="0"/>
              </a:rPr>
              <a:t>K</a:t>
            </a:r>
            <a:r>
              <a:rPr lang="en-US" sz="1200" i="1" baseline="-25000" dirty="0" smtClean="0">
                <a:latin typeface="Times New Roman" pitchFamily="18" charset="0"/>
              </a:rPr>
              <a:t>CA</a:t>
            </a:r>
            <a:r>
              <a:rPr lang="en-US" sz="1200" dirty="0" smtClean="0">
                <a:latin typeface="Times New Roman" pitchFamily="18" charset="0"/>
              </a:rPr>
              <a:t> </a:t>
            </a:r>
            <a:r>
              <a:rPr lang="en-US" sz="1200" b="1" dirty="0" smtClean="0">
                <a:latin typeface="Times New Roman" pitchFamily="18" charset="0"/>
              </a:rPr>
              <a:t>signed</a:t>
            </a:r>
            <a:r>
              <a:rPr lang="en-US" sz="1200" dirty="0" smtClean="0">
                <a:latin typeface="Times New Roman" pitchFamily="18" charset="0"/>
              </a:rPr>
              <a:t> (</a:t>
            </a:r>
            <a:r>
              <a:rPr lang="en-US" sz="1200" b="1" dirty="0" smtClean="0">
                <a:latin typeface="Times New Roman" pitchFamily="18" charset="0"/>
              </a:rPr>
              <a:t>key</a:t>
            </a:r>
            <a:r>
              <a:rPr lang="en-US" sz="1200" dirty="0" smtClean="0">
                <a:latin typeface="Times New Roman" pitchFamily="18" charset="0"/>
              </a:rPr>
              <a:t>(</a:t>
            </a:r>
            <a:r>
              <a:rPr lang="en-US" sz="1200" i="1" dirty="0" smtClean="0">
                <a:latin typeface="Times New Roman" pitchFamily="18" charset="0"/>
              </a:rPr>
              <a:t>K</a:t>
            </a:r>
            <a:r>
              <a:rPr lang="en-US" sz="1200" baseline="-25000" dirty="0" smtClean="0">
                <a:latin typeface="Times New Roman" pitchFamily="18" charset="0"/>
              </a:rPr>
              <a:t>www.foo.com</a:t>
            </a:r>
            <a:r>
              <a:rPr lang="en-US" sz="1200" dirty="0" smtClean="0">
                <a:latin typeface="Times New Roman" pitchFamily="18" charset="0"/>
              </a:rPr>
              <a:t>) </a:t>
            </a:r>
            <a:r>
              <a:rPr lang="en-US" sz="1200" b="1" dirty="0" err="1" smtClean="0">
                <a:latin typeface="Times New Roman" pitchFamily="18" charset="0"/>
              </a:rPr>
              <a:t>speaksfor</a:t>
            </a:r>
            <a:r>
              <a:rPr lang="en-US" sz="1200" dirty="0" smtClean="0">
                <a:latin typeface="Times New Roman" pitchFamily="18" charset="0"/>
                <a:sym typeface="Symbol" pitchFamily="18" charset="2"/>
              </a:rPr>
              <a:t> </a:t>
            </a:r>
            <a:r>
              <a:rPr lang="en-US" sz="1200" b="1" dirty="0" smtClean="0">
                <a:latin typeface="Times New Roman" pitchFamily="18" charset="0"/>
                <a:sym typeface="Symbol" pitchFamily="18" charset="2"/>
              </a:rPr>
              <a:t>key</a:t>
            </a:r>
            <a:r>
              <a:rPr lang="en-US" sz="1200" dirty="0" smtClean="0">
                <a:latin typeface="Times New Roman" pitchFamily="18" charset="0"/>
                <a:sym typeface="Symbol" pitchFamily="18" charset="2"/>
              </a:rPr>
              <a:t>(</a:t>
            </a:r>
            <a:r>
              <a:rPr lang="en-US" sz="1200" i="1" dirty="0" smtClean="0">
                <a:latin typeface="Times New Roman" pitchFamily="18" charset="0"/>
                <a:sym typeface="Symbol" pitchFamily="18" charset="2"/>
              </a:rPr>
              <a:t>K</a:t>
            </a:r>
            <a:r>
              <a:rPr lang="en-US" sz="1200" i="1" baseline="-25000" dirty="0" smtClean="0">
                <a:latin typeface="Times New Roman" pitchFamily="18" charset="0"/>
                <a:sym typeface="Symbol" pitchFamily="18" charset="2"/>
              </a:rPr>
              <a:t>CA</a:t>
            </a:r>
            <a:r>
              <a:rPr lang="en-US" sz="1200" dirty="0" smtClean="0">
                <a:latin typeface="Times New Roman" pitchFamily="18" charset="0"/>
                <a:sym typeface="Symbol" pitchFamily="18" charset="2"/>
              </a:rPr>
              <a:t>).</a:t>
            </a:r>
            <a:r>
              <a:rPr lang="en-US" sz="1200" dirty="0" smtClean="0">
                <a:latin typeface="Times New Roman" pitchFamily="18" charset="0"/>
                <a:cs typeface="Times New Roman" pitchFamily="18" charset="0"/>
                <a:sym typeface="Symbol" pitchFamily="18" charset="2"/>
              </a:rPr>
              <a:t>'</a:t>
            </a:r>
            <a:r>
              <a:rPr lang="en-US" sz="1200" dirty="0" smtClean="0">
                <a:latin typeface="Times New Roman" pitchFamily="18" charset="0"/>
                <a:sym typeface="Symbol" pitchFamily="18" charset="2"/>
              </a:rPr>
              <a:t>www.foo.com</a:t>
            </a:r>
            <a:r>
              <a:rPr lang="en-US" sz="1200" dirty="0" smtClean="0">
                <a:latin typeface="Times New Roman" pitchFamily="18" charset="0"/>
                <a:cs typeface="Times New Roman" pitchFamily="18" charset="0"/>
                <a:sym typeface="Symbol" pitchFamily="18" charset="2"/>
              </a:rPr>
              <a:t>'</a:t>
            </a:r>
            <a:r>
              <a:rPr lang="en-US" sz="1200" dirty="0" smtClean="0">
                <a:latin typeface="Times New Roman" pitchFamily="18" charset="0"/>
                <a:sym typeface="Symbol" pitchFamily="18" charset="2"/>
              </a:rPr>
              <a:t>)</a:t>
            </a:r>
          </a:p>
          <a:p>
            <a:endParaRPr lang="en-US" dirty="0" smtClean="0"/>
          </a:p>
          <a:p>
            <a:r>
              <a:rPr lang="en-US" dirty="0" smtClean="0"/>
              <a:t>to</a:t>
            </a:r>
            <a:r>
              <a:rPr lang="en-US" baseline="0" dirty="0" smtClean="0"/>
              <a:t> the user’s browser.  The browser, then, verifies the signature using </a:t>
            </a:r>
            <a:r>
              <a:rPr lang="en-US" sz="1200" i="1" dirty="0" smtClean="0">
                <a:latin typeface="Times New Roman" pitchFamily="18" charset="0"/>
              </a:rPr>
              <a:t>K</a:t>
            </a:r>
            <a:r>
              <a:rPr lang="en-US" sz="1200" i="1" baseline="-25000" dirty="0" smtClean="0">
                <a:latin typeface="Times New Roman" pitchFamily="18" charset="0"/>
              </a:rPr>
              <a:t>CA</a:t>
            </a:r>
            <a:r>
              <a:rPr lang="en-US" sz="1200" i="0" baseline="0" dirty="0" smtClean="0">
                <a:latin typeface="Times New Roman" pitchFamily="18" charset="0"/>
              </a:rPr>
              <a:t> and, assuming the signature checks out, uses </a:t>
            </a:r>
            <a:r>
              <a:rPr lang="en-US" sz="1200" i="1" dirty="0" smtClean="0">
                <a:latin typeface="Times New Roman" pitchFamily="18" charset="0"/>
              </a:rPr>
              <a:t>K</a:t>
            </a:r>
            <a:r>
              <a:rPr lang="en-US" sz="1200" baseline="-25000" dirty="0" smtClean="0">
                <a:latin typeface="Times New Roman" pitchFamily="18" charset="0"/>
              </a:rPr>
              <a:t>www.foo.com</a:t>
            </a:r>
            <a:r>
              <a:rPr lang="en-US" sz="1200" baseline="0" dirty="0" smtClean="0">
                <a:latin typeface="Times New Roman" pitchFamily="18" charset="0"/>
              </a:rPr>
              <a:t> in the TLS protocol to authenticate communication from the web site.</a:t>
            </a:r>
            <a:endParaRPr lang="en-US" sz="1200" i="0" baseline="0" dirty="0" smtClean="0">
              <a:latin typeface="Times New Roman" pitchFamily="18" charset="0"/>
            </a:endParaRPr>
          </a:p>
          <a:p>
            <a:endParaRPr lang="en-US" sz="1200" i="0" baseline="0" dirty="0" smtClean="0">
              <a:latin typeface="Times New Roman" pitchFamily="18" charset="0"/>
            </a:endParaRPr>
          </a:p>
          <a:p>
            <a:r>
              <a:rPr lang="en-US" sz="1200" i="0" baseline="0" dirty="0" smtClean="0">
                <a:latin typeface="Times New Roman" pitchFamily="18" charset="0"/>
              </a:rPr>
              <a:t>But </a:t>
            </a:r>
            <a:r>
              <a:rPr lang="en-US" sz="1200" i="0" baseline="0" dirty="0" smtClean="0">
                <a:latin typeface="Times New Roman" pitchFamily="18" charset="0"/>
              </a:rPr>
              <a:t>where does the browser get </a:t>
            </a:r>
            <a:r>
              <a:rPr lang="en-US" sz="1200" i="1" dirty="0" smtClean="0">
                <a:latin typeface="Times New Roman" pitchFamily="18" charset="0"/>
              </a:rPr>
              <a:t>K</a:t>
            </a:r>
            <a:r>
              <a:rPr lang="en-US" sz="1200" i="1" baseline="-25000" dirty="0" smtClean="0">
                <a:latin typeface="Times New Roman" pitchFamily="18" charset="0"/>
              </a:rPr>
              <a:t>CA</a:t>
            </a:r>
            <a:r>
              <a:rPr lang="en-US" sz="1200" i="0" baseline="0" dirty="0" smtClean="0">
                <a:latin typeface="Times New Roman" pitchFamily="18" charset="0"/>
              </a:rPr>
              <a:t>?  It </a:t>
            </a:r>
            <a:r>
              <a:rPr lang="en-US" sz="1200" i="0" baseline="0" dirty="0" smtClean="0">
                <a:latin typeface="Times New Roman" pitchFamily="18" charset="0"/>
              </a:rPr>
              <a:t>depends on what browser you’re using, as it turns out.  For example, Firefox 23.0.1 shipped with roughly 200 CA public keys, from organizations reportedly in over 30 countries.  (The current list of CAs shipped in Firefox is available at http://www.mozilla.org/en-US/about/governance/policies/security-group/certs/included/.)  Other browsers rely on the operating system (e.g., Windows) to provide the list of trusted CAs and their public keys.  Either way, though, the user is taking a leap of faith in trusting that for each one of these CAs, </a:t>
            </a:r>
            <a:r>
              <a:rPr lang="en-US" b="1" dirty="0" smtClean="0">
                <a:latin typeface="Times New Roman" pitchFamily="18" charset="0"/>
              </a:rPr>
              <a:t>key</a:t>
            </a:r>
            <a:r>
              <a:rPr lang="en-US" b="0" dirty="0" smtClean="0">
                <a:latin typeface="Times New Roman" pitchFamily="18" charset="0"/>
              </a:rPr>
              <a:t>(</a:t>
            </a:r>
            <a:r>
              <a:rPr lang="en-US" b="0" i="1" dirty="0" smtClean="0">
                <a:latin typeface="Times New Roman" pitchFamily="18" charset="0"/>
              </a:rPr>
              <a:t>K</a:t>
            </a:r>
            <a:r>
              <a:rPr lang="en-US" b="0" i="1" baseline="-25000" dirty="0" smtClean="0">
                <a:latin typeface="Times New Roman" pitchFamily="18" charset="0"/>
              </a:rPr>
              <a:t>CA</a:t>
            </a:r>
            <a:r>
              <a:rPr lang="en-US" b="0" dirty="0" smtClean="0">
                <a:latin typeface="Times New Roman" pitchFamily="18" charset="0"/>
              </a:rPr>
              <a:t>)</a:t>
            </a:r>
            <a:r>
              <a:rPr lang="en-US" b="0" i="1" dirty="0" smtClean="0">
                <a:latin typeface="Times New Roman" pitchFamily="18" charset="0"/>
              </a:rPr>
              <a:t>.</a:t>
            </a:r>
            <a:r>
              <a:rPr lang="en-US" b="0" dirty="0" smtClean="0">
                <a:latin typeface="Times New Roman" pitchFamily="18" charset="0"/>
                <a:cs typeface="Times New Roman" pitchFamily="18" charset="0"/>
              </a:rPr>
              <a:t>'www.foo.com'</a:t>
            </a:r>
            <a:r>
              <a:rPr lang="en-US" sz="1400" b="0" i="1" dirty="0" smtClean="0"/>
              <a:t> </a:t>
            </a:r>
            <a:r>
              <a:rPr lang="en-US" dirty="0" smtClean="0"/>
              <a:t>is the “right”</a:t>
            </a:r>
            <a:r>
              <a:rPr lang="en-US" sz="1400" b="0" i="1" dirty="0" smtClean="0"/>
              <a:t> </a:t>
            </a:r>
            <a:r>
              <a:rPr lang="en-US" b="0" dirty="0" smtClean="0">
                <a:latin typeface="Times New Roman" pitchFamily="18" charset="0"/>
                <a:sym typeface="Symbol" pitchFamily="18" charset="2"/>
              </a:rPr>
              <a:t>www.foo.com</a:t>
            </a:r>
            <a:r>
              <a:rPr lang="en-US" b="0" dirty="0" smtClean="0">
                <a:latin typeface="+mn-lt"/>
                <a:sym typeface="Symbol" pitchFamily="18" charset="2"/>
              </a:rPr>
              <a:t>.</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42</a:t>
            </a:fld>
            <a:endParaRPr lang="en-US"/>
          </a:p>
        </p:txBody>
      </p:sp>
    </p:spTree>
    <p:extLst>
      <p:ext uri="{BB962C8B-B14F-4D97-AF65-F5344CB8AC3E}">
        <p14:creationId xmlns:p14="http://schemas.microsoft.com/office/powerpoint/2010/main" val="1973435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a:t>
            </a:r>
            <a:r>
              <a:rPr lang="en-US" baseline="0" dirty="0" smtClean="0"/>
              <a:t> illustrates a few of the challenges in authenticating a channel in a distributed system.  In this figure, there </a:t>
            </a:r>
            <a:r>
              <a:rPr lang="en-US" baseline="0" dirty="0" smtClean="0"/>
              <a:t>is </a:t>
            </a:r>
            <a:r>
              <a:rPr lang="en-US" baseline="0" dirty="0" smtClean="0"/>
              <a:t>a file server running on a host (server), which receives a request over the network.  The request is apparently from another host, a workstation running an application such as a text editor, to send a file.  This application is being manipulated by a user (the guy in the green shirt) who is curious about Mike’s social security number, which resides in the requested file.  </a:t>
            </a:r>
          </a:p>
          <a:p>
            <a:endParaRPr lang="en-US" baseline="0" dirty="0" smtClean="0"/>
          </a:p>
          <a:p>
            <a:r>
              <a:rPr lang="en-US" baseline="0" dirty="0" smtClean="0"/>
              <a:t>Ultimately the NFS server (i.e., its reference monitor) has to decide whether to send the file.  To do so, it needs to figure out who the request is “from” or, in other words, who and what could have influenced this request.  Is the request from the guy in the green shirt?  The client application?  The client workstation’s operating system, or the workstation hardware itself?  The truth is that </a:t>
            </a:r>
            <a:r>
              <a:rPr lang="en-US" i="1" baseline="0" dirty="0" smtClean="0"/>
              <a:t>all</a:t>
            </a:r>
            <a:r>
              <a:rPr lang="en-US" baseline="0" dirty="0" smtClean="0"/>
              <a:t> of these components could have influenced this request.  In the limit, they are </a:t>
            </a:r>
            <a:r>
              <a:rPr lang="en-US" i="1" baseline="0" dirty="0" smtClean="0"/>
              <a:t>all</a:t>
            </a:r>
            <a:r>
              <a:rPr lang="en-US" baseline="0" dirty="0" smtClean="0"/>
              <a:t> relevant to the decision that the file server must make.</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5</a:t>
            </a:fld>
            <a:endParaRPr lang="en-US"/>
          </a:p>
        </p:txBody>
      </p:sp>
    </p:spTree>
    <p:extLst>
      <p:ext uri="{BB962C8B-B14F-4D97-AF65-F5344CB8AC3E}">
        <p14:creationId xmlns:p14="http://schemas.microsoft.com/office/powerpoint/2010/main" val="20731412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CA</a:t>
            </a:r>
            <a:r>
              <a:rPr lang="en-US" baseline="0" dirty="0" smtClean="0"/>
              <a:t> in the Firefox browser when I last checked.  I highlight this one for no particular reason other than it is an example of an organization with which I’m unfamiliar and have no basis on which to judge its trustworthiness, and yet I implicitly trust it to certify web sites for me</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43</a:t>
            </a:fld>
            <a:endParaRPr lang="en-US"/>
          </a:p>
        </p:txBody>
      </p:sp>
    </p:spTree>
    <p:extLst>
      <p:ext uri="{BB962C8B-B14F-4D97-AF65-F5344CB8AC3E}">
        <p14:creationId xmlns:p14="http://schemas.microsoft.com/office/powerpoint/2010/main" val="288814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tricky issue that we’ve dodged so far is</a:t>
            </a:r>
            <a:r>
              <a:rPr lang="en-US" baseline="0" dirty="0" smtClean="0"/>
              <a:t> what happens if a key is compromised.  In the context of web authentication, there are two types of keys that we care about.  The first is the (private keys corresponding to) the public CA keys trusted by your browser.  If one of these is compromised, there is little recourse except to install a security update to your browser (or operating system, if the browser gets its CA keys from the operating system).  Not a very elegant and reliable approach, but the number of good alternatives in this case are few.</a:t>
            </a:r>
          </a:p>
          <a:p>
            <a:endParaRPr lang="en-US" baseline="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The second is the keys certified by those CAs.  That is, a CA provides to an organization a certificate for its web server, such as </a:t>
            </a:r>
            <a:r>
              <a:rPr lang="en-US" i="1" dirty="0" smtClean="0"/>
              <a:t>K</a:t>
            </a:r>
            <a:r>
              <a:rPr lang="en-US" i="1" baseline="-25000" dirty="0" smtClean="0"/>
              <a:t>CA</a:t>
            </a:r>
            <a:r>
              <a:rPr lang="en-US" dirty="0" smtClean="0"/>
              <a:t> </a:t>
            </a:r>
            <a:r>
              <a:rPr lang="en-US" b="1" dirty="0" smtClean="0"/>
              <a:t>signed</a:t>
            </a:r>
            <a:r>
              <a:rPr lang="en-US" dirty="0" smtClean="0"/>
              <a:t> (</a:t>
            </a:r>
            <a:r>
              <a:rPr lang="en-US" b="1" dirty="0" smtClean="0"/>
              <a:t>key</a:t>
            </a:r>
            <a:r>
              <a:rPr lang="en-US" dirty="0" smtClean="0"/>
              <a:t>(</a:t>
            </a:r>
            <a:r>
              <a:rPr lang="en-US" i="1" dirty="0" smtClean="0"/>
              <a:t>K</a:t>
            </a:r>
            <a:r>
              <a:rPr lang="en-US" baseline="-25000" dirty="0" smtClean="0"/>
              <a:t>www.foo.com</a:t>
            </a:r>
            <a:r>
              <a:rPr lang="en-US" dirty="0" smtClean="0"/>
              <a:t>)</a:t>
            </a:r>
            <a:r>
              <a:rPr lang="en-US" dirty="0" smtClean="0">
                <a:sym typeface="Symbol" pitchFamily="18" charset="2"/>
              </a:rPr>
              <a:t> </a:t>
            </a:r>
            <a:r>
              <a:rPr lang="en-US" b="1" dirty="0" err="1" smtClean="0">
                <a:sym typeface="Symbol" pitchFamily="18" charset="2"/>
              </a:rPr>
              <a:t>speaksfor</a:t>
            </a:r>
            <a:r>
              <a:rPr lang="en-US" dirty="0" smtClean="0">
                <a:sym typeface="Symbol" pitchFamily="18" charset="2"/>
              </a:rPr>
              <a:t> </a:t>
            </a:r>
            <a:r>
              <a:rPr lang="en-US" b="1" dirty="0" smtClean="0">
                <a:sym typeface="Symbol" pitchFamily="18" charset="2"/>
              </a:rPr>
              <a:t>key</a:t>
            </a:r>
            <a:r>
              <a:rPr lang="en-US" dirty="0" smtClean="0">
                <a:sym typeface="Symbol" pitchFamily="18" charset="2"/>
              </a:rPr>
              <a:t>(</a:t>
            </a:r>
            <a:r>
              <a:rPr lang="en-US" i="1" dirty="0" smtClean="0">
                <a:sym typeface="Symbol" pitchFamily="18" charset="2"/>
              </a:rPr>
              <a:t>K</a:t>
            </a:r>
            <a:r>
              <a:rPr lang="en-US" i="1" baseline="-25000" dirty="0" smtClean="0">
                <a:sym typeface="Symbol" pitchFamily="18" charset="2"/>
              </a:rPr>
              <a:t>CA</a:t>
            </a:r>
            <a:r>
              <a:rPr lang="en-US" dirty="0" smtClean="0">
                <a:sym typeface="Symbol" pitchFamily="18" charset="2"/>
              </a:rPr>
              <a:t>).</a:t>
            </a:r>
            <a:r>
              <a:rPr lang="en-US" dirty="0" smtClean="0">
                <a:cs typeface="Times New Roman" pitchFamily="18" charset="0"/>
                <a:sym typeface="Symbol" pitchFamily="18" charset="2"/>
              </a:rPr>
              <a:t>'</a:t>
            </a:r>
            <a:r>
              <a:rPr lang="en-US" dirty="0" smtClean="0">
                <a:sym typeface="Symbol" pitchFamily="18" charset="2"/>
              </a:rPr>
              <a:t>www.foo.com</a:t>
            </a:r>
            <a:r>
              <a:rPr lang="en-US" dirty="0" smtClean="0">
                <a:cs typeface="Times New Roman" pitchFamily="18" charset="0"/>
                <a:sym typeface="Symbol" pitchFamily="18" charset="2"/>
              </a:rPr>
              <a:t>'</a:t>
            </a:r>
            <a:r>
              <a:rPr lang="en-US" dirty="0" smtClean="0">
                <a:sym typeface="Symbol" pitchFamily="18" charset="2"/>
              </a:rPr>
              <a:t>).  What does the CA do if the private key corresponding to </a:t>
            </a:r>
            <a:r>
              <a:rPr lang="en-US" i="1" dirty="0" smtClean="0"/>
              <a:t>K</a:t>
            </a:r>
            <a:r>
              <a:rPr lang="en-US" baseline="-25000" dirty="0" smtClean="0"/>
              <a:t>www.foo.com</a:t>
            </a:r>
            <a:r>
              <a:rPr lang="en-US" baseline="0" dirty="0" smtClean="0"/>
              <a:t> is reported to be compromised?</a:t>
            </a:r>
            <a:endParaRPr lang="en-US" dirty="0" smtClean="0">
              <a:sym typeface="Symbol" pitchFamily="18" charset="2"/>
            </a:endParaRPr>
          </a:p>
          <a:p>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44</a:t>
            </a:fld>
            <a:endParaRPr lang="en-US"/>
          </a:p>
        </p:txBody>
      </p:sp>
    </p:spTree>
    <p:extLst>
      <p:ext uri="{BB962C8B-B14F-4D97-AF65-F5344CB8AC3E}">
        <p14:creationId xmlns:p14="http://schemas.microsoft.com/office/powerpoint/2010/main" val="940633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The</a:t>
            </a:r>
            <a:r>
              <a:rPr lang="en-US" baseline="0" dirty="0" smtClean="0"/>
              <a:t> answer is that </a:t>
            </a:r>
            <a:r>
              <a:rPr lang="en-US" i="1" dirty="0" smtClean="0"/>
              <a:t>K</a:t>
            </a:r>
            <a:r>
              <a:rPr lang="en-US" i="1" baseline="-25000" dirty="0" smtClean="0"/>
              <a:t>CA</a:t>
            </a:r>
            <a:r>
              <a:rPr lang="en-US" i="0" baseline="0" dirty="0" smtClean="0"/>
              <a:t>’s assertion that </a:t>
            </a:r>
            <a:r>
              <a:rPr lang="en-US" b="1" dirty="0" smtClean="0"/>
              <a:t>key</a:t>
            </a:r>
            <a:r>
              <a:rPr lang="en-US" dirty="0" smtClean="0"/>
              <a:t>(</a:t>
            </a:r>
            <a:r>
              <a:rPr lang="en-US" i="1" dirty="0" smtClean="0"/>
              <a:t>K</a:t>
            </a:r>
            <a:r>
              <a:rPr lang="en-US" baseline="-25000" dirty="0" smtClean="0"/>
              <a:t>www.foo.com</a:t>
            </a:r>
            <a:r>
              <a:rPr lang="en-US" dirty="0" smtClean="0"/>
              <a:t>)</a:t>
            </a:r>
            <a:r>
              <a:rPr lang="en-US" dirty="0" smtClean="0">
                <a:sym typeface="Symbol" pitchFamily="18" charset="2"/>
              </a:rPr>
              <a:t> </a:t>
            </a:r>
            <a:r>
              <a:rPr lang="en-US" b="1" dirty="0" err="1" smtClean="0">
                <a:sym typeface="Symbol" pitchFamily="18" charset="2"/>
              </a:rPr>
              <a:t>speaksfor</a:t>
            </a:r>
            <a:r>
              <a:rPr lang="en-US" dirty="0" smtClean="0">
                <a:sym typeface="Symbol" pitchFamily="18" charset="2"/>
              </a:rPr>
              <a:t> </a:t>
            </a:r>
            <a:r>
              <a:rPr lang="en-US" b="1" dirty="0" smtClean="0">
                <a:sym typeface="Symbol" pitchFamily="18" charset="2"/>
              </a:rPr>
              <a:t>key</a:t>
            </a:r>
            <a:r>
              <a:rPr lang="en-US" dirty="0" smtClean="0">
                <a:sym typeface="Symbol" pitchFamily="18" charset="2"/>
              </a:rPr>
              <a:t>(</a:t>
            </a:r>
            <a:r>
              <a:rPr lang="en-US" i="1" dirty="0" smtClean="0">
                <a:sym typeface="Symbol" pitchFamily="18" charset="2"/>
              </a:rPr>
              <a:t>K</a:t>
            </a:r>
            <a:r>
              <a:rPr lang="en-US" i="1" baseline="-25000" dirty="0" smtClean="0">
                <a:sym typeface="Symbol" pitchFamily="18" charset="2"/>
              </a:rPr>
              <a:t>CA</a:t>
            </a:r>
            <a:r>
              <a:rPr lang="en-US" dirty="0" smtClean="0">
                <a:sym typeface="Symbol" pitchFamily="18" charset="2"/>
              </a:rPr>
              <a:t>).</a:t>
            </a:r>
            <a:r>
              <a:rPr lang="en-US" dirty="0" smtClean="0">
                <a:cs typeface="Times New Roman" pitchFamily="18" charset="0"/>
                <a:sym typeface="Symbol" pitchFamily="18" charset="2"/>
              </a:rPr>
              <a:t>'</a:t>
            </a:r>
            <a:r>
              <a:rPr lang="en-US" dirty="0" smtClean="0">
                <a:sym typeface="Symbol" pitchFamily="18" charset="2"/>
              </a:rPr>
              <a:t>www.foo.com</a:t>
            </a:r>
            <a:r>
              <a:rPr lang="en-US" dirty="0" smtClean="0">
                <a:cs typeface="Times New Roman" pitchFamily="18" charset="0"/>
                <a:sym typeface="Symbol" pitchFamily="18" charset="2"/>
              </a:rPr>
              <a:t>’ needs to be revoked</a:t>
            </a:r>
            <a:r>
              <a:rPr lang="en-US" dirty="0" smtClean="0">
                <a:sym typeface="Symbol" pitchFamily="18" charset="2"/>
              </a:rPr>
              <a:t>.  There are several possible approaches to do</a:t>
            </a:r>
            <a:r>
              <a:rPr lang="en-US" baseline="0" dirty="0" smtClean="0">
                <a:sym typeface="Symbol" pitchFamily="18" charset="2"/>
              </a:rPr>
              <a:t> that.</a:t>
            </a:r>
          </a:p>
          <a:p>
            <a:endParaRPr lang="en-US" baseline="0" dirty="0" smtClean="0">
              <a:sym typeface="Symbol" pitchFamily="18" charset="2"/>
            </a:endParaRPr>
          </a:p>
          <a:p>
            <a:r>
              <a:rPr lang="en-US" baseline="0" dirty="0" smtClean="0">
                <a:sym typeface="Symbol" pitchFamily="18" charset="2"/>
              </a:rPr>
              <a:t>The first approach would be for the client (in the web context, the browser) to contact the CA every time it sets up a TLS session with www.foo.com to get a new certificate </a:t>
            </a:r>
            <a:r>
              <a:rPr lang="en-US" i="1" dirty="0" smtClean="0"/>
              <a:t>K</a:t>
            </a:r>
            <a:r>
              <a:rPr lang="en-US" i="1" baseline="-25000" dirty="0" smtClean="0"/>
              <a:t>CA</a:t>
            </a:r>
            <a:r>
              <a:rPr lang="en-US" dirty="0" smtClean="0"/>
              <a:t> </a:t>
            </a:r>
            <a:r>
              <a:rPr lang="en-US" b="1" dirty="0" smtClean="0"/>
              <a:t>signed</a:t>
            </a:r>
            <a:r>
              <a:rPr lang="en-US" dirty="0" smtClean="0"/>
              <a:t> (</a:t>
            </a:r>
            <a:r>
              <a:rPr lang="en-US" b="1" dirty="0" smtClean="0"/>
              <a:t>key</a:t>
            </a:r>
            <a:r>
              <a:rPr lang="en-US" dirty="0" smtClean="0"/>
              <a:t>(</a:t>
            </a:r>
            <a:r>
              <a:rPr lang="en-US" i="1" dirty="0" smtClean="0"/>
              <a:t>K</a:t>
            </a:r>
            <a:r>
              <a:rPr lang="en-US" baseline="-25000" dirty="0" smtClean="0"/>
              <a:t>www.foo.com</a:t>
            </a:r>
            <a:r>
              <a:rPr lang="en-US" dirty="0" smtClean="0"/>
              <a:t>)</a:t>
            </a:r>
            <a:r>
              <a:rPr lang="en-US" dirty="0" smtClean="0">
                <a:sym typeface="Symbol" pitchFamily="18" charset="2"/>
              </a:rPr>
              <a:t> </a:t>
            </a:r>
            <a:r>
              <a:rPr lang="en-US" b="1" dirty="0" err="1" smtClean="0">
                <a:sym typeface="Symbol" pitchFamily="18" charset="2"/>
              </a:rPr>
              <a:t>speaksfor</a:t>
            </a:r>
            <a:r>
              <a:rPr lang="en-US" dirty="0" smtClean="0">
                <a:sym typeface="Symbol" pitchFamily="18" charset="2"/>
              </a:rPr>
              <a:t> </a:t>
            </a:r>
            <a:r>
              <a:rPr lang="en-US" b="1" dirty="0" smtClean="0">
                <a:sym typeface="Symbol" pitchFamily="18" charset="2"/>
              </a:rPr>
              <a:t>key</a:t>
            </a:r>
            <a:r>
              <a:rPr lang="en-US" dirty="0" smtClean="0">
                <a:sym typeface="Symbol" pitchFamily="18" charset="2"/>
              </a:rPr>
              <a:t>(</a:t>
            </a:r>
            <a:r>
              <a:rPr lang="en-US" i="1" dirty="0" smtClean="0">
                <a:sym typeface="Symbol" pitchFamily="18" charset="2"/>
              </a:rPr>
              <a:t>K</a:t>
            </a:r>
            <a:r>
              <a:rPr lang="en-US" i="1" baseline="-25000" dirty="0" smtClean="0">
                <a:sym typeface="Symbol" pitchFamily="18" charset="2"/>
              </a:rPr>
              <a:t>CA</a:t>
            </a:r>
            <a:r>
              <a:rPr lang="en-US" dirty="0" smtClean="0">
                <a:sym typeface="Symbol" pitchFamily="18" charset="2"/>
              </a:rPr>
              <a:t>).</a:t>
            </a:r>
            <a:r>
              <a:rPr lang="en-US" dirty="0" smtClean="0">
                <a:cs typeface="Times New Roman" pitchFamily="18" charset="0"/>
                <a:sym typeface="Symbol" pitchFamily="18" charset="2"/>
              </a:rPr>
              <a:t>'</a:t>
            </a:r>
            <a:r>
              <a:rPr lang="en-US" dirty="0" smtClean="0">
                <a:sym typeface="Symbol" pitchFamily="18" charset="2"/>
              </a:rPr>
              <a:t>www.foo.com</a:t>
            </a:r>
            <a:r>
              <a:rPr lang="en-US" dirty="0" smtClean="0">
                <a:cs typeface="Times New Roman" pitchFamily="18" charset="0"/>
                <a:sym typeface="Symbol" pitchFamily="18" charset="2"/>
              </a:rPr>
              <a:t>'</a:t>
            </a:r>
            <a:r>
              <a:rPr lang="en-US" dirty="0" smtClean="0">
                <a:sym typeface="Symbol" pitchFamily="18" charset="2"/>
              </a:rPr>
              <a:t>)</a:t>
            </a:r>
            <a:r>
              <a:rPr lang="en-US" baseline="0" dirty="0" smtClean="0">
                <a:sym typeface="Symbol" pitchFamily="18" charset="2"/>
              </a:rPr>
              <a:t> for www.foo.com.  The trouble with this approach is that the private CA key needs to be protected, and leaving it in an online server to create these certificates on demand is potentially exposing it to all sorts of attacks.  A much better idea is to find a different way of doing this so that the private key corresponding to </a:t>
            </a:r>
            <a:r>
              <a:rPr lang="en-US" i="1" dirty="0" smtClean="0"/>
              <a:t>K</a:t>
            </a:r>
            <a:r>
              <a:rPr lang="en-US" i="1" baseline="-25000" dirty="0" smtClean="0"/>
              <a:t>CA </a:t>
            </a:r>
            <a:r>
              <a:rPr lang="en-US" baseline="0" dirty="0" smtClean="0">
                <a:sym typeface="Symbol" pitchFamily="18" charset="2"/>
              </a:rPr>
              <a:t>can be kept offline, locked away in a vault.</a:t>
            </a:r>
          </a:p>
          <a:p>
            <a:endParaRPr lang="en-US" baseline="0" dirty="0" smtClean="0">
              <a:sym typeface="Symbol" pitchFamily="18" charset="2"/>
            </a:endParaRPr>
          </a:p>
          <a:p>
            <a:r>
              <a:rPr lang="en-US" baseline="0" dirty="0" smtClean="0">
                <a:sym typeface="Symbol" pitchFamily="18" charset="2"/>
              </a:rPr>
              <a:t>One way to be able to leave the private key for </a:t>
            </a:r>
            <a:r>
              <a:rPr lang="en-US" i="1" dirty="0" smtClean="0"/>
              <a:t>K</a:t>
            </a:r>
            <a:r>
              <a:rPr lang="en-US" i="1" baseline="-25000" dirty="0" smtClean="0"/>
              <a:t>CA </a:t>
            </a:r>
            <a:r>
              <a:rPr lang="en-US" baseline="0" dirty="0" smtClean="0">
                <a:sym typeface="Symbol" pitchFamily="18" charset="2"/>
              </a:rPr>
              <a:t>offline is to set up a different, online “countersigning authority” </a:t>
            </a:r>
            <a:r>
              <a:rPr lang="en-US" i="1" baseline="0" dirty="0" smtClean="0">
                <a:sym typeface="Symbol" pitchFamily="18" charset="2"/>
              </a:rPr>
              <a:t>O</a:t>
            </a:r>
            <a:r>
              <a:rPr lang="en-US" baseline="0" dirty="0" smtClean="0">
                <a:sym typeface="Symbol" pitchFamily="18" charset="2"/>
              </a:rPr>
              <a:t> (for “online”) with its own private key and corresponding public key </a:t>
            </a:r>
            <a:r>
              <a:rPr lang="en-US" i="1" baseline="0" dirty="0" smtClean="0">
                <a:sym typeface="Symbol" pitchFamily="18" charset="2"/>
              </a:rPr>
              <a:t>K</a:t>
            </a:r>
            <a:r>
              <a:rPr lang="en-US" i="1" baseline="-25000" dirty="0" smtClean="0">
                <a:sym typeface="Symbol" pitchFamily="18" charset="2"/>
              </a:rPr>
              <a:t>O</a:t>
            </a:r>
            <a:r>
              <a:rPr lang="en-US" i="0" baseline="0" dirty="0" smtClean="0">
                <a:sym typeface="Symbol" pitchFamily="18" charset="2"/>
              </a:rPr>
              <a:t>.  Then the CA can issue certificates that basically say that it stands by its assertion about </a:t>
            </a:r>
            <a:r>
              <a:rPr lang="en-US" i="1" dirty="0" smtClean="0"/>
              <a:t>K</a:t>
            </a:r>
            <a:r>
              <a:rPr lang="en-US" baseline="-25000" dirty="0" smtClean="0"/>
              <a:t>www.foo.com</a:t>
            </a:r>
            <a:r>
              <a:rPr lang="en-US" baseline="0" dirty="0" smtClean="0"/>
              <a:t> only if </a:t>
            </a:r>
            <a:r>
              <a:rPr lang="en-US" i="1" baseline="0" dirty="0" smtClean="0"/>
              <a:t>O</a:t>
            </a:r>
            <a:r>
              <a:rPr lang="en-US" baseline="0" dirty="0" smtClean="0"/>
              <a:t> does.  In other words, the CA issues a weaker certificate, of the form </a:t>
            </a:r>
          </a:p>
          <a:p>
            <a:endParaRPr lang="en-US" i="1" baseline="0" dirty="0" smtClean="0"/>
          </a:p>
          <a:p>
            <a:pPr>
              <a:buFont typeface="Wingdings 2" pitchFamily="18" charset="2"/>
              <a:buNone/>
            </a:pPr>
            <a:r>
              <a:rPr lang="en-US" i="1" dirty="0" smtClean="0">
                <a:latin typeface="Times New Roman" pitchFamily="18" charset="0"/>
                <a:sym typeface="Symbol" pitchFamily="18" charset="2"/>
              </a:rPr>
              <a:t>K</a:t>
            </a:r>
            <a:r>
              <a:rPr lang="en-US" i="1" baseline="-25000" dirty="0" smtClean="0">
                <a:latin typeface="Times New Roman" pitchFamily="18" charset="0"/>
                <a:sym typeface="Symbol" pitchFamily="18" charset="2"/>
              </a:rPr>
              <a:t>CA</a:t>
            </a:r>
            <a:r>
              <a:rPr lang="en-US" dirty="0" smtClean="0">
                <a:latin typeface="Times New Roman" pitchFamily="18" charset="0"/>
                <a:sym typeface="Symbol" pitchFamily="18" charset="2"/>
              </a:rPr>
              <a:t> </a:t>
            </a:r>
            <a:r>
              <a:rPr lang="en-US" b="1" dirty="0" smtClean="0">
                <a:latin typeface="Times New Roman" pitchFamily="18" charset="0"/>
                <a:sym typeface="Symbol" pitchFamily="18" charset="2"/>
              </a:rPr>
              <a:t>signed</a:t>
            </a:r>
            <a:r>
              <a:rPr lang="en-US" dirty="0" smtClean="0">
                <a:latin typeface="Times New Roman" pitchFamily="18" charset="0"/>
                <a:sym typeface="Symbol" pitchFamily="18" charset="2"/>
              </a:rPr>
              <a:t> ((</a:t>
            </a:r>
            <a:r>
              <a:rPr lang="en-US" b="1" dirty="0" smtClean="0">
                <a:latin typeface="Times New Roman" pitchFamily="18" charset="0"/>
                <a:sym typeface="Symbol" pitchFamily="18" charset="2"/>
              </a:rPr>
              <a:t>key</a:t>
            </a:r>
            <a:r>
              <a:rPr lang="en-US" dirty="0" smtClean="0">
                <a:latin typeface="Times New Roman" pitchFamily="18" charset="0"/>
                <a:sym typeface="Symbol" pitchFamily="18" charset="2"/>
              </a:rPr>
              <a:t>(</a:t>
            </a:r>
            <a:r>
              <a:rPr lang="en-US" i="1" dirty="0" smtClean="0">
                <a:latin typeface="Times New Roman" pitchFamily="18" charset="0"/>
                <a:sym typeface="Symbol" pitchFamily="18" charset="2"/>
              </a:rPr>
              <a:t>K</a:t>
            </a:r>
            <a:r>
              <a:rPr lang="en-US" i="1" baseline="-25000" dirty="0" smtClean="0">
                <a:latin typeface="Times New Roman" pitchFamily="18" charset="0"/>
                <a:sym typeface="Symbol" pitchFamily="18" charset="2"/>
              </a:rPr>
              <a:t>O</a:t>
            </a:r>
            <a:r>
              <a:rPr lang="en-US" dirty="0" smtClean="0">
                <a:latin typeface="Times New Roman" pitchFamily="18" charset="0"/>
                <a:sym typeface="Symbol" pitchFamily="18" charset="2"/>
              </a:rPr>
              <a:t>) </a:t>
            </a:r>
            <a:r>
              <a:rPr lang="en-US" b="1" dirty="0" smtClean="0">
                <a:latin typeface="Times New Roman" pitchFamily="18" charset="0"/>
                <a:sym typeface="Symbol" pitchFamily="18" charset="2"/>
              </a:rPr>
              <a:t>says</a:t>
            </a:r>
            <a:r>
              <a:rPr lang="en-US" dirty="0" smtClean="0">
                <a:latin typeface="Times New Roman" pitchFamily="18" charset="0"/>
                <a:sym typeface="Symbol" pitchFamily="18" charset="2"/>
              </a:rPr>
              <a:t> </a:t>
            </a:r>
            <a:r>
              <a:rPr lang="en-US" b="1" dirty="0" smtClean="0">
                <a:latin typeface="Times New Roman" pitchFamily="18" charset="0"/>
                <a:sym typeface="Symbol" pitchFamily="18" charset="2"/>
              </a:rPr>
              <a:t>key</a:t>
            </a:r>
            <a:r>
              <a:rPr lang="en-US" dirty="0" smtClean="0">
                <a:latin typeface="Times New Roman" pitchFamily="18" charset="0"/>
                <a:sym typeface="Symbol" pitchFamily="18" charset="2"/>
              </a:rPr>
              <a:t>(</a:t>
            </a:r>
            <a:r>
              <a:rPr lang="en-US" i="1" dirty="0" smtClean="0">
                <a:latin typeface="Times New Roman" pitchFamily="18" charset="0"/>
                <a:sym typeface="Symbol" pitchFamily="18" charset="2"/>
              </a:rPr>
              <a:t>K</a:t>
            </a:r>
            <a:r>
              <a:rPr lang="en-US" i="1" baseline="-25000" dirty="0" smtClean="0">
                <a:latin typeface="Times New Roman" pitchFamily="18" charset="0"/>
                <a:sym typeface="Symbol" pitchFamily="18" charset="2"/>
              </a:rPr>
              <a:t>A</a:t>
            </a:r>
            <a:r>
              <a:rPr lang="en-US" dirty="0" smtClean="0">
                <a:latin typeface="Times New Roman" pitchFamily="18" charset="0"/>
                <a:sym typeface="Symbol" pitchFamily="18" charset="2"/>
              </a:rPr>
              <a:t>) </a:t>
            </a:r>
            <a:r>
              <a:rPr lang="en-US" b="1" dirty="0" err="1" smtClean="0">
                <a:latin typeface="Times New Roman" pitchFamily="18" charset="0"/>
                <a:sym typeface="Symbol" pitchFamily="18" charset="2"/>
              </a:rPr>
              <a:t>speaksfor</a:t>
            </a:r>
            <a:r>
              <a:rPr lang="en-US" dirty="0" smtClean="0">
                <a:latin typeface="Times New Roman" pitchFamily="18" charset="0"/>
                <a:sym typeface="Symbol" pitchFamily="18" charset="2"/>
              </a:rPr>
              <a:t> </a:t>
            </a:r>
            <a:r>
              <a:rPr lang="en-US" b="1" dirty="0" smtClean="0">
                <a:latin typeface="Times New Roman" pitchFamily="18" charset="0"/>
                <a:sym typeface="Symbol" pitchFamily="18" charset="2"/>
              </a:rPr>
              <a:t>key</a:t>
            </a:r>
            <a:r>
              <a:rPr lang="en-US" dirty="0" smtClean="0">
                <a:latin typeface="Times New Roman" pitchFamily="18" charset="0"/>
                <a:sym typeface="Symbol" pitchFamily="18" charset="2"/>
              </a:rPr>
              <a:t>(</a:t>
            </a:r>
            <a:r>
              <a:rPr lang="en-US" i="1" dirty="0" smtClean="0">
                <a:latin typeface="Times New Roman" pitchFamily="18" charset="0"/>
                <a:sym typeface="Symbol" pitchFamily="18" charset="2"/>
              </a:rPr>
              <a:t>K</a:t>
            </a:r>
            <a:r>
              <a:rPr lang="en-US" i="1" baseline="-25000" dirty="0" smtClean="0">
                <a:latin typeface="Times New Roman" pitchFamily="18" charset="0"/>
                <a:sym typeface="Symbol" pitchFamily="18" charset="2"/>
              </a:rPr>
              <a:t>O</a:t>
            </a:r>
            <a:r>
              <a:rPr lang="en-US" dirty="0" smtClean="0">
                <a:latin typeface="Times New Roman" pitchFamily="18" charset="0"/>
                <a:sym typeface="Symbol" pitchFamily="18" charset="2"/>
              </a:rPr>
              <a:t>).</a:t>
            </a:r>
            <a:r>
              <a:rPr lang="en-US" i="1" dirty="0" smtClean="0">
                <a:latin typeface="Times New Roman" pitchFamily="18" charset="0"/>
                <a:sym typeface="Symbol" pitchFamily="18" charset="2"/>
              </a:rPr>
              <a:t>A</a:t>
            </a:r>
            <a:r>
              <a:rPr lang="en-US" dirty="0" smtClean="0">
                <a:latin typeface="Times New Roman" pitchFamily="18" charset="0"/>
                <a:sym typeface="Symbol" pitchFamily="18" charset="2"/>
              </a:rPr>
              <a:t>)</a:t>
            </a:r>
            <a:r>
              <a:rPr lang="en-US" baseline="0" dirty="0" smtClean="0">
                <a:latin typeface="Times New Roman" pitchFamily="18" charset="0"/>
                <a:sym typeface="Symbol" pitchFamily="18" charset="2"/>
              </a:rPr>
              <a:t> </a:t>
            </a:r>
            <a:r>
              <a:rPr lang="en-US" dirty="0" smtClean="0">
                <a:latin typeface="Times New Roman" pitchFamily="18" charset="0"/>
                <a:sym typeface="Symbol" pitchFamily="18" charset="2"/>
              </a:rPr>
              <a:t> </a:t>
            </a:r>
            <a:r>
              <a:rPr lang="en-US" b="1" dirty="0" smtClean="0">
                <a:latin typeface="Times New Roman" pitchFamily="18" charset="0"/>
                <a:sym typeface="Symbol" pitchFamily="18" charset="2"/>
              </a:rPr>
              <a:t>key</a:t>
            </a:r>
            <a:r>
              <a:rPr lang="en-US" dirty="0" smtClean="0">
                <a:latin typeface="Times New Roman" pitchFamily="18" charset="0"/>
                <a:sym typeface="Symbol" pitchFamily="18" charset="2"/>
              </a:rPr>
              <a:t>(</a:t>
            </a:r>
            <a:r>
              <a:rPr lang="en-US" i="1" dirty="0" smtClean="0">
                <a:latin typeface="Times New Roman" pitchFamily="18" charset="0"/>
                <a:sym typeface="Symbol" pitchFamily="18" charset="2"/>
              </a:rPr>
              <a:t>K</a:t>
            </a:r>
            <a:r>
              <a:rPr lang="en-US" i="1" baseline="-25000" dirty="0" smtClean="0">
                <a:latin typeface="Times New Roman" pitchFamily="18" charset="0"/>
                <a:sym typeface="Symbol" pitchFamily="18" charset="2"/>
              </a:rPr>
              <a:t>A</a:t>
            </a:r>
            <a:r>
              <a:rPr lang="en-US" dirty="0" smtClean="0">
                <a:latin typeface="Times New Roman" pitchFamily="18" charset="0"/>
                <a:sym typeface="Symbol" pitchFamily="18" charset="2"/>
              </a:rPr>
              <a:t>)</a:t>
            </a:r>
            <a:r>
              <a:rPr lang="en-US" i="1" baseline="-25000" dirty="0" smtClean="0">
                <a:latin typeface="Times New Roman" pitchFamily="18" charset="0"/>
                <a:sym typeface="Symbol" pitchFamily="18" charset="2"/>
              </a:rPr>
              <a:t> </a:t>
            </a:r>
            <a:r>
              <a:rPr lang="en-US" b="1" dirty="0" err="1" smtClean="0">
                <a:latin typeface="Times New Roman" pitchFamily="18" charset="0"/>
                <a:sym typeface="Symbol" pitchFamily="18" charset="2"/>
              </a:rPr>
              <a:t>speaksfor</a:t>
            </a:r>
            <a:r>
              <a:rPr lang="en-US" dirty="0" smtClean="0">
                <a:latin typeface="Times New Roman" pitchFamily="18" charset="0"/>
                <a:sym typeface="Symbol" pitchFamily="18" charset="2"/>
              </a:rPr>
              <a:t> </a:t>
            </a:r>
            <a:r>
              <a:rPr lang="en-US" b="1" dirty="0" smtClean="0">
                <a:latin typeface="Times New Roman" pitchFamily="18" charset="0"/>
                <a:sym typeface="Symbol" pitchFamily="18" charset="2"/>
              </a:rPr>
              <a:t>key</a:t>
            </a:r>
            <a:r>
              <a:rPr lang="en-US" dirty="0" smtClean="0">
                <a:latin typeface="Times New Roman" pitchFamily="18" charset="0"/>
                <a:sym typeface="Symbol" pitchFamily="18" charset="2"/>
              </a:rPr>
              <a:t>(</a:t>
            </a:r>
            <a:r>
              <a:rPr lang="en-US" i="1" dirty="0" smtClean="0">
                <a:latin typeface="Times New Roman" pitchFamily="18" charset="0"/>
                <a:sym typeface="Symbol" pitchFamily="18" charset="2"/>
              </a:rPr>
              <a:t>K</a:t>
            </a:r>
            <a:r>
              <a:rPr lang="en-US" i="1" baseline="-25000" dirty="0" smtClean="0">
                <a:latin typeface="Times New Roman" pitchFamily="18" charset="0"/>
                <a:sym typeface="Symbol" pitchFamily="18" charset="2"/>
              </a:rPr>
              <a:t>CA</a:t>
            </a:r>
            <a:r>
              <a:rPr lang="en-US" dirty="0" smtClean="0">
                <a:latin typeface="Times New Roman" pitchFamily="18" charset="0"/>
                <a:sym typeface="Symbol" pitchFamily="18" charset="2"/>
              </a:rPr>
              <a:t>).</a:t>
            </a:r>
            <a:r>
              <a:rPr lang="en-US" i="1" dirty="0" smtClean="0">
                <a:latin typeface="Times New Roman" pitchFamily="18" charset="0"/>
                <a:sym typeface="Symbol" pitchFamily="18" charset="2"/>
              </a:rPr>
              <a:t>A</a:t>
            </a:r>
            <a:r>
              <a:rPr lang="en-US" dirty="0" smtClean="0">
                <a:latin typeface="Times New Roman" pitchFamily="18" charset="0"/>
                <a:sym typeface="Symbol" pitchFamily="18" charset="2"/>
              </a:rPr>
              <a:t>)</a:t>
            </a:r>
          </a:p>
          <a:p>
            <a:pPr>
              <a:buFont typeface="Wingdings 2" pitchFamily="18" charset="2"/>
              <a:buNone/>
            </a:pPr>
            <a:endParaRPr lang="en-US" dirty="0" smtClean="0">
              <a:latin typeface="Times New Roman" pitchFamily="18" charset="0"/>
              <a:sym typeface="Symbol" pitchFamily="18" charset="2"/>
            </a:endParaRPr>
          </a:p>
          <a:p>
            <a:pPr>
              <a:buFont typeface="Wingdings 2" pitchFamily="18" charset="2"/>
              <a:buNone/>
            </a:pPr>
            <a:r>
              <a:rPr lang="en-US" dirty="0" smtClean="0">
                <a:latin typeface="Times New Roman" pitchFamily="18" charset="0"/>
                <a:sym typeface="Symbol" pitchFamily="18" charset="2"/>
              </a:rPr>
              <a:t>where</a:t>
            </a:r>
            <a:r>
              <a:rPr lang="en-US" baseline="0" dirty="0" smtClean="0">
                <a:latin typeface="Times New Roman" pitchFamily="18" charset="0"/>
                <a:sym typeface="Symbol" pitchFamily="18" charset="2"/>
              </a:rPr>
              <a:t> </a:t>
            </a:r>
            <a:r>
              <a:rPr lang="en-US" i="1" baseline="0" dirty="0" smtClean="0">
                <a:latin typeface="Times New Roman" pitchFamily="18" charset="0"/>
                <a:sym typeface="Symbol" pitchFamily="18" charset="2"/>
              </a:rPr>
              <a:t>A</a:t>
            </a:r>
            <a:r>
              <a:rPr lang="en-US" baseline="0" dirty="0" smtClean="0">
                <a:latin typeface="Times New Roman" pitchFamily="18" charset="0"/>
                <a:sym typeface="Symbol" pitchFamily="18" charset="2"/>
              </a:rPr>
              <a:t> here denotes www.foo.com.  Then, </a:t>
            </a:r>
            <a:r>
              <a:rPr lang="en-US" i="1" baseline="0" dirty="0" smtClean="0">
                <a:latin typeface="Times New Roman" pitchFamily="18" charset="0"/>
                <a:sym typeface="Symbol" pitchFamily="18" charset="2"/>
              </a:rPr>
              <a:t>O</a:t>
            </a:r>
            <a:r>
              <a:rPr lang="en-US" baseline="0" dirty="0" smtClean="0">
                <a:latin typeface="Times New Roman" pitchFamily="18" charset="0"/>
                <a:sym typeface="Symbol" pitchFamily="18" charset="2"/>
              </a:rPr>
              <a:t> “countersigns” this with a short lifetime, as in</a:t>
            </a:r>
          </a:p>
          <a:p>
            <a:pPr>
              <a:buFont typeface="Wingdings 2" pitchFamily="18" charset="2"/>
              <a:buNone/>
            </a:pPr>
            <a:endParaRPr lang="en-US" sz="2400" b="1" i="1" baseline="0" dirty="0" smtClean="0">
              <a:latin typeface="Times New Roman" pitchFamily="18" charset="0"/>
              <a:sym typeface="Symbol" pitchFamily="18" charset="2"/>
            </a:endParaRPr>
          </a:p>
          <a:p>
            <a:pPr>
              <a:buFont typeface="Wingdings 2" pitchFamily="18" charset="2"/>
              <a:buNone/>
            </a:pPr>
            <a:r>
              <a:rPr lang="en-US" sz="2400" b="0" i="1" dirty="0" smtClean="0">
                <a:sym typeface="Symbol" pitchFamily="18" charset="2"/>
              </a:rPr>
              <a:t>K</a:t>
            </a:r>
            <a:r>
              <a:rPr lang="en-US" sz="2400" b="0" i="1" baseline="-25000" dirty="0" smtClean="0">
                <a:sym typeface="Symbol" pitchFamily="18" charset="2"/>
              </a:rPr>
              <a:t>O</a:t>
            </a:r>
            <a:r>
              <a:rPr lang="en-US" sz="2400" b="0" i="1" dirty="0" smtClean="0">
                <a:sym typeface="Symbol" pitchFamily="18" charset="2"/>
              </a:rPr>
              <a:t> </a:t>
            </a:r>
            <a:r>
              <a:rPr lang="en-US" sz="2400" b="1" dirty="0" smtClean="0">
                <a:sym typeface="Symbol" pitchFamily="18" charset="2"/>
              </a:rPr>
              <a:t>signed </a:t>
            </a:r>
            <a:r>
              <a:rPr lang="en-US" sz="2400" b="0" dirty="0" smtClean="0">
                <a:sym typeface="Symbol" pitchFamily="18" charset="2"/>
              </a:rPr>
              <a:t>(date()</a:t>
            </a:r>
            <a:r>
              <a:rPr lang="en-US" sz="2400" b="0" i="1" dirty="0" smtClean="0">
                <a:sym typeface="Symbol" pitchFamily="18" charset="2"/>
              </a:rPr>
              <a:t> </a:t>
            </a:r>
            <a:r>
              <a:rPr lang="en-US" sz="2400" b="0" i="0" dirty="0" smtClean="0">
                <a:sym typeface="Symbol" pitchFamily="18" charset="2"/>
              </a:rPr>
              <a:t>&lt;</a:t>
            </a:r>
            <a:r>
              <a:rPr lang="en-US" sz="2400" b="0" i="1" dirty="0" smtClean="0">
                <a:sym typeface="Symbol" pitchFamily="18" charset="2"/>
              </a:rPr>
              <a:t> </a:t>
            </a:r>
            <a:r>
              <a:rPr lang="en-US" sz="2400" b="0" dirty="0" smtClean="0">
                <a:cs typeface="Times New Roman" pitchFamily="18" charset="0"/>
                <a:sym typeface="Symbol" pitchFamily="18" charset="2"/>
              </a:rPr>
              <a:t>'2013.08.22’ </a:t>
            </a:r>
            <a:r>
              <a:rPr lang="en-US" dirty="0" smtClean="0">
                <a:sym typeface="Symbol" pitchFamily="18" charset="2"/>
              </a:rPr>
              <a:t></a:t>
            </a:r>
            <a:r>
              <a:rPr lang="en-US" sz="2400" b="1" i="1" dirty="0" smtClean="0">
                <a:sym typeface="Symbol" pitchFamily="18" charset="2"/>
              </a:rPr>
              <a:t> </a:t>
            </a:r>
            <a:r>
              <a:rPr lang="en-US" sz="2400" b="1" dirty="0" smtClean="0">
                <a:sym typeface="Symbol" pitchFamily="18" charset="2"/>
              </a:rPr>
              <a:t>key</a:t>
            </a:r>
            <a:r>
              <a:rPr lang="en-US" sz="2400" b="0" dirty="0" smtClean="0">
                <a:sym typeface="Symbol" pitchFamily="18" charset="2"/>
              </a:rPr>
              <a:t>(</a:t>
            </a:r>
            <a:r>
              <a:rPr lang="en-US" sz="2400" b="0" i="1" dirty="0" smtClean="0">
                <a:sym typeface="Symbol" pitchFamily="18" charset="2"/>
              </a:rPr>
              <a:t>K</a:t>
            </a:r>
            <a:r>
              <a:rPr lang="en-US" sz="2400" b="0" i="1" baseline="-25000" dirty="0" smtClean="0">
                <a:sym typeface="Symbol" pitchFamily="18" charset="2"/>
              </a:rPr>
              <a:t>A</a:t>
            </a:r>
            <a:r>
              <a:rPr lang="en-US" sz="2400" b="0" dirty="0" smtClean="0">
                <a:sym typeface="Symbol" pitchFamily="18" charset="2"/>
              </a:rPr>
              <a:t> ) </a:t>
            </a:r>
            <a:r>
              <a:rPr lang="en-US" sz="2400" b="1" dirty="0" err="1" smtClean="0">
                <a:sym typeface="Symbol" pitchFamily="18" charset="2"/>
              </a:rPr>
              <a:t>speaksfor</a:t>
            </a:r>
            <a:r>
              <a:rPr lang="en-US" sz="2400" b="1" dirty="0" smtClean="0">
                <a:sym typeface="Symbol" pitchFamily="18" charset="2"/>
              </a:rPr>
              <a:t> key</a:t>
            </a:r>
            <a:r>
              <a:rPr lang="en-US" sz="2400" b="0" dirty="0" smtClean="0">
                <a:sym typeface="Symbol" pitchFamily="18" charset="2"/>
              </a:rPr>
              <a:t>(</a:t>
            </a:r>
            <a:r>
              <a:rPr lang="en-US" sz="2400" b="0" i="1" dirty="0" smtClean="0">
                <a:sym typeface="Symbol" pitchFamily="18" charset="2"/>
              </a:rPr>
              <a:t>K</a:t>
            </a:r>
            <a:r>
              <a:rPr lang="en-US" sz="2400" b="0" i="1" baseline="-25000" dirty="0" smtClean="0">
                <a:sym typeface="Symbol" pitchFamily="18" charset="2"/>
              </a:rPr>
              <a:t>O</a:t>
            </a:r>
            <a:r>
              <a:rPr lang="en-US" sz="2400" b="0" dirty="0" smtClean="0">
                <a:sym typeface="Symbol" pitchFamily="18" charset="2"/>
              </a:rPr>
              <a:t>).</a:t>
            </a:r>
            <a:r>
              <a:rPr lang="en-US" sz="2400" b="0" i="1" dirty="0" smtClean="0">
                <a:sym typeface="Symbol" pitchFamily="18" charset="2"/>
              </a:rPr>
              <a:t>A</a:t>
            </a:r>
            <a:r>
              <a:rPr lang="en-US" sz="2400" b="0" dirty="0" smtClean="0">
                <a:sym typeface="Symbol" pitchFamily="18" charset="2"/>
              </a:rPr>
              <a:t>)</a:t>
            </a:r>
          </a:p>
          <a:p>
            <a:pPr>
              <a:buFont typeface="Wingdings 2" pitchFamily="18" charset="2"/>
              <a:buNone/>
            </a:pPr>
            <a:endParaRPr lang="en-US" sz="2400" b="0" i="1" baseline="-25000" dirty="0" smtClean="0">
              <a:sym typeface="Symbol" pitchFamily="18" charset="2"/>
            </a:endParaRPr>
          </a:p>
          <a:p>
            <a:pPr>
              <a:buFont typeface="Wingdings 2" pitchFamily="18" charset="2"/>
              <a:buNone/>
            </a:pPr>
            <a:r>
              <a:rPr lang="en-US" sz="2400" b="0" i="0" baseline="0" dirty="0" smtClean="0">
                <a:sym typeface="Symbol" pitchFamily="18" charset="2"/>
              </a:rPr>
              <a:t>Here, ‘2013.08.22’ is a date that is not too far in the future (e.g., one day) , so that if </a:t>
            </a:r>
            <a:r>
              <a:rPr lang="en-US" sz="2400" b="0" i="1" dirty="0" smtClean="0">
                <a:sym typeface="Symbol" pitchFamily="18" charset="2"/>
              </a:rPr>
              <a:t>K</a:t>
            </a:r>
            <a:r>
              <a:rPr lang="en-US" sz="2400" b="0" i="1" baseline="-25000" dirty="0" smtClean="0">
                <a:sym typeface="Symbol" pitchFamily="18" charset="2"/>
              </a:rPr>
              <a:t>A</a:t>
            </a:r>
            <a:r>
              <a:rPr lang="en-US" sz="2400" b="0" dirty="0" smtClean="0">
                <a:sym typeface="Symbol" pitchFamily="18" charset="2"/>
              </a:rPr>
              <a:t> is reported as compromised, then the window of vulnerability during which </a:t>
            </a:r>
            <a:r>
              <a:rPr lang="en-US" sz="2400" b="0" i="0" dirty="0" smtClean="0">
                <a:sym typeface="Symbol" pitchFamily="18" charset="2"/>
              </a:rPr>
              <a:t>it</a:t>
            </a:r>
            <a:r>
              <a:rPr lang="en-US" sz="2400" b="0" i="0" baseline="0" dirty="0" smtClean="0">
                <a:sym typeface="Symbol" pitchFamily="18" charset="2"/>
              </a:rPr>
              <a:t> can still be inferred that </a:t>
            </a:r>
            <a:r>
              <a:rPr lang="en-US" sz="2400" b="1" dirty="0" smtClean="0">
                <a:latin typeface="Times New Roman" pitchFamily="18" charset="0"/>
                <a:sym typeface="Symbol" pitchFamily="18" charset="2"/>
              </a:rPr>
              <a:t>key</a:t>
            </a:r>
            <a:r>
              <a:rPr lang="en-US" sz="2400" dirty="0" smtClean="0">
                <a:latin typeface="Times New Roman" pitchFamily="18" charset="0"/>
                <a:sym typeface="Symbol" pitchFamily="18" charset="2"/>
              </a:rPr>
              <a:t>(</a:t>
            </a:r>
            <a:r>
              <a:rPr lang="en-US" sz="2400" i="1" dirty="0" smtClean="0">
                <a:latin typeface="Times New Roman" pitchFamily="18" charset="0"/>
                <a:sym typeface="Symbol" pitchFamily="18" charset="2"/>
              </a:rPr>
              <a:t>K</a:t>
            </a:r>
            <a:r>
              <a:rPr lang="en-US" sz="2400" i="1" baseline="-25000" dirty="0" smtClean="0">
                <a:latin typeface="Times New Roman" pitchFamily="18" charset="0"/>
                <a:sym typeface="Symbol" pitchFamily="18" charset="2"/>
              </a:rPr>
              <a:t>A</a:t>
            </a:r>
            <a:r>
              <a:rPr lang="en-US" sz="2400" dirty="0" smtClean="0">
                <a:latin typeface="Times New Roman" pitchFamily="18" charset="0"/>
                <a:sym typeface="Symbol" pitchFamily="18" charset="2"/>
              </a:rPr>
              <a:t>)</a:t>
            </a:r>
            <a:r>
              <a:rPr lang="en-US" sz="2400" i="1" baseline="-25000" dirty="0" smtClean="0">
                <a:latin typeface="Times New Roman" pitchFamily="18" charset="0"/>
                <a:sym typeface="Symbol" pitchFamily="18" charset="2"/>
              </a:rPr>
              <a:t> </a:t>
            </a:r>
            <a:r>
              <a:rPr lang="en-US" sz="2400" b="1" dirty="0" err="1" smtClean="0">
                <a:latin typeface="Times New Roman" pitchFamily="18" charset="0"/>
                <a:sym typeface="Symbol" pitchFamily="18" charset="2"/>
              </a:rPr>
              <a:t>speaksfor</a:t>
            </a:r>
            <a:r>
              <a:rPr lang="en-US" sz="2400" dirty="0" smtClean="0">
                <a:latin typeface="Times New Roman" pitchFamily="18" charset="0"/>
                <a:sym typeface="Symbol" pitchFamily="18" charset="2"/>
              </a:rPr>
              <a:t> </a:t>
            </a:r>
            <a:r>
              <a:rPr lang="en-US" sz="2400" b="1" dirty="0" smtClean="0">
                <a:latin typeface="Times New Roman" pitchFamily="18" charset="0"/>
                <a:sym typeface="Symbol" pitchFamily="18" charset="2"/>
              </a:rPr>
              <a:t>key</a:t>
            </a:r>
            <a:r>
              <a:rPr lang="en-US" sz="2400" dirty="0" smtClean="0">
                <a:latin typeface="Times New Roman" pitchFamily="18" charset="0"/>
                <a:sym typeface="Symbol" pitchFamily="18" charset="2"/>
              </a:rPr>
              <a:t>(</a:t>
            </a:r>
            <a:r>
              <a:rPr lang="en-US" sz="2400" i="1" dirty="0" smtClean="0">
                <a:latin typeface="Times New Roman" pitchFamily="18" charset="0"/>
                <a:sym typeface="Symbol" pitchFamily="18" charset="2"/>
              </a:rPr>
              <a:t>K</a:t>
            </a:r>
            <a:r>
              <a:rPr lang="en-US" sz="2400" i="1" baseline="-25000" dirty="0" smtClean="0">
                <a:latin typeface="Times New Roman" pitchFamily="18" charset="0"/>
                <a:sym typeface="Symbol" pitchFamily="18" charset="2"/>
              </a:rPr>
              <a:t>CA</a:t>
            </a:r>
            <a:r>
              <a:rPr lang="en-US" sz="2400" dirty="0" smtClean="0">
                <a:latin typeface="Times New Roman" pitchFamily="18" charset="0"/>
                <a:sym typeface="Symbol" pitchFamily="18" charset="2"/>
              </a:rPr>
              <a:t>).</a:t>
            </a:r>
            <a:r>
              <a:rPr lang="en-US" sz="2400" i="1" dirty="0" smtClean="0">
                <a:latin typeface="Times New Roman" pitchFamily="18" charset="0"/>
                <a:sym typeface="Symbol" pitchFamily="18" charset="2"/>
              </a:rPr>
              <a:t>A </a:t>
            </a:r>
            <a:r>
              <a:rPr lang="en-US" sz="2400" i="0" dirty="0" smtClean="0">
                <a:latin typeface="Times New Roman" pitchFamily="18" charset="0"/>
                <a:sym typeface="Symbol" pitchFamily="18" charset="2"/>
              </a:rPr>
              <a:t>is very limited</a:t>
            </a:r>
            <a:r>
              <a:rPr lang="en-US" sz="2400" i="0" baseline="0" dirty="0" smtClean="0">
                <a:latin typeface="Times New Roman" pitchFamily="18" charset="0"/>
                <a:sym typeface="Symbol" pitchFamily="18" charset="2"/>
              </a:rPr>
              <a:t> (e.g., to only one day).  Note that if compromised, </a:t>
            </a:r>
            <a:r>
              <a:rPr lang="en-US" sz="2400" i="1" baseline="0" dirty="0" smtClean="0">
                <a:latin typeface="Times New Roman" pitchFamily="18" charset="0"/>
                <a:sym typeface="Symbol" pitchFamily="18" charset="2"/>
              </a:rPr>
              <a:t>O</a:t>
            </a:r>
            <a:r>
              <a:rPr lang="en-US" sz="2400" i="0" baseline="0" dirty="0" smtClean="0">
                <a:latin typeface="Times New Roman" pitchFamily="18" charset="0"/>
                <a:sym typeface="Symbol" pitchFamily="18" charset="2"/>
              </a:rPr>
              <a:t> is able only to prolong the duration for which </a:t>
            </a:r>
            <a:r>
              <a:rPr lang="en-US" sz="2400" b="1" dirty="0" smtClean="0">
                <a:latin typeface="Times New Roman" pitchFamily="18" charset="0"/>
                <a:sym typeface="Symbol" pitchFamily="18" charset="2"/>
              </a:rPr>
              <a:t>key</a:t>
            </a:r>
            <a:r>
              <a:rPr lang="en-US" sz="2400" dirty="0" smtClean="0">
                <a:latin typeface="Times New Roman" pitchFamily="18" charset="0"/>
                <a:sym typeface="Symbol" pitchFamily="18" charset="2"/>
              </a:rPr>
              <a:t>(</a:t>
            </a:r>
            <a:r>
              <a:rPr lang="en-US" sz="2400" i="1" dirty="0" smtClean="0">
                <a:latin typeface="Times New Roman" pitchFamily="18" charset="0"/>
                <a:sym typeface="Symbol" pitchFamily="18" charset="2"/>
              </a:rPr>
              <a:t>K</a:t>
            </a:r>
            <a:r>
              <a:rPr lang="en-US" sz="2400" i="1" baseline="-25000" dirty="0" smtClean="0">
                <a:latin typeface="Times New Roman" pitchFamily="18" charset="0"/>
                <a:sym typeface="Symbol" pitchFamily="18" charset="2"/>
              </a:rPr>
              <a:t>CA</a:t>
            </a:r>
            <a:r>
              <a:rPr lang="en-US" sz="2400" dirty="0" smtClean="0">
                <a:latin typeface="Times New Roman" pitchFamily="18" charset="0"/>
                <a:sym typeface="Symbol" pitchFamily="18" charset="2"/>
              </a:rPr>
              <a:t>)</a:t>
            </a:r>
            <a:r>
              <a:rPr lang="en-US" sz="2400" i="1" dirty="0" smtClean="0">
                <a:latin typeface="Times New Roman" pitchFamily="18" charset="0"/>
                <a:sym typeface="Symbol" pitchFamily="18" charset="2"/>
              </a:rPr>
              <a:t> </a:t>
            </a:r>
            <a:r>
              <a:rPr lang="en-US" sz="2400" b="1" dirty="0" smtClean="0">
                <a:latin typeface="Times New Roman" pitchFamily="18" charset="0"/>
                <a:sym typeface="Symbol" pitchFamily="18" charset="2"/>
              </a:rPr>
              <a:t>says</a:t>
            </a:r>
            <a:r>
              <a:rPr lang="en-US" sz="2400" dirty="0" smtClean="0">
                <a:latin typeface="Times New Roman" pitchFamily="18" charset="0"/>
                <a:sym typeface="Symbol" pitchFamily="18" charset="2"/>
              </a:rPr>
              <a:t> </a:t>
            </a:r>
            <a:r>
              <a:rPr lang="en-US" sz="2400" b="1" dirty="0" smtClean="0">
                <a:latin typeface="Times New Roman" pitchFamily="18" charset="0"/>
                <a:sym typeface="Symbol" pitchFamily="18" charset="2"/>
              </a:rPr>
              <a:t>key</a:t>
            </a:r>
            <a:r>
              <a:rPr lang="en-US" sz="2400" dirty="0" smtClean="0">
                <a:latin typeface="Times New Roman" pitchFamily="18" charset="0"/>
                <a:sym typeface="Symbol" pitchFamily="18" charset="2"/>
              </a:rPr>
              <a:t>(</a:t>
            </a:r>
            <a:r>
              <a:rPr lang="en-US" sz="2400" i="1" dirty="0" smtClean="0">
                <a:latin typeface="Times New Roman" pitchFamily="18" charset="0"/>
                <a:sym typeface="Symbol" pitchFamily="18" charset="2"/>
              </a:rPr>
              <a:t>K</a:t>
            </a:r>
            <a:r>
              <a:rPr lang="en-US" sz="2400" i="1" baseline="-25000" dirty="0" smtClean="0">
                <a:latin typeface="Times New Roman" pitchFamily="18" charset="0"/>
                <a:sym typeface="Symbol" pitchFamily="18" charset="2"/>
              </a:rPr>
              <a:t>A</a:t>
            </a:r>
            <a:r>
              <a:rPr lang="en-US" sz="2400" dirty="0" smtClean="0">
                <a:latin typeface="Times New Roman" pitchFamily="18" charset="0"/>
                <a:sym typeface="Symbol" pitchFamily="18" charset="2"/>
              </a:rPr>
              <a:t>)</a:t>
            </a:r>
            <a:r>
              <a:rPr lang="en-US" sz="2400" i="1" baseline="-25000" dirty="0" smtClean="0">
                <a:latin typeface="Times New Roman" pitchFamily="18" charset="0"/>
                <a:sym typeface="Symbol" pitchFamily="18" charset="2"/>
              </a:rPr>
              <a:t> </a:t>
            </a:r>
            <a:r>
              <a:rPr lang="en-US" sz="2400" b="1" dirty="0" err="1" smtClean="0">
                <a:latin typeface="Times New Roman" pitchFamily="18" charset="0"/>
                <a:sym typeface="Symbol" pitchFamily="18" charset="2"/>
              </a:rPr>
              <a:t>speaksfor</a:t>
            </a:r>
            <a:r>
              <a:rPr lang="en-US" sz="2400" dirty="0" smtClean="0">
                <a:latin typeface="Times New Roman" pitchFamily="18" charset="0"/>
                <a:sym typeface="Symbol" pitchFamily="18" charset="2"/>
              </a:rPr>
              <a:t> </a:t>
            </a:r>
            <a:r>
              <a:rPr lang="en-US" sz="2400" b="1" dirty="0" smtClean="0">
                <a:latin typeface="Times New Roman" pitchFamily="18" charset="0"/>
                <a:sym typeface="Symbol" pitchFamily="18" charset="2"/>
              </a:rPr>
              <a:t>key</a:t>
            </a:r>
            <a:r>
              <a:rPr lang="en-US" sz="2400" dirty="0" smtClean="0">
                <a:latin typeface="Times New Roman" pitchFamily="18" charset="0"/>
                <a:sym typeface="Symbol" pitchFamily="18" charset="2"/>
              </a:rPr>
              <a:t>(</a:t>
            </a:r>
            <a:r>
              <a:rPr lang="en-US" sz="2400" i="1" dirty="0" smtClean="0">
                <a:latin typeface="Times New Roman" pitchFamily="18" charset="0"/>
                <a:sym typeface="Symbol" pitchFamily="18" charset="2"/>
              </a:rPr>
              <a:t>K</a:t>
            </a:r>
            <a:r>
              <a:rPr lang="en-US" sz="2400" i="1" baseline="-25000" dirty="0" smtClean="0">
                <a:latin typeface="Times New Roman" pitchFamily="18" charset="0"/>
                <a:sym typeface="Symbol" pitchFamily="18" charset="2"/>
              </a:rPr>
              <a:t>CA</a:t>
            </a:r>
            <a:r>
              <a:rPr lang="en-US" sz="2400" dirty="0" smtClean="0">
                <a:latin typeface="Times New Roman" pitchFamily="18" charset="0"/>
                <a:sym typeface="Symbol" pitchFamily="18" charset="2"/>
              </a:rPr>
              <a:t>).</a:t>
            </a:r>
            <a:r>
              <a:rPr lang="en-US" sz="2400" i="1" dirty="0" smtClean="0">
                <a:latin typeface="Times New Roman" pitchFamily="18" charset="0"/>
                <a:sym typeface="Symbol" pitchFamily="18" charset="2"/>
              </a:rPr>
              <a:t>A </a:t>
            </a:r>
            <a:r>
              <a:rPr lang="en-US" sz="2400" i="0" dirty="0" smtClean="0">
                <a:latin typeface="Times New Roman" pitchFamily="18" charset="0"/>
                <a:sym typeface="Symbol" pitchFamily="18" charset="2"/>
              </a:rPr>
              <a:t>can be inferred (in the manner shown on the next slide), but it cannot certify new keys to</a:t>
            </a:r>
            <a:r>
              <a:rPr lang="en-US" sz="2400" i="0" baseline="0" dirty="0" smtClean="0">
                <a:latin typeface="Times New Roman" pitchFamily="18" charset="0"/>
                <a:sym typeface="Symbol" pitchFamily="18" charset="2"/>
              </a:rPr>
              <a:t> speak for </a:t>
            </a:r>
            <a:r>
              <a:rPr lang="en-US" sz="2400" b="1" dirty="0" smtClean="0">
                <a:latin typeface="Times New Roman" pitchFamily="18" charset="0"/>
                <a:sym typeface="Symbol" pitchFamily="18" charset="2"/>
              </a:rPr>
              <a:t>key</a:t>
            </a:r>
            <a:r>
              <a:rPr lang="en-US" sz="2400" dirty="0" smtClean="0">
                <a:latin typeface="Times New Roman" pitchFamily="18" charset="0"/>
                <a:sym typeface="Symbol" pitchFamily="18" charset="2"/>
              </a:rPr>
              <a:t>(</a:t>
            </a:r>
            <a:r>
              <a:rPr lang="en-US" sz="2400" i="1" dirty="0" smtClean="0">
                <a:latin typeface="Times New Roman" pitchFamily="18" charset="0"/>
                <a:sym typeface="Symbol" pitchFamily="18" charset="2"/>
              </a:rPr>
              <a:t>K</a:t>
            </a:r>
            <a:r>
              <a:rPr lang="en-US" sz="2400" i="1" baseline="-25000" dirty="0" smtClean="0">
                <a:latin typeface="Times New Roman" pitchFamily="18" charset="0"/>
                <a:sym typeface="Symbol" pitchFamily="18" charset="2"/>
              </a:rPr>
              <a:t>CA</a:t>
            </a:r>
            <a:r>
              <a:rPr lang="en-US" sz="2400" dirty="0" smtClean="0">
                <a:latin typeface="Times New Roman" pitchFamily="18" charset="0"/>
                <a:sym typeface="Symbol" pitchFamily="18" charset="2"/>
              </a:rPr>
              <a:t>).</a:t>
            </a:r>
            <a:r>
              <a:rPr lang="en-US" sz="2400" i="1" dirty="0" smtClean="0">
                <a:latin typeface="Times New Roman" pitchFamily="18" charset="0"/>
                <a:sym typeface="Symbol" pitchFamily="18" charset="2"/>
              </a:rPr>
              <a:t>A </a:t>
            </a:r>
            <a:r>
              <a:rPr lang="en-US" sz="2400" i="0" dirty="0" smtClean="0">
                <a:latin typeface="Times New Roman" pitchFamily="18" charset="0"/>
                <a:sym typeface="Symbol" pitchFamily="18" charset="2"/>
              </a:rPr>
              <a:t>.</a:t>
            </a:r>
            <a:r>
              <a:rPr lang="en-US" sz="2400" i="0" baseline="0" dirty="0" smtClean="0">
                <a:latin typeface="Times New Roman" pitchFamily="18" charset="0"/>
                <a:sym typeface="Symbol" pitchFamily="18" charset="2"/>
              </a:rPr>
              <a:t>  Thus, the damage that its compromise can inflict is contained.</a:t>
            </a:r>
            <a:endParaRPr lang="en-US" sz="2400" b="0" i="0" baseline="0" dirty="0" smtClean="0">
              <a:sym typeface="Symbol" pitchFamily="18" charset="2"/>
            </a:endParaRPr>
          </a:p>
          <a:p>
            <a:pPr>
              <a:buFont typeface="Wingdings 2" pitchFamily="18" charset="2"/>
              <a:buNone/>
            </a:pPr>
            <a:endParaRPr lang="en-US" i="0" baseline="0" dirty="0" smtClean="0">
              <a:latin typeface="+mn-lt"/>
              <a:sym typeface="Symbol" pitchFamily="18" charset="2"/>
            </a:endParaRPr>
          </a:p>
          <a:p>
            <a:pPr>
              <a:buFont typeface="Wingdings 2" pitchFamily="18" charset="2"/>
              <a:buNone/>
            </a:pPr>
            <a:r>
              <a:rPr lang="en-US" i="0" baseline="0" dirty="0" smtClean="0">
                <a:latin typeface="+mn-lt"/>
                <a:sym typeface="Symbol" pitchFamily="18" charset="2"/>
              </a:rPr>
              <a:t>Using this implementation, the server </a:t>
            </a:r>
            <a:r>
              <a:rPr lang="en-US" i="1" baseline="0" dirty="0" smtClean="0">
                <a:latin typeface="+mn-lt"/>
                <a:sym typeface="Symbol" pitchFamily="18" charset="2"/>
              </a:rPr>
              <a:t>A</a:t>
            </a:r>
            <a:r>
              <a:rPr lang="en-US" i="0" baseline="0" dirty="0" smtClean="0">
                <a:latin typeface="+mn-lt"/>
                <a:sym typeface="Symbol" pitchFamily="18" charset="2"/>
              </a:rPr>
              <a:t> can still be responsible for storing current certificates</a:t>
            </a:r>
          </a:p>
          <a:p>
            <a:pPr>
              <a:buFont typeface="Wingdings 2" pitchFamily="18" charset="2"/>
              <a:buNone/>
            </a:pPr>
            <a:endParaRPr lang="en-US" i="0" baseline="0" dirty="0" smtClean="0">
              <a:latin typeface="+mn-lt"/>
              <a:sym typeface="Symbol" pitchFamily="18" charset="2"/>
            </a:endParaRPr>
          </a:p>
          <a:p>
            <a:pPr marL="0" marR="0" indent="0" algn="l" defTabSz="914400" rtl="0" eaLnBrk="0" fontAlgn="base" latinLnBrk="0" hangingPunct="0">
              <a:lnSpc>
                <a:spcPct val="100000"/>
              </a:lnSpc>
              <a:spcBef>
                <a:spcPct val="30000"/>
              </a:spcBef>
              <a:spcAft>
                <a:spcPct val="0"/>
              </a:spcAft>
              <a:buClrTx/>
              <a:buSzTx/>
              <a:buFont typeface="Wingdings 2" pitchFamily="18" charset="2"/>
              <a:buNone/>
              <a:tabLst/>
              <a:defRPr/>
            </a:pPr>
            <a:r>
              <a:rPr lang="en-US" i="1" dirty="0" smtClean="0">
                <a:latin typeface="Times New Roman" pitchFamily="18" charset="0"/>
                <a:sym typeface="Symbol" pitchFamily="18" charset="2"/>
              </a:rPr>
              <a:t>K</a:t>
            </a:r>
            <a:r>
              <a:rPr lang="en-US" i="1" baseline="-25000" dirty="0" smtClean="0">
                <a:latin typeface="Times New Roman" pitchFamily="18" charset="0"/>
                <a:sym typeface="Symbol" pitchFamily="18" charset="2"/>
              </a:rPr>
              <a:t>CA</a:t>
            </a:r>
            <a:r>
              <a:rPr lang="en-US" dirty="0" smtClean="0">
                <a:latin typeface="Times New Roman" pitchFamily="18" charset="0"/>
                <a:sym typeface="Symbol" pitchFamily="18" charset="2"/>
              </a:rPr>
              <a:t> </a:t>
            </a:r>
            <a:r>
              <a:rPr lang="en-US" b="1" dirty="0" smtClean="0">
                <a:latin typeface="Times New Roman" pitchFamily="18" charset="0"/>
                <a:sym typeface="Symbol" pitchFamily="18" charset="2"/>
              </a:rPr>
              <a:t>signed</a:t>
            </a:r>
            <a:r>
              <a:rPr lang="en-US" dirty="0" smtClean="0">
                <a:latin typeface="Times New Roman" pitchFamily="18" charset="0"/>
                <a:sym typeface="Symbol" pitchFamily="18" charset="2"/>
              </a:rPr>
              <a:t> ((</a:t>
            </a:r>
            <a:r>
              <a:rPr lang="en-US" b="1" dirty="0" smtClean="0">
                <a:latin typeface="Times New Roman" pitchFamily="18" charset="0"/>
                <a:sym typeface="Symbol" pitchFamily="18" charset="2"/>
              </a:rPr>
              <a:t>key</a:t>
            </a:r>
            <a:r>
              <a:rPr lang="en-US" dirty="0" smtClean="0">
                <a:latin typeface="Times New Roman" pitchFamily="18" charset="0"/>
                <a:sym typeface="Symbol" pitchFamily="18" charset="2"/>
              </a:rPr>
              <a:t>(</a:t>
            </a:r>
            <a:r>
              <a:rPr lang="en-US" i="1" dirty="0" smtClean="0">
                <a:latin typeface="Times New Roman" pitchFamily="18" charset="0"/>
                <a:sym typeface="Symbol" pitchFamily="18" charset="2"/>
              </a:rPr>
              <a:t>K</a:t>
            </a:r>
            <a:r>
              <a:rPr lang="en-US" i="1" baseline="-25000" dirty="0" smtClean="0">
                <a:latin typeface="Times New Roman" pitchFamily="18" charset="0"/>
                <a:sym typeface="Symbol" pitchFamily="18" charset="2"/>
              </a:rPr>
              <a:t>O</a:t>
            </a:r>
            <a:r>
              <a:rPr lang="en-US" dirty="0" smtClean="0">
                <a:latin typeface="Times New Roman" pitchFamily="18" charset="0"/>
                <a:sym typeface="Symbol" pitchFamily="18" charset="2"/>
              </a:rPr>
              <a:t>) </a:t>
            </a:r>
            <a:r>
              <a:rPr lang="en-US" b="1" dirty="0" smtClean="0">
                <a:latin typeface="Times New Roman" pitchFamily="18" charset="0"/>
                <a:sym typeface="Symbol" pitchFamily="18" charset="2"/>
              </a:rPr>
              <a:t>says</a:t>
            </a:r>
            <a:r>
              <a:rPr lang="en-US" dirty="0" smtClean="0">
                <a:latin typeface="Times New Roman" pitchFamily="18" charset="0"/>
                <a:sym typeface="Symbol" pitchFamily="18" charset="2"/>
              </a:rPr>
              <a:t> </a:t>
            </a:r>
            <a:r>
              <a:rPr lang="en-US" b="1" dirty="0" smtClean="0">
                <a:latin typeface="Times New Roman" pitchFamily="18" charset="0"/>
                <a:sym typeface="Symbol" pitchFamily="18" charset="2"/>
              </a:rPr>
              <a:t>key</a:t>
            </a:r>
            <a:r>
              <a:rPr lang="en-US" dirty="0" smtClean="0">
                <a:latin typeface="Times New Roman" pitchFamily="18" charset="0"/>
                <a:sym typeface="Symbol" pitchFamily="18" charset="2"/>
              </a:rPr>
              <a:t>(</a:t>
            </a:r>
            <a:r>
              <a:rPr lang="en-US" i="1" dirty="0" smtClean="0">
                <a:latin typeface="Times New Roman" pitchFamily="18" charset="0"/>
                <a:sym typeface="Symbol" pitchFamily="18" charset="2"/>
              </a:rPr>
              <a:t>K</a:t>
            </a:r>
            <a:r>
              <a:rPr lang="en-US" i="1" baseline="-25000" dirty="0" smtClean="0">
                <a:latin typeface="Times New Roman" pitchFamily="18" charset="0"/>
                <a:sym typeface="Symbol" pitchFamily="18" charset="2"/>
              </a:rPr>
              <a:t>A</a:t>
            </a:r>
            <a:r>
              <a:rPr lang="en-US" dirty="0" smtClean="0">
                <a:latin typeface="Times New Roman" pitchFamily="18" charset="0"/>
                <a:sym typeface="Symbol" pitchFamily="18" charset="2"/>
              </a:rPr>
              <a:t>) </a:t>
            </a:r>
            <a:r>
              <a:rPr lang="en-US" b="1" dirty="0" err="1" smtClean="0">
                <a:latin typeface="Times New Roman" pitchFamily="18" charset="0"/>
                <a:sym typeface="Symbol" pitchFamily="18" charset="2"/>
              </a:rPr>
              <a:t>speaksfor</a:t>
            </a:r>
            <a:r>
              <a:rPr lang="en-US" dirty="0" smtClean="0">
                <a:latin typeface="Times New Roman" pitchFamily="18" charset="0"/>
                <a:sym typeface="Symbol" pitchFamily="18" charset="2"/>
              </a:rPr>
              <a:t> </a:t>
            </a:r>
            <a:r>
              <a:rPr lang="en-US" b="1" dirty="0" smtClean="0">
                <a:latin typeface="Times New Roman" pitchFamily="18" charset="0"/>
                <a:sym typeface="Symbol" pitchFamily="18" charset="2"/>
              </a:rPr>
              <a:t>key</a:t>
            </a:r>
            <a:r>
              <a:rPr lang="en-US" dirty="0" smtClean="0">
                <a:latin typeface="Times New Roman" pitchFamily="18" charset="0"/>
                <a:sym typeface="Symbol" pitchFamily="18" charset="2"/>
              </a:rPr>
              <a:t>(</a:t>
            </a:r>
            <a:r>
              <a:rPr lang="en-US" i="1" dirty="0" smtClean="0">
                <a:latin typeface="Times New Roman" pitchFamily="18" charset="0"/>
                <a:sym typeface="Symbol" pitchFamily="18" charset="2"/>
              </a:rPr>
              <a:t>K</a:t>
            </a:r>
            <a:r>
              <a:rPr lang="en-US" i="1" baseline="-25000" dirty="0" smtClean="0">
                <a:latin typeface="Times New Roman" pitchFamily="18" charset="0"/>
                <a:sym typeface="Symbol" pitchFamily="18" charset="2"/>
              </a:rPr>
              <a:t>O</a:t>
            </a:r>
            <a:r>
              <a:rPr lang="en-US" dirty="0" smtClean="0">
                <a:latin typeface="Times New Roman" pitchFamily="18" charset="0"/>
                <a:sym typeface="Symbol" pitchFamily="18" charset="2"/>
              </a:rPr>
              <a:t>).</a:t>
            </a:r>
            <a:r>
              <a:rPr lang="en-US" i="1" dirty="0" smtClean="0">
                <a:latin typeface="Times New Roman" pitchFamily="18" charset="0"/>
                <a:sym typeface="Symbol" pitchFamily="18" charset="2"/>
              </a:rPr>
              <a:t>A</a:t>
            </a:r>
            <a:r>
              <a:rPr lang="en-US" dirty="0" smtClean="0">
                <a:latin typeface="Times New Roman" pitchFamily="18" charset="0"/>
                <a:sym typeface="Symbol" pitchFamily="18" charset="2"/>
              </a:rPr>
              <a:t>)</a:t>
            </a:r>
            <a:r>
              <a:rPr lang="en-US" baseline="0" dirty="0" smtClean="0">
                <a:latin typeface="Times New Roman" pitchFamily="18" charset="0"/>
                <a:sym typeface="Symbol" pitchFamily="18" charset="2"/>
              </a:rPr>
              <a:t> </a:t>
            </a:r>
            <a:r>
              <a:rPr lang="en-US" dirty="0" smtClean="0">
                <a:latin typeface="Times New Roman" pitchFamily="18" charset="0"/>
                <a:sym typeface="Symbol" pitchFamily="18" charset="2"/>
              </a:rPr>
              <a:t> </a:t>
            </a:r>
            <a:r>
              <a:rPr lang="en-US" b="1" dirty="0" smtClean="0">
                <a:latin typeface="Times New Roman" pitchFamily="18" charset="0"/>
                <a:sym typeface="Symbol" pitchFamily="18" charset="2"/>
              </a:rPr>
              <a:t>key</a:t>
            </a:r>
            <a:r>
              <a:rPr lang="en-US" dirty="0" smtClean="0">
                <a:latin typeface="Times New Roman" pitchFamily="18" charset="0"/>
                <a:sym typeface="Symbol" pitchFamily="18" charset="2"/>
              </a:rPr>
              <a:t>(</a:t>
            </a:r>
            <a:r>
              <a:rPr lang="en-US" i="1" dirty="0" smtClean="0">
                <a:latin typeface="Times New Roman" pitchFamily="18" charset="0"/>
                <a:sym typeface="Symbol" pitchFamily="18" charset="2"/>
              </a:rPr>
              <a:t>K</a:t>
            </a:r>
            <a:r>
              <a:rPr lang="en-US" i="1" baseline="-25000" dirty="0" smtClean="0">
                <a:latin typeface="Times New Roman" pitchFamily="18" charset="0"/>
                <a:sym typeface="Symbol" pitchFamily="18" charset="2"/>
              </a:rPr>
              <a:t>A</a:t>
            </a:r>
            <a:r>
              <a:rPr lang="en-US" dirty="0" smtClean="0">
                <a:latin typeface="Times New Roman" pitchFamily="18" charset="0"/>
                <a:sym typeface="Symbol" pitchFamily="18" charset="2"/>
              </a:rPr>
              <a:t>)</a:t>
            </a:r>
            <a:r>
              <a:rPr lang="en-US" i="1" baseline="-25000" dirty="0" smtClean="0">
                <a:latin typeface="Times New Roman" pitchFamily="18" charset="0"/>
                <a:sym typeface="Symbol" pitchFamily="18" charset="2"/>
              </a:rPr>
              <a:t> </a:t>
            </a:r>
            <a:r>
              <a:rPr lang="en-US" b="1" dirty="0" err="1" smtClean="0">
                <a:latin typeface="Times New Roman" pitchFamily="18" charset="0"/>
                <a:sym typeface="Symbol" pitchFamily="18" charset="2"/>
              </a:rPr>
              <a:t>speaksfor</a:t>
            </a:r>
            <a:r>
              <a:rPr lang="en-US" dirty="0" smtClean="0">
                <a:latin typeface="Times New Roman" pitchFamily="18" charset="0"/>
                <a:sym typeface="Symbol" pitchFamily="18" charset="2"/>
              </a:rPr>
              <a:t> </a:t>
            </a:r>
            <a:r>
              <a:rPr lang="en-US" b="1" dirty="0" smtClean="0">
                <a:latin typeface="Times New Roman" pitchFamily="18" charset="0"/>
                <a:sym typeface="Symbol" pitchFamily="18" charset="2"/>
              </a:rPr>
              <a:t>key</a:t>
            </a:r>
            <a:r>
              <a:rPr lang="en-US" dirty="0" smtClean="0">
                <a:latin typeface="Times New Roman" pitchFamily="18" charset="0"/>
                <a:sym typeface="Symbol" pitchFamily="18" charset="2"/>
              </a:rPr>
              <a:t>(</a:t>
            </a:r>
            <a:r>
              <a:rPr lang="en-US" i="1" dirty="0" smtClean="0">
                <a:latin typeface="Times New Roman" pitchFamily="18" charset="0"/>
                <a:sym typeface="Symbol" pitchFamily="18" charset="2"/>
              </a:rPr>
              <a:t>K</a:t>
            </a:r>
            <a:r>
              <a:rPr lang="en-US" i="1" baseline="-25000" dirty="0" smtClean="0">
                <a:latin typeface="Times New Roman" pitchFamily="18" charset="0"/>
                <a:sym typeface="Symbol" pitchFamily="18" charset="2"/>
              </a:rPr>
              <a:t>CA</a:t>
            </a:r>
            <a:r>
              <a:rPr lang="en-US" dirty="0" smtClean="0">
                <a:latin typeface="Times New Roman" pitchFamily="18" charset="0"/>
                <a:sym typeface="Symbol" pitchFamily="18" charset="2"/>
              </a:rPr>
              <a:t>).</a:t>
            </a:r>
            <a:r>
              <a:rPr lang="en-US" i="1" dirty="0" smtClean="0">
                <a:latin typeface="Times New Roman" pitchFamily="18" charset="0"/>
                <a:sym typeface="Symbol" pitchFamily="18" charset="2"/>
              </a:rPr>
              <a:t>A</a:t>
            </a:r>
            <a:r>
              <a:rPr lang="en-US" dirty="0" smtClean="0">
                <a:latin typeface="Times New Roman" pitchFamily="18" charset="0"/>
                <a:sym typeface="Symbol" pitchFamily="18" charset="2"/>
              </a:rPr>
              <a:t>)</a:t>
            </a:r>
          </a:p>
          <a:p>
            <a:pPr marL="0" marR="0" indent="0" algn="l" defTabSz="914400" rtl="0" eaLnBrk="0" fontAlgn="base" latinLnBrk="0" hangingPunct="0">
              <a:lnSpc>
                <a:spcPct val="100000"/>
              </a:lnSpc>
              <a:spcBef>
                <a:spcPct val="30000"/>
              </a:spcBef>
              <a:spcAft>
                <a:spcPct val="0"/>
              </a:spcAft>
              <a:buClrTx/>
              <a:buSzTx/>
              <a:buFont typeface="Wingdings 2" pitchFamily="18" charset="2"/>
              <a:buNone/>
              <a:tabLst/>
              <a:defRPr/>
            </a:pPr>
            <a:r>
              <a:rPr lang="en-US" sz="1200" b="0" i="1" dirty="0" smtClean="0">
                <a:sym typeface="Symbol" pitchFamily="18" charset="2"/>
              </a:rPr>
              <a:t>K</a:t>
            </a:r>
            <a:r>
              <a:rPr lang="en-US" sz="1200" b="0" i="1" baseline="-25000" dirty="0" smtClean="0">
                <a:sym typeface="Symbol" pitchFamily="18" charset="2"/>
              </a:rPr>
              <a:t>O</a:t>
            </a:r>
            <a:r>
              <a:rPr lang="en-US" sz="1200" b="0" i="1" dirty="0" smtClean="0">
                <a:sym typeface="Symbol" pitchFamily="18" charset="2"/>
              </a:rPr>
              <a:t> </a:t>
            </a:r>
            <a:r>
              <a:rPr lang="en-US" sz="1200" b="1" dirty="0" smtClean="0">
                <a:sym typeface="Symbol" pitchFamily="18" charset="2"/>
              </a:rPr>
              <a:t>signed </a:t>
            </a:r>
            <a:r>
              <a:rPr lang="en-US" sz="1200" b="0" dirty="0" smtClean="0">
                <a:sym typeface="Symbol" pitchFamily="18" charset="2"/>
              </a:rPr>
              <a:t>(date()</a:t>
            </a:r>
            <a:r>
              <a:rPr lang="en-US" sz="1200" b="0" i="1" dirty="0" smtClean="0">
                <a:sym typeface="Symbol" pitchFamily="18" charset="2"/>
              </a:rPr>
              <a:t> </a:t>
            </a:r>
            <a:r>
              <a:rPr lang="en-US" sz="1200" b="0" i="0" dirty="0" smtClean="0">
                <a:sym typeface="Symbol" pitchFamily="18" charset="2"/>
              </a:rPr>
              <a:t>&lt;</a:t>
            </a:r>
            <a:r>
              <a:rPr lang="en-US" sz="1200" b="0" i="1" dirty="0" smtClean="0">
                <a:sym typeface="Symbol" pitchFamily="18" charset="2"/>
              </a:rPr>
              <a:t> </a:t>
            </a:r>
            <a:r>
              <a:rPr lang="en-US" sz="1200" b="0" dirty="0" smtClean="0">
                <a:cs typeface="Times New Roman" pitchFamily="18" charset="0"/>
                <a:sym typeface="Symbol" pitchFamily="18" charset="2"/>
              </a:rPr>
              <a:t>'2013.08.22’ </a:t>
            </a:r>
            <a:r>
              <a:rPr lang="en-US" dirty="0" smtClean="0">
                <a:sym typeface="Symbol" pitchFamily="18" charset="2"/>
              </a:rPr>
              <a:t></a:t>
            </a:r>
            <a:r>
              <a:rPr lang="en-US" sz="1200" b="1" i="1" dirty="0" smtClean="0">
                <a:sym typeface="Symbol" pitchFamily="18" charset="2"/>
              </a:rPr>
              <a:t> </a:t>
            </a:r>
            <a:r>
              <a:rPr lang="en-US" sz="1200" b="1" dirty="0" smtClean="0">
                <a:sym typeface="Symbol" pitchFamily="18" charset="2"/>
              </a:rPr>
              <a:t>key</a:t>
            </a:r>
            <a:r>
              <a:rPr lang="en-US" sz="1200" b="0" dirty="0" smtClean="0">
                <a:sym typeface="Symbol" pitchFamily="18" charset="2"/>
              </a:rPr>
              <a:t>(</a:t>
            </a:r>
            <a:r>
              <a:rPr lang="en-US" sz="1200" b="0" i="1" dirty="0" smtClean="0">
                <a:sym typeface="Symbol" pitchFamily="18" charset="2"/>
              </a:rPr>
              <a:t>K</a:t>
            </a:r>
            <a:r>
              <a:rPr lang="en-US" sz="1200" b="0" i="1" baseline="-25000" dirty="0" smtClean="0">
                <a:sym typeface="Symbol" pitchFamily="18" charset="2"/>
              </a:rPr>
              <a:t>A</a:t>
            </a:r>
            <a:r>
              <a:rPr lang="en-US" sz="1200" b="0" dirty="0" smtClean="0">
                <a:sym typeface="Symbol" pitchFamily="18" charset="2"/>
              </a:rPr>
              <a:t> ) </a:t>
            </a:r>
            <a:r>
              <a:rPr lang="en-US" sz="1200" b="1" dirty="0" err="1" smtClean="0">
                <a:sym typeface="Symbol" pitchFamily="18" charset="2"/>
              </a:rPr>
              <a:t>speaksfor</a:t>
            </a:r>
            <a:r>
              <a:rPr lang="en-US" sz="1200" b="1" dirty="0" smtClean="0">
                <a:sym typeface="Symbol" pitchFamily="18" charset="2"/>
              </a:rPr>
              <a:t> key</a:t>
            </a:r>
            <a:r>
              <a:rPr lang="en-US" sz="1200" b="0" dirty="0" smtClean="0">
                <a:sym typeface="Symbol" pitchFamily="18" charset="2"/>
              </a:rPr>
              <a:t>(</a:t>
            </a:r>
            <a:r>
              <a:rPr lang="en-US" sz="1200" b="0" i="1" dirty="0" smtClean="0">
                <a:sym typeface="Symbol" pitchFamily="18" charset="2"/>
              </a:rPr>
              <a:t>K</a:t>
            </a:r>
            <a:r>
              <a:rPr lang="en-US" sz="1200" b="0" i="1" baseline="-25000" dirty="0" smtClean="0">
                <a:sym typeface="Symbol" pitchFamily="18" charset="2"/>
              </a:rPr>
              <a:t>O</a:t>
            </a:r>
            <a:r>
              <a:rPr lang="en-US" sz="1200" b="0" dirty="0" smtClean="0">
                <a:sym typeface="Symbol" pitchFamily="18" charset="2"/>
              </a:rPr>
              <a:t>).</a:t>
            </a:r>
            <a:r>
              <a:rPr lang="en-US" sz="1200" b="0" i="1" dirty="0" smtClean="0">
                <a:sym typeface="Symbol" pitchFamily="18" charset="2"/>
              </a:rPr>
              <a:t>A</a:t>
            </a:r>
            <a:r>
              <a:rPr lang="en-US" sz="1200" b="0" dirty="0" smtClean="0">
                <a:sym typeface="Symbol" pitchFamily="18" charset="2"/>
              </a:rPr>
              <a:t>)</a:t>
            </a:r>
          </a:p>
          <a:p>
            <a:pPr>
              <a:buFont typeface="Wingdings 2" pitchFamily="18" charset="2"/>
              <a:buNone/>
            </a:pPr>
            <a:endParaRPr lang="en-US" i="0" baseline="0" dirty="0" smtClean="0">
              <a:latin typeface="Times New Roman" pitchFamily="18" charset="0"/>
              <a:sym typeface="Symbol" pitchFamily="18" charset="2"/>
            </a:endParaRPr>
          </a:p>
          <a:p>
            <a:pPr marL="0" marR="0" indent="0" algn="l" defTabSz="914400" rtl="0" eaLnBrk="0" fontAlgn="base" latinLnBrk="0" hangingPunct="0">
              <a:lnSpc>
                <a:spcPct val="100000"/>
              </a:lnSpc>
              <a:spcBef>
                <a:spcPct val="30000"/>
              </a:spcBef>
              <a:spcAft>
                <a:spcPct val="0"/>
              </a:spcAft>
              <a:buClrTx/>
              <a:buSzTx/>
              <a:buFont typeface="Wingdings 2" pitchFamily="18" charset="2"/>
              <a:buNone/>
              <a:tabLst/>
              <a:defRPr/>
            </a:pPr>
            <a:r>
              <a:rPr lang="en-US" i="0" baseline="0" dirty="0" smtClean="0">
                <a:latin typeface="Times New Roman" pitchFamily="18" charset="0"/>
                <a:sym typeface="Symbol" pitchFamily="18" charset="2"/>
              </a:rPr>
              <a:t>and forwarding both to clients, unless the validity period is very short (i.e., the date ‘</a:t>
            </a:r>
            <a:r>
              <a:rPr lang="en-US" sz="1200" b="0" dirty="0" smtClean="0">
                <a:cs typeface="Times New Roman" pitchFamily="18" charset="0"/>
                <a:sym typeface="Symbol" pitchFamily="18" charset="2"/>
              </a:rPr>
              <a:t>2013.08.22’ is replaced by</a:t>
            </a:r>
            <a:r>
              <a:rPr lang="en-US" sz="1200" b="0" baseline="0" dirty="0" smtClean="0">
                <a:cs typeface="Times New Roman" pitchFamily="18" charset="0"/>
                <a:sym typeface="Symbol" pitchFamily="18" charset="2"/>
              </a:rPr>
              <a:t> a date and time, perhaps only seconds in the future).  If the validity period of </a:t>
            </a:r>
            <a:r>
              <a:rPr lang="en-US" sz="1200" b="0" i="1" baseline="0" dirty="0" smtClean="0">
                <a:cs typeface="Times New Roman" pitchFamily="18" charset="0"/>
                <a:sym typeface="Symbol" pitchFamily="18" charset="2"/>
              </a:rPr>
              <a:t>O</a:t>
            </a:r>
            <a:r>
              <a:rPr lang="en-US" sz="1200" b="0" baseline="0" dirty="0" smtClean="0">
                <a:cs typeface="Times New Roman" pitchFamily="18" charset="0"/>
                <a:sym typeface="Symbol" pitchFamily="18" charset="2"/>
              </a:rPr>
              <a:t>’s statement is very short, then it is perhaps better for the client to consult with </a:t>
            </a:r>
            <a:r>
              <a:rPr lang="en-US" sz="1200" b="0" i="1" baseline="0" dirty="0" smtClean="0">
                <a:cs typeface="Times New Roman" pitchFamily="18" charset="0"/>
                <a:sym typeface="Symbol" pitchFamily="18" charset="2"/>
              </a:rPr>
              <a:t>O</a:t>
            </a:r>
            <a:r>
              <a:rPr lang="en-US" sz="1200" b="0" baseline="0" dirty="0" smtClean="0">
                <a:cs typeface="Times New Roman" pitchFamily="18" charset="0"/>
                <a:sym typeface="Symbol" pitchFamily="18" charset="2"/>
              </a:rPr>
              <a:t> itself.  This is similar to how today’s </a:t>
            </a:r>
            <a:r>
              <a:rPr lang="en-US" b="0" dirty="0" smtClean="0"/>
              <a:t>Online Certificate Status Protocol</a:t>
            </a:r>
            <a:r>
              <a:rPr lang="en-US" b="0" i="0" baseline="0" dirty="0" smtClean="0">
                <a:latin typeface="Times New Roman" pitchFamily="18" charset="0"/>
                <a:sym typeface="Symbol" pitchFamily="18" charset="2"/>
              </a:rPr>
              <a:t> works.</a:t>
            </a:r>
            <a:endParaRPr lang="en-US" b="1" dirty="0" smtClean="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45</a:t>
            </a:fld>
            <a:endParaRPr lang="en-US"/>
          </a:p>
        </p:txBody>
      </p:sp>
    </p:spTree>
    <p:extLst>
      <p:ext uri="{BB962C8B-B14F-4D97-AF65-F5344CB8AC3E}">
        <p14:creationId xmlns:p14="http://schemas.microsoft.com/office/powerpoint/2010/main" val="31862281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An alternative to online countersigning is to</a:t>
            </a:r>
            <a:r>
              <a:rPr lang="en-US" baseline="0" dirty="0" smtClean="0"/>
              <a:t> use Certificate Revocation Lists (CRLs).  A CRL is a signed statement from a CA in which it recants certificates previously issued.  To implement CRLs, each certificate</a:t>
            </a:r>
          </a:p>
          <a:p>
            <a:endParaRPr lang="en-US" i="0" baseline="0" dirty="0" smtClean="0"/>
          </a:p>
          <a:p>
            <a:r>
              <a:rPr lang="en-US" i="1" dirty="0" smtClean="0"/>
              <a:t>K</a:t>
            </a:r>
            <a:r>
              <a:rPr lang="en-US" i="1" baseline="-25000" dirty="0" smtClean="0"/>
              <a:t>CA</a:t>
            </a:r>
            <a:r>
              <a:rPr lang="en-US" dirty="0" smtClean="0"/>
              <a:t> </a:t>
            </a:r>
            <a:r>
              <a:rPr lang="en-US" b="1" dirty="0" smtClean="0"/>
              <a:t>signed</a:t>
            </a:r>
            <a:r>
              <a:rPr lang="en-US" dirty="0" smtClean="0"/>
              <a:t> (</a:t>
            </a:r>
            <a:r>
              <a:rPr lang="en-US" b="1" dirty="0" smtClean="0"/>
              <a:t>key</a:t>
            </a:r>
            <a:r>
              <a:rPr lang="en-US" dirty="0" smtClean="0"/>
              <a:t>(</a:t>
            </a:r>
            <a:r>
              <a:rPr lang="en-US" i="1" dirty="0" smtClean="0"/>
              <a:t>K</a:t>
            </a:r>
            <a:r>
              <a:rPr lang="en-US" baseline="-25000" dirty="0" smtClean="0"/>
              <a:t>www.foo.com</a:t>
            </a:r>
            <a:r>
              <a:rPr lang="en-US" dirty="0" smtClean="0"/>
              <a:t>)</a:t>
            </a:r>
            <a:r>
              <a:rPr lang="en-US" dirty="0" smtClean="0">
                <a:sym typeface="Symbol" pitchFamily="18" charset="2"/>
              </a:rPr>
              <a:t> </a:t>
            </a:r>
            <a:r>
              <a:rPr lang="en-US" b="1" dirty="0" err="1" smtClean="0">
                <a:sym typeface="Symbol" pitchFamily="18" charset="2"/>
              </a:rPr>
              <a:t>speaksfor</a:t>
            </a:r>
            <a:r>
              <a:rPr lang="en-US" dirty="0" smtClean="0">
                <a:sym typeface="Symbol" pitchFamily="18" charset="2"/>
              </a:rPr>
              <a:t> </a:t>
            </a:r>
            <a:r>
              <a:rPr lang="en-US" b="1" dirty="0" smtClean="0">
                <a:sym typeface="Symbol" pitchFamily="18" charset="2"/>
              </a:rPr>
              <a:t>key</a:t>
            </a:r>
            <a:r>
              <a:rPr lang="en-US" dirty="0" smtClean="0">
                <a:sym typeface="Symbol" pitchFamily="18" charset="2"/>
              </a:rPr>
              <a:t>(</a:t>
            </a:r>
            <a:r>
              <a:rPr lang="en-US" i="1" dirty="0" smtClean="0">
                <a:sym typeface="Symbol" pitchFamily="18" charset="2"/>
              </a:rPr>
              <a:t>K</a:t>
            </a:r>
            <a:r>
              <a:rPr lang="en-US" i="1" baseline="-25000" dirty="0" smtClean="0">
                <a:sym typeface="Symbol" pitchFamily="18" charset="2"/>
              </a:rPr>
              <a:t>CA</a:t>
            </a:r>
            <a:r>
              <a:rPr lang="en-US" dirty="0" smtClean="0">
                <a:sym typeface="Symbol" pitchFamily="18" charset="2"/>
              </a:rPr>
              <a:t>).</a:t>
            </a:r>
            <a:r>
              <a:rPr lang="en-US" dirty="0" smtClean="0">
                <a:cs typeface="Times New Roman" pitchFamily="18" charset="0"/>
                <a:sym typeface="Symbol" pitchFamily="18" charset="2"/>
              </a:rPr>
              <a:t>'</a:t>
            </a:r>
            <a:r>
              <a:rPr lang="en-US" dirty="0" smtClean="0">
                <a:sym typeface="Symbol" pitchFamily="18" charset="2"/>
              </a:rPr>
              <a:t>www.foo.com</a:t>
            </a:r>
            <a:r>
              <a:rPr lang="en-US" dirty="0" smtClean="0">
                <a:cs typeface="Times New Roman" pitchFamily="18" charset="0"/>
                <a:sym typeface="Symbol" pitchFamily="18" charset="2"/>
              </a:rPr>
              <a:t>'</a:t>
            </a:r>
            <a:r>
              <a:rPr lang="en-US" dirty="0" smtClean="0">
                <a:sym typeface="Symbol" pitchFamily="18" charset="2"/>
              </a:rPr>
              <a:t>)</a:t>
            </a:r>
            <a:r>
              <a:rPr lang="en-US" baseline="0" dirty="0" smtClean="0">
                <a:sym typeface="Symbol" pitchFamily="18" charset="2"/>
              </a:rPr>
              <a:t> </a:t>
            </a:r>
          </a:p>
          <a:p>
            <a:endParaRPr lang="en-US" baseline="0" dirty="0" smtClean="0">
              <a:sym typeface="Symbol" pitchFamily="18" charset="2"/>
            </a:endParaRPr>
          </a:p>
          <a:p>
            <a:r>
              <a:rPr lang="en-US" baseline="0" dirty="0" smtClean="0">
                <a:sym typeface="Symbol" pitchFamily="18" charset="2"/>
              </a:rPr>
              <a:t>issued by the CA contains embedded within it (i.e., within the digitally signed part) a serial number that is unique among all certificates issued by this CA.  Periodically, the CA issues a new CRL of the form</a:t>
            </a:r>
          </a:p>
          <a:p>
            <a:endParaRPr lang="en-US" baseline="0" dirty="0" smtClean="0">
              <a:sym typeface="Symbol" pitchFamily="18" charset="2"/>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en-US" i="1" dirty="0" smtClean="0"/>
              <a:t>K</a:t>
            </a:r>
            <a:r>
              <a:rPr lang="en-US" i="1" baseline="-25000" dirty="0" smtClean="0"/>
              <a:t>CA</a:t>
            </a:r>
            <a:r>
              <a:rPr lang="en-US" dirty="0" smtClean="0"/>
              <a:t> </a:t>
            </a:r>
            <a:r>
              <a:rPr lang="en-US" b="1" dirty="0" smtClean="0"/>
              <a:t>signed</a:t>
            </a:r>
            <a:r>
              <a:rPr lang="en-US" dirty="0" smtClean="0"/>
              <a:t> </a:t>
            </a:r>
            <a:r>
              <a:rPr lang="en-US" sz="1200" b="0" dirty="0" smtClean="0">
                <a:sym typeface="Symbol" pitchFamily="18" charset="2"/>
              </a:rPr>
              <a:t>(date()</a:t>
            </a:r>
            <a:r>
              <a:rPr lang="en-US" sz="1200" b="0" i="1" dirty="0" smtClean="0">
                <a:sym typeface="Symbol" pitchFamily="18" charset="2"/>
              </a:rPr>
              <a:t> </a:t>
            </a:r>
            <a:r>
              <a:rPr lang="en-US" sz="1200" b="0" i="0" dirty="0" smtClean="0">
                <a:sym typeface="Symbol" pitchFamily="18" charset="2"/>
              </a:rPr>
              <a:t>&lt;</a:t>
            </a:r>
            <a:r>
              <a:rPr lang="en-US" sz="1200" b="0" i="1" dirty="0" smtClean="0">
                <a:sym typeface="Symbol" pitchFamily="18" charset="2"/>
              </a:rPr>
              <a:t> </a:t>
            </a:r>
            <a:r>
              <a:rPr lang="en-US" sz="1200" b="0" dirty="0" smtClean="0">
                <a:cs typeface="Times New Roman" pitchFamily="18" charset="0"/>
                <a:sym typeface="Symbol" pitchFamily="18" charset="2"/>
              </a:rPr>
              <a:t>'2013.08.22’ </a:t>
            </a:r>
            <a:r>
              <a:rPr lang="en-US" dirty="0" smtClean="0">
                <a:sym typeface="Symbol" pitchFamily="18" charset="2"/>
              </a:rPr>
              <a:t> </a:t>
            </a:r>
            <a:r>
              <a:rPr lang="en-US" dirty="0" smtClean="0"/>
              <a:t>certificates 134, 538, and 977 are invalid)</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Here,</a:t>
            </a:r>
            <a:r>
              <a:rPr lang="en-US" baseline="0" dirty="0" smtClean="0"/>
              <a:t> the provided date would typically be further in the future than an online countersigning authority might use, since we want to keep </a:t>
            </a:r>
            <a:r>
              <a:rPr lang="en-US" i="1" dirty="0" smtClean="0"/>
              <a:t>K</a:t>
            </a:r>
            <a:r>
              <a:rPr lang="en-US" i="1" baseline="-25000" dirty="0" smtClean="0"/>
              <a:t>CA</a:t>
            </a:r>
            <a:r>
              <a:rPr lang="en-US" dirty="0" smtClean="0"/>
              <a:t> offline.  So, a CRL</a:t>
            </a:r>
            <a:r>
              <a:rPr lang="en-US" baseline="0" dirty="0" smtClean="0"/>
              <a:t> might be issued only once per month, for example.  However, it is critical that it contain an expiration date like the one above, because it is important that a stale CRL not be used in place of the current one.  Also, note that it is not possible to (reliably) update a CRL before the current one expires, since in that case there might be two current CRLs floating around the system, and the more up-to-date one might not necessarily be the one that gets used.</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The serial </a:t>
            </a:r>
            <a:r>
              <a:rPr lang="en-US" baseline="0" dirty="0" smtClean="0"/>
              <a:t>number </a:t>
            </a:r>
            <a:r>
              <a:rPr lang="en-US" baseline="0" dirty="0" smtClean="0"/>
              <a:t>of each recanted certificate must be listed </a:t>
            </a:r>
            <a:r>
              <a:rPr lang="en-US" baseline="0" dirty="0" smtClean="0"/>
              <a:t>on every CRL issued until the certificate with that serial number has expired.  That is, to keep the CRLs from growing monotonically forever, it is wise to include expiration dates in all certificates; the serial number of a recanted </a:t>
            </a:r>
            <a:r>
              <a:rPr lang="en-US" baseline="0" dirty="0" smtClean="0"/>
              <a:t>certificate </a:t>
            </a:r>
            <a:r>
              <a:rPr lang="en-US" baseline="0" dirty="0" smtClean="0"/>
              <a:t>can then be removed from all CRLs issued after this certificate has expired.</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47</a:t>
            </a:fld>
            <a:endParaRPr lang="en-US"/>
          </a:p>
        </p:txBody>
      </p:sp>
    </p:spTree>
    <p:extLst>
      <p:ext uri="{BB962C8B-B14F-4D97-AF65-F5344CB8AC3E}">
        <p14:creationId xmlns:p14="http://schemas.microsoft.com/office/powerpoint/2010/main" val="3516737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we’ve discussed,</a:t>
            </a:r>
            <a:r>
              <a:rPr lang="en-US" baseline="0" dirty="0" smtClean="0"/>
              <a:t> the current web authentication framework in which </a:t>
            </a:r>
            <a:r>
              <a:rPr lang="en-US" baseline="0" dirty="0" smtClean="0"/>
              <a:t>users are </a:t>
            </a:r>
            <a:r>
              <a:rPr lang="en-US" baseline="0" dirty="0" smtClean="0"/>
              <a:t>forced to trust numerous CAs shipped </a:t>
            </a:r>
            <a:r>
              <a:rPr lang="en-US" baseline="0" dirty="0" smtClean="0"/>
              <a:t>in their browsers </a:t>
            </a:r>
            <a:r>
              <a:rPr lang="en-US" baseline="0" dirty="0" smtClean="0"/>
              <a:t>for all possible web sites </a:t>
            </a:r>
            <a:r>
              <a:rPr lang="en-US" baseline="0" dirty="0" smtClean="0"/>
              <a:t>they might </a:t>
            </a:r>
            <a:r>
              <a:rPr lang="en-US" baseline="0" dirty="0" smtClean="0"/>
              <a:t>visit is not a great way to do things.  It would be better if we could partition the website names and limit what CAs are trusted for which names.  Maybe we could then do away with having a single point of failure for every website authentication?  (Today, there are 100s!) </a:t>
            </a:r>
          </a:p>
          <a:p>
            <a:endParaRPr lang="en-US" baseline="0" dirty="0" smtClean="0"/>
          </a:p>
          <a:p>
            <a:r>
              <a:rPr lang="en-US" baseline="0" dirty="0" smtClean="0"/>
              <a:t>One way that we might try to do this is to exploit the hierarchical names provided by the Domain Name System (DNS).   </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48</a:t>
            </a:fld>
            <a:endParaRPr lang="en-US"/>
          </a:p>
        </p:txBody>
      </p:sp>
    </p:spTree>
    <p:extLst>
      <p:ext uri="{BB962C8B-B14F-4D97-AF65-F5344CB8AC3E}">
        <p14:creationId xmlns:p14="http://schemas.microsoft.com/office/powerpoint/2010/main" val="41919093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Domain Name</a:t>
            </a:r>
            <a:r>
              <a:rPr lang="en-US" baseline="0" dirty="0" smtClean="0"/>
              <a:t> System (DNS) is a distributed collection of servers that translate human-readable hostnames to IP addresses.  For example, DNS translates a web site name like “www.foo.com” to an IP address that the network can use to route packets to that web site.</a:t>
            </a:r>
            <a:br>
              <a:rPr lang="en-US" baseline="0" dirty="0" smtClean="0"/>
            </a:b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49</a:t>
            </a:fld>
            <a:endParaRPr lang="en-US"/>
          </a:p>
        </p:txBody>
      </p:sp>
    </p:spTree>
    <p:extLst>
      <p:ext uri="{BB962C8B-B14F-4D97-AF65-F5344CB8AC3E}">
        <p14:creationId xmlns:p14="http://schemas.microsoft.com/office/powerpoint/2010/main" val="4075433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DNS name hierarchy is a tree, and</a:t>
            </a:r>
            <a:r>
              <a:rPr lang="en-US" baseline="0" dirty="0" smtClean="0"/>
              <a:t> a name represents a path from the root to a node (written in reverse).  For example, the name www.cs.unc.edu is represented by the path &lt;root, .</a:t>
            </a:r>
            <a:r>
              <a:rPr lang="en-US" baseline="0" dirty="0" err="1" smtClean="0"/>
              <a:t>edu</a:t>
            </a:r>
            <a:r>
              <a:rPr lang="en-US" baseline="0" dirty="0" smtClean="0"/>
              <a:t>, .</a:t>
            </a:r>
            <a:r>
              <a:rPr lang="en-US" baseline="0" dirty="0" err="1" smtClean="0"/>
              <a:t>unc</a:t>
            </a:r>
            <a:r>
              <a:rPr lang="en-US" baseline="0" dirty="0" smtClean="0"/>
              <a:t>, .</a:t>
            </a:r>
            <a:r>
              <a:rPr lang="en-US" baseline="0" dirty="0" err="1" smtClean="0"/>
              <a:t>cs</a:t>
            </a:r>
            <a:r>
              <a:rPr lang="en-US" baseline="0" dirty="0" smtClean="0"/>
              <a:t>, www&gt; in the diagram in the slide.  The name hierarchy is broken up into </a:t>
            </a:r>
            <a:r>
              <a:rPr lang="en-US" i="1" baseline="0" dirty="0" smtClean="0"/>
              <a:t>zones</a:t>
            </a:r>
            <a:r>
              <a:rPr lang="en-US" baseline="0" dirty="0" smtClean="0"/>
              <a:t>, which are usually contiguous chunks of the tree.  For each zone, there are name servers that respond to queries about a name whose path (from the root) ends in its zone.</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50</a:t>
            </a:fld>
            <a:endParaRPr lang="en-US"/>
          </a:p>
        </p:txBody>
      </p:sp>
    </p:spTree>
    <p:extLst>
      <p:ext uri="{BB962C8B-B14F-4D97-AF65-F5344CB8AC3E}">
        <p14:creationId xmlns:p14="http://schemas.microsoft.com/office/powerpoint/2010/main" val="24357778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a:t>
            </a:r>
            <a:r>
              <a:rPr lang="en-US" baseline="0" dirty="0" smtClean="0"/>
              <a:t> shows a (very </a:t>
            </a:r>
            <a:r>
              <a:rPr lang="en-US" baseline="0" dirty="0" err="1" smtClean="0"/>
              <a:t>simplied</a:t>
            </a:r>
            <a:r>
              <a:rPr lang="en-US" baseline="0" dirty="0" smtClean="0"/>
              <a:t>) form of (one type of) DNS name resolution.  In this case, a host wants to contact www.foo.com, e.g., because a user at that host entered this name into her browser.  The host contacts a local resolver that inquires with a root server, asking it if it knows the address for www.foo.com.  The root server does not, but it does know the address for a server for the .com zone.  So, it instructs the resolver to get in touch with that .com server.</a:t>
            </a:r>
          </a:p>
          <a:p>
            <a:endParaRPr lang="en-US" baseline="0" dirty="0" smtClean="0"/>
          </a:p>
          <a:p>
            <a:r>
              <a:rPr lang="en-US" baseline="0" dirty="0" smtClean="0"/>
              <a:t>When the resolver contacts the .com server, it asks if the server knows the address for www.foo.com, which it does not. But it does respond with the address of a server for the .foo.com zone.  </a:t>
            </a:r>
          </a:p>
          <a:p>
            <a:endParaRPr lang="en-US" baseline="0" dirty="0" smtClean="0"/>
          </a:p>
          <a:p>
            <a:r>
              <a:rPr lang="en-US" baseline="0" dirty="0" smtClean="0"/>
              <a:t>Finally, when the resolver gets in touch with the server for the .foo.com zone, this server is able to provide an address for www.foo.com, which the resolver returns to the host that inquired.  The host can then contact www.foo.com at the provided address.</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51</a:t>
            </a:fld>
            <a:endParaRPr lang="en-US"/>
          </a:p>
        </p:txBody>
      </p:sp>
    </p:spTree>
    <p:extLst>
      <p:ext uri="{BB962C8B-B14F-4D97-AF65-F5344CB8AC3E}">
        <p14:creationId xmlns:p14="http://schemas.microsoft.com/office/powerpoint/2010/main" val="12136195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Abstractly,</a:t>
            </a:r>
            <a:r>
              <a:rPr lang="en-US" baseline="0" dirty="0" smtClean="0"/>
              <a:t> DNSSEC is an adaptation of DNS in which each server provides a digitally signed statement indicating the next server in the chain to contact, along with its public key.  So, in the scenario from the previous slide, the root server returns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1" dirty="0" err="1" smtClean="0">
                <a:latin typeface="Times New Roman" pitchFamily="18" charset="0"/>
              </a:rPr>
              <a:t>K</a:t>
            </a:r>
            <a:r>
              <a:rPr lang="en-US" sz="1200" b="0" baseline="-25000" dirty="0" err="1" smtClean="0">
                <a:latin typeface="Times New Roman" pitchFamily="18" charset="0"/>
              </a:rPr>
              <a:t>root</a:t>
            </a:r>
            <a:r>
              <a:rPr lang="en-US" sz="1200" b="0" dirty="0" smtClean="0">
                <a:latin typeface="Times New Roman" pitchFamily="18" charset="0"/>
              </a:rPr>
              <a:t> </a:t>
            </a:r>
            <a:r>
              <a:rPr lang="en-US" sz="1200" b="1" dirty="0" smtClean="0">
                <a:latin typeface="Times New Roman" pitchFamily="18" charset="0"/>
              </a:rPr>
              <a:t>signed</a:t>
            </a:r>
            <a:r>
              <a:rPr lang="en-US" sz="1200" b="0" dirty="0" smtClean="0">
                <a:latin typeface="Times New Roman" pitchFamily="18" charset="0"/>
              </a:rPr>
              <a:t> (</a:t>
            </a:r>
            <a:r>
              <a:rPr lang="en-US" sz="1200" b="1" dirty="0" smtClean="0">
                <a:latin typeface="Times New Roman" pitchFamily="18" charset="0"/>
              </a:rPr>
              <a:t>key</a:t>
            </a:r>
            <a:r>
              <a:rPr lang="en-US" sz="1200" b="0" dirty="0" smtClean="0">
                <a:latin typeface="Times New Roman" pitchFamily="18" charset="0"/>
              </a:rPr>
              <a:t>(</a:t>
            </a:r>
            <a:r>
              <a:rPr lang="en-US" sz="1200" b="0" i="1" dirty="0" smtClean="0">
                <a:latin typeface="Times New Roman" pitchFamily="18" charset="0"/>
              </a:rPr>
              <a:t>K</a:t>
            </a:r>
            <a:r>
              <a:rPr lang="en-US" sz="1200" b="0" baseline="-25000" dirty="0" smtClean="0">
                <a:latin typeface="Times New Roman" pitchFamily="18" charset="0"/>
              </a:rPr>
              <a:t>.com</a:t>
            </a:r>
            <a:r>
              <a:rPr lang="en-US" sz="1200" b="0" dirty="0" smtClean="0">
                <a:latin typeface="Times New Roman" pitchFamily="18" charset="0"/>
              </a:rPr>
              <a:t>) </a:t>
            </a:r>
            <a:r>
              <a:rPr lang="en-US" sz="1200" b="1" dirty="0" err="1" smtClean="0">
                <a:latin typeface="Times New Roman" pitchFamily="18" charset="0"/>
                <a:sym typeface="Symbol" pitchFamily="18" charset="2"/>
              </a:rPr>
              <a:t>speaksfor</a:t>
            </a:r>
            <a:r>
              <a:rPr lang="en-US" sz="1200" b="0" dirty="0" smtClean="0">
                <a:latin typeface="Times New Roman" pitchFamily="18" charset="0"/>
                <a:sym typeface="Symbol" pitchFamily="18" charset="2"/>
              </a:rPr>
              <a:t> </a:t>
            </a:r>
            <a:r>
              <a:rPr lang="en-US" sz="1200" b="1" dirty="0" smtClean="0">
                <a:latin typeface="Times New Roman" pitchFamily="18" charset="0"/>
                <a:sym typeface="Symbol" pitchFamily="18" charset="2"/>
              </a:rPr>
              <a:t>key</a:t>
            </a:r>
            <a:r>
              <a:rPr lang="en-US" sz="1200" b="0" dirty="0" smtClean="0">
                <a:latin typeface="Times New Roman" pitchFamily="18" charset="0"/>
                <a:sym typeface="Symbol" pitchFamily="18" charset="2"/>
              </a:rPr>
              <a:t>(</a:t>
            </a:r>
            <a:r>
              <a:rPr lang="en-US" sz="1200" b="0" i="1" dirty="0" err="1" smtClean="0">
                <a:latin typeface="Times New Roman" pitchFamily="18" charset="0"/>
                <a:sym typeface="Symbol" pitchFamily="18" charset="2"/>
              </a:rPr>
              <a:t>K</a:t>
            </a:r>
            <a:r>
              <a:rPr lang="en-US" sz="1200" b="0" baseline="-25000" dirty="0" err="1" smtClean="0">
                <a:latin typeface="Times New Roman" pitchFamily="18" charset="0"/>
                <a:sym typeface="Symbol" pitchFamily="18" charset="2"/>
              </a:rPr>
              <a:t>root</a:t>
            </a:r>
            <a:r>
              <a:rPr lang="en-US" sz="1200" b="0" dirty="0" smtClean="0">
                <a:latin typeface="Times New Roman" pitchFamily="18" charset="0"/>
                <a:sym typeface="Symbol" pitchFamily="18" charset="2"/>
              </a:rPr>
              <a:t>).com)</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dirty="0" smtClean="0">
              <a:latin typeface="Times New Roman" pitchFamily="18" charset="0"/>
              <a:sym typeface="Symbol" pitchFamily="18" charset="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dirty="0" smtClean="0">
                <a:latin typeface="Times New Roman" pitchFamily="18" charset="0"/>
                <a:sym typeface="Symbol" pitchFamily="18" charset="2"/>
              </a:rPr>
              <a:t>to</a:t>
            </a:r>
            <a:r>
              <a:rPr lang="en-US" sz="1200" b="0" baseline="0" dirty="0" smtClean="0">
                <a:latin typeface="Times New Roman" pitchFamily="18" charset="0"/>
                <a:sym typeface="Symbol" pitchFamily="18" charset="2"/>
              </a:rPr>
              <a:t> the resolver.  Similarly, the .com server returns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baseline="0" dirty="0" smtClean="0">
              <a:latin typeface="Times New Roman" pitchFamily="18" charset="0"/>
              <a:sym typeface="Symbol" pitchFamily="18" charset="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1" dirty="0" smtClean="0">
                <a:latin typeface="Times New Roman" pitchFamily="18" charset="0"/>
              </a:rPr>
              <a:t>K</a:t>
            </a:r>
            <a:r>
              <a:rPr lang="en-US" sz="1200" b="0" baseline="-25000" dirty="0" smtClean="0">
                <a:latin typeface="Times New Roman" pitchFamily="18" charset="0"/>
              </a:rPr>
              <a:t>.com</a:t>
            </a:r>
            <a:r>
              <a:rPr lang="en-US" sz="1200" b="0" dirty="0" smtClean="0">
                <a:latin typeface="Times New Roman" pitchFamily="18" charset="0"/>
              </a:rPr>
              <a:t> </a:t>
            </a:r>
            <a:r>
              <a:rPr lang="en-US" sz="1200" b="1" dirty="0" smtClean="0">
                <a:latin typeface="Times New Roman" pitchFamily="18" charset="0"/>
              </a:rPr>
              <a:t>signed</a:t>
            </a:r>
            <a:r>
              <a:rPr lang="en-US" sz="1200" b="0" dirty="0" smtClean="0">
                <a:latin typeface="Times New Roman" pitchFamily="18" charset="0"/>
              </a:rPr>
              <a:t> (</a:t>
            </a:r>
            <a:r>
              <a:rPr lang="en-US" sz="1200" b="1" dirty="0" smtClean="0">
                <a:latin typeface="Times New Roman" pitchFamily="18" charset="0"/>
              </a:rPr>
              <a:t>key</a:t>
            </a:r>
            <a:r>
              <a:rPr lang="en-US" sz="1200" b="0" dirty="0" smtClean="0">
                <a:latin typeface="Times New Roman" pitchFamily="18" charset="0"/>
              </a:rPr>
              <a:t>(</a:t>
            </a:r>
            <a:r>
              <a:rPr lang="en-US" sz="1200" b="0" i="1" dirty="0" smtClean="0">
                <a:latin typeface="Times New Roman" pitchFamily="18" charset="0"/>
              </a:rPr>
              <a:t>K</a:t>
            </a:r>
            <a:r>
              <a:rPr lang="en-US" sz="1200" b="0" baseline="-25000" dirty="0" smtClean="0">
                <a:latin typeface="Times New Roman" pitchFamily="18" charset="0"/>
              </a:rPr>
              <a:t>.foo.com</a:t>
            </a:r>
            <a:r>
              <a:rPr lang="en-US" sz="1200" b="0" dirty="0" smtClean="0">
                <a:latin typeface="Times New Roman" pitchFamily="18" charset="0"/>
              </a:rPr>
              <a:t>) </a:t>
            </a:r>
            <a:r>
              <a:rPr lang="en-US" sz="1200" b="1" dirty="0" err="1" smtClean="0">
                <a:latin typeface="Times New Roman" pitchFamily="18" charset="0"/>
                <a:sym typeface="Symbol" pitchFamily="18" charset="2"/>
              </a:rPr>
              <a:t>speaksfor</a:t>
            </a:r>
            <a:r>
              <a:rPr lang="en-US" sz="1200" b="0" dirty="0" smtClean="0">
                <a:latin typeface="Times New Roman" pitchFamily="18" charset="0"/>
                <a:sym typeface="Symbol" pitchFamily="18" charset="2"/>
              </a:rPr>
              <a:t> </a:t>
            </a:r>
            <a:r>
              <a:rPr lang="en-US" sz="1200" b="1" dirty="0" smtClean="0">
                <a:latin typeface="Times New Roman" pitchFamily="18" charset="0"/>
                <a:sym typeface="Symbol" pitchFamily="18" charset="2"/>
              </a:rPr>
              <a:t>key</a:t>
            </a:r>
            <a:r>
              <a:rPr lang="en-US" sz="1200" b="0" dirty="0" smtClean="0">
                <a:latin typeface="Times New Roman" pitchFamily="18" charset="0"/>
                <a:sym typeface="Symbol" pitchFamily="18" charset="2"/>
              </a:rPr>
              <a:t>(</a:t>
            </a:r>
            <a:r>
              <a:rPr lang="en-US" sz="1200" b="0" i="1" dirty="0" err="1" smtClean="0">
                <a:latin typeface="Times New Roman" pitchFamily="18" charset="0"/>
                <a:sym typeface="Symbol" pitchFamily="18" charset="2"/>
              </a:rPr>
              <a:t>K</a:t>
            </a:r>
            <a:r>
              <a:rPr lang="en-US" sz="1200" b="0" baseline="-25000" dirty="0" err="1" smtClean="0">
                <a:latin typeface="Times New Roman" pitchFamily="18" charset="0"/>
                <a:sym typeface="Symbol" pitchFamily="18" charset="2"/>
              </a:rPr>
              <a:t>root</a:t>
            </a:r>
            <a:r>
              <a:rPr lang="en-US" sz="1200" b="0" dirty="0" smtClean="0">
                <a:latin typeface="Times New Roman" pitchFamily="18" charset="0"/>
                <a:sym typeface="Symbol" pitchFamily="18" charset="2"/>
              </a:rPr>
              <a:t>).</a:t>
            </a:r>
            <a:r>
              <a:rPr lang="en-US" sz="1200" b="0" dirty="0" err="1" smtClean="0">
                <a:latin typeface="Times New Roman" pitchFamily="18" charset="0"/>
                <a:sym typeface="Symbol" pitchFamily="18" charset="2"/>
              </a:rPr>
              <a:t>com</a:t>
            </a:r>
            <a:r>
              <a:rPr lang="en-US" sz="1200" b="0" dirty="0" err="1" smtClean="0">
                <a:latin typeface="Times New Roman" pitchFamily="18" charset="0"/>
                <a:cs typeface="Times New Roman" pitchFamily="18" charset="0"/>
                <a:sym typeface="Symbol" pitchFamily="18" charset="2"/>
              </a:rPr>
              <a:t>.foo</a:t>
            </a:r>
            <a:r>
              <a:rPr lang="en-US" sz="1200" b="0" dirty="0" smtClean="0">
                <a:latin typeface="Times New Roman" pitchFamily="18" charset="0"/>
                <a:sym typeface="Symbol" pitchFamily="18" charset="2"/>
              </a:rPr>
              <a: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dirty="0" smtClean="0">
              <a:latin typeface="Times New Roman" pitchFamily="18" charset="0"/>
              <a:cs typeface="Times New Roman" pitchFamily="18" charset="0"/>
              <a:sym typeface="Symbol" pitchFamily="18" charset="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dirty="0" smtClean="0">
                <a:latin typeface="Times New Roman" pitchFamily="18" charset="0"/>
                <a:cs typeface="Times New Roman" pitchFamily="18" charset="0"/>
                <a:sym typeface="Symbol" pitchFamily="18" charset="2"/>
              </a:rPr>
              <a:t>and</a:t>
            </a:r>
            <a:r>
              <a:rPr lang="en-US" sz="1200" b="0" baseline="0" dirty="0" smtClean="0">
                <a:latin typeface="Times New Roman" pitchFamily="18" charset="0"/>
                <a:cs typeface="Times New Roman" pitchFamily="18" charset="0"/>
                <a:sym typeface="Symbol" pitchFamily="18" charset="2"/>
              </a:rPr>
              <a:t> the .foo.com server returns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baseline="0" dirty="0" smtClean="0">
              <a:latin typeface="Times New Roman" pitchFamily="18" charset="0"/>
              <a:cs typeface="Times New Roman" pitchFamily="18" charset="0"/>
              <a:sym typeface="Symbol" pitchFamily="18" charset="2"/>
            </a:endParaRPr>
          </a:p>
          <a:p>
            <a:pPr algn="l"/>
            <a:r>
              <a:rPr lang="en-US" sz="1200" b="0" i="1" dirty="0" smtClean="0">
                <a:latin typeface="Times New Roman" pitchFamily="18" charset="0"/>
              </a:rPr>
              <a:t>K</a:t>
            </a:r>
            <a:r>
              <a:rPr lang="en-US" sz="1200" b="0" baseline="-25000" dirty="0" smtClean="0">
                <a:latin typeface="Times New Roman" pitchFamily="18" charset="0"/>
              </a:rPr>
              <a:t>.foo.com</a:t>
            </a:r>
            <a:r>
              <a:rPr lang="en-US" sz="1200" b="0" dirty="0" smtClean="0">
                <a:latin typeface="Times New Roman" pitchFamily="18" charset="0"/>
              </a:rPr>
              <a:t> </a:t>
            </a:r>
            <a:r>
              <a:rPr lang="en-US" sz="1200" b="1" dirty="0" smtClean="0">
                <a:latin typeface="Times New Roman" pitchFamily="18" charset="0"/>
              </a:rPr>
              <a:t>signed</a:t>
            </a:r>
            <a:r>
              <a:rPr lang="en-US" sz="1200" b="0" dirty="0" smtClean="0">
                <a:latin typeface="Times New Roman" pitchFamily="18" charset="0"/>
              </a:rPr>
              <a:t> (</a:t>
            </a:r>
            <a:r>
              <a:rPr lang="en-US" sz="1200" b="1" dirty="0" smtClean="0">
                <a:latin typeface="Times New Roman" pitchFamily="18" charset="0"/>
              </a:rPr>
              <a:t>key</a:t>
            </a:r>
            <a:r>
              <a:rPr lang="en-US" sz="1200" b="0" dirty="0" smtClean="0">
                <a:latin typeface="Times New Roman" pitchFamily="18" charset="0"/>
              </a:rPr>
              <a:t>(</a:t>
            </a:r>
            <a:r>
              <a:rPr lang="en-US" sz="1200" b="0" i="1" dirty="0" smtClean="0">
                <a:latin typeface="Times New Roman" pitchFamily="18" charset="0"/>
              </a:rPr>
              <a:t>K</a:t>
            </a:r>
            <a:r>
              <a:rPr lang="en-US" sz="1200" b="0" baseline="-25000" dirty="0" smtClean="0">
                <a:latin typeface="Times New Roman" pitchFamily="18" charset="0"/>
              </a:rPr>
              <a:t>www.foo.com</a:t>
            </a:r>
            <a:r>
              <a:rPr lang="en-US" sz="1200" b="0" dirty="0" smtClean="0">
                <a:latin typeface="Times New Roman" pitchFamily="18" charset="0"/>
              </a:rPr>
              <a:t>) </a:t>
            </a:r>
            <a:r>
              <a:rPr lang="en-US" sz="1200" b="1" dirty="0" err="1" smtClean="0">
                <a:latin typeface="Times New Roman" pitchFamily="18" charset="0"/>
                <a:sym typeface="Symbol" pitchFamily="18" charset="2"/>
              </a:rPr>
              <a:t>speaksfor</a:t>
            </a:r>
            <a:r>
              <a:rPr lang="en-US" sz="1200" b="0" dirty="0" smtClean="0">
                <a:latin typeface="Times New Roman" pitchFamily="18" charset="0"/>
                <a:sym typeface="Symbol" pitchFamily="18" charset="2"/>
              </a:rPr>
              <a:t> </a:t>
            </a:r>
            <a:r>
              <a:rPr lang="en-US" sz="1200" b="1" dirty="0" smtClean="0">
                <a:latin typeface="Times New Roman" pitchFamily="18" charset="0"/>
                <a:sym typeface="Symbol" pitchFamily="18" charset="2"/>
              </a:rPr>
              <a:t>key</a:t>
            </a:r>
            <a:r>
              <a:rPr lang="en-US" sz="1200" b="0" dirty="0" smtClean="0">
                <a:latin typeface="Times New Roman" pitchFamily="18" charset="0"/>
                <a:sym typeface="Symbol" pitchFamily="18" charset="2"/>
              </a:rPr>
              <a:t>(</a:t>
            </a:r>
            <a:r>
              <a:rPr lang="en-US" sz="1200" b="0" i="1" dirty="0" err="1" smtClean="0">
                <a:latin typeface="Times New Roman" pitchFamily="18" charset="0"/>
              </a:rPr>
              <a:t>K</a:t>
            </a:r>
            <a:r>
              <a:rPr lang="en-US" sz="1200" b="0" baseline="-25000" dirty="0" err="1" smtClean="0">
                <a:latin typeface="Times New Roman" pitchFamily="18" charset="0"/>
              </a:rPr>
              <a:t>root</a:t>
            </a:r>
            <a:r>
              <a:rPr lang="en-US" sz="1200" b="0" dirty="0" smtClean="0">
                <a:latin typeface="Times New Roman" pitchFamily="18" charset="0"/>
                <a:sym typeface="Symbol" pitchFamily="18" charset="2"/>
              </a:rPr>
              <a:t>).</a:t>
            </a:r>
            <a:r>
              <a:rPr lang="en-US" sz="1200" b="0" dirty="0" err="1" smtClean="0">
                <a:latin typeface="Times New Roman" pitchFamily="18" charset="0"/>
                <a:cs typeface="Times New Roman" pitchFamily="18" charset="0"/>
                <a:sym typeface="Symbol" pitchFamily="18" charset="2"/>
              </a:rPr>
              <a:t>com.foo.www</a:t>
            </a:r>
            <a:r>
              <a:rPr lang="en-US" sz="1200" b="0" dirty="0" smtClean="0">
                <a:latin typeface="Times New Roman" pitchFamily="18" charset="0"/>
                <a:cs typeface="Times New Roman" pitchFamily="18" charset="0"/>
                <a:sym typeface="Symbol" pitchFamily="18" charset="2"/>
              </a:rPr>
              <a:t>)</a:t>
            </a:r>
          </a:p>
          <a:p>
            <a:pPr algn="l"/>
            <a:endParaRPr lang="en-US" sz="1200" b="0" dirty="0" smtClean="0">
              <a:latin typeface="Times New Roman" pitchFamily="18" charset="0"/>
              <a:cs typeface="Times New Roman" pitchFamily="18" charset="0"/>
              <a:sym typeface="Symbol" pitchFamily="18" charset="2"/>
            </a:endParaRPr>
          </a:p>
          <a:p>
            <a:pPr algn="l"/>
            <a:endParaRPr lang="en-US" sz="1200" b="0" dirty="0" smtClean="0">
              <a:latin typeface="Times New Roman" pitchFamily="18" charset="0"/>
              <a:cs typeface="Times New Roman" pitchFamily="18" charset="0"/>
              <a:sym typeface="Symbol" pitchFamily="18" charset="2"/>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dirty="0" smtClean="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dirty="0" smtClean="0">
              <a:latin typeface="Times New Roman" pitchFamily="18" charset="0"/>
            </a:endParaRPr>
          </a:p>
          <a:p>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52</a:t>
            </a:fld>
            <a:endParaRPr lang="en-US"/>
          </a:p>
        </p:txBody>
      </p:sp>
    </p:spTree>
    <p:extLst>
      <p:ext uri="{BB962C8B-B14F-4D97-AF65-F5344CB8AC3E}">
        <p14:creationId xmlns:p14="http://schemas.microsoft.com/office/powerpoint/2010/main" val="31209379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a:t>
            </a:r>
            <a:r>
              <a:rPr lang="en-US" baseline="0" dirty="0" smtClean="0"/>
              <a:t> credentials collected by the resolver, listed here as (1)-(3), this slide shows a proof of how the client can authenticate a message (here denoted simply </a:t>
            </a:r>
            <a:r>
              <a:rPr lang="en-US" i="1" baseline="0" dirty="0" smtClean="0"/>
              <a:t>F</a:t>
            </a:r>
            <a:r>
              <a:rPr lang="en-US" baseline="0" dirty="0" smtClean="0"/>
              <a:t>) as coming from www.foo.com in</a:t>
            </a:r>
            <a:r>
              <a:rPr lang="en-US" baseline="0" dirty="0" smtClean="0"/>
              <a:t> the namespace of </a:t>
            </a:r>
            <a:r>
              <a:rPr lang="en-US" sz="1200" b="1" dirty="0" smtClean="0">
                <a:latin typeface="Times New Roman" pitchFamily="18" charset="0"/>
                <a:cs typeface="Times New Roman" pitchFamily="18" charset="0"/>
                <a:sym typeface="Symbol" pitchFamily="18" charset="2"/>
              </a:rPr>
              <a:t>key</a:t>
            </a:r>
            <a:r>
              <a:rPr lang="en-US" sz="1200" dirty="0" smtClean="0">
                <a:latin typeface="Times New Roman" pitchFamily="18" charset="0"/>
                <a:cs typeface="Times New Roman" pitchFamily="18" charset="0"/>
                <a:sym typeface="Symbol" pitchFamily="18" charset="2"/>
              </a:rPr>
              <a:t>(</a:t>
            </a:r>
            <a:r>
              <a:rPr lang="en-US" sz="1200" i="1" dirty="0" err="1" smtClean="0">
                <a:latin typeface="Times New Roman" pitchFamily="18" charset="0"/>
                <a:cs typeface="Times New Roman" pitchFamily="18" charset="0"/>
                <a:sym typeface="Symbol" pitchFamily="18" charset="2"/>
              </a:rPr>
              <a:t>K</a:t>
            </a:r>
            <a:r>
              <a:rPr lang="en-US" sz="1200" baseline="-25000" dirty="0" err="1" smtClean="0">
                <a:latin typeface="Times New Roman" pitchFamily="18" charset="0"/>
                <a:cs typeface="Times New Roman" pitchFamily="18" charset="0"/>
                <a:sym typeface="Symbol" pitchFamily="18" charset="2"/>
              </a:rPr>
              <a:t>root</a:t>
            </a:r>
            <a:r>
              <a:rPr lang="en-US" sz="1200" dirty="0" smtClean="0">
                <a:latin typeface="Times New Roman" pitchFamily="18" charset="0"/>
                <a:cs typeface="Times New Roman" pitchFamily="18" charset="0"/>
                <a:sym typeface="Symbol" pitchFamily="18" charset="2"/>
              </a:rPr>
              <a:t>)</a:t>
            </a:r>
            <a:r>
              <a:rPr lang="en-US" sz="1200" baseline="0" dirty="0" smtClean="0">
                <a:latin typeface="Times New Roman" pitchFamily="18" charset="0"/>
                <a:cs typeface="Times New Roman" pitchFamily="18" charset="0"/>
                <a:sym typeface="Symbol" pitchFamily="18" charset="2"/>
              </a:rPr>
              <a:t>, i.e., that </a:t>
            </a:r>
            <a:r>
              <a:rPr lang="en-US" baseline="0" dirty="0" smtClean="0"/>
              <a:t>   </a:t>
            </a:r>
            <a:r>
              <a:rPr lang="en-US" sz="1200" b="1" dirty="0" smtClean="0">
                <a:latin typeface="Times New Roman" pitchFamily="18" charset="0"/>
                <a:cs typeface="Times New Roman" pitchFamily="18" charset="0"/>
                <a:sym typeface="Symbol" pitchFamily="18" charset="2"/>
              </a:rPr>
              <a:t>key</a:t>
            </a:r>
            <a:r>
              <a:rPr lang="en-US" sz="1200" dirty="0" smtClean="0">
                <a:latin typeface="Times New Roman" pitchFamily="18" charset="0"/>
                <a:cs typeface="Times New Roman" pitchFamily="18" charset="0"/>
                <a:sym typeface="Symbol" pitchFamily="18" charset="2"/>
              </a:rPr>
              <a:t>(</a:t>
            </a:r>
            <a:r>
              <a:rPr lang="en-US" sz="1200" i="1" dirty="0" err="1" smtClean="0">
                <a:latin typeface="Times New Roman" pitchFamily="18" charset="0"/>
                <a:cs typeface="Times New Roman" pitchFamily="18" charset="0"/>
                <a:sym typeface="Symbol" pitchFamily="18" charset="2"/>
              </a:rPr>
              <a:t>K</a:t>
            </a:r>
            <a:r>
              <a:rPr lang="en-US" sz="1200" baseline="-25000" dirty="0" err="1" smtClean="0">
                <a:latin typeface="Times New Roman" pitchFamily="18" charset="0"/>
                <a:cs typeface="Times New Roman" pitchFamily="18" charset="0"/>
                <a:sym typeface="Symbol" pitchFamily="18" charset="2"/>
              </a:rPr>
              <a:t>root</a:t>
            </a:r>
            <a:r>
              <a:rPr lang="en-US" sz="1200" dirty="0" smtClean="0">
                <a:latin typeface="Times New Roman" pitchFamily="18" charset="0"/>
                <a:cs typeface="Times New Roman" pitchFamily="18" charset="0"/>
                <a:sym typeface="Symbol" pitchFamily="18" charset="2"/>
              </a:rPr>
              <a:t>).</a:t>
            </a:r>
            <a:r>
              <a:rPr lang="en-US" sz="1200" dirty="0" err="1" smtClean="0">
                <a:latin typeface="Times New Roman" pitchFamily="18" charset="0"/>
                <a:cs typeface="Times New Roman" pitchFamily="18" charset="0"/>
                <a:sym typeface="Symbol" pitchFamily="18" charset="2"/>
              </a:rPr>
              <a:t>com.foo.www</a:t>
            </a:r>
            <a:r>
              <a:rPr lang="en-US" sz="1200" dirty="0" smtClean="0">
                <a:latin typeface="Times New Roman" pitchFamily="18" charset="0"/>
                <a:cs typeface="Times New Roman" pitchFamily="18" charset="0"/>
                <a:sym typeface="Symbol" pitchFamily="18" charset="2"/>
              </a:rPr>
              <a:t> </a:t>
            </a:r>
            <a:r>
              <a:rPr lang="en-US" sz="1200" b="1" dirty="0" smtClean="0">
                <a:latin typeface="Times New Roman" pitchFamily="18" charset="0"/>
                <a:cs typeface="Times New Roman" pitchFamily="18" charset="0"/>
                <a:sym typeface="Symbol" pitchFamily="18" charset="2"/>
              </a:rPr>
              <a:t>says</a:t>
            </a:r>
            <a:r>
              <a:rPr lang="en-US" sz="1200" dirty="0" smtClean="0">
                <a:latin typeface="Times New Roman" pitchFamily="18" charset="0"/>
                <a:cs typeface="Times New Roman" pitchFamily="18" charset="0"/>
                <a:sym typeface="Symbol" pitchFamily="18" charset="2"/>
              </a:rPr>
              <a:t> </a:t>
            </a:r>
            <a:r>
              <a:rPr lang="en-US" sz="1200" i="1" dirty="0" smtClean="0">
                <a:latin typeface="Times New Roman" pitchFamily="18" charset="0"/>
                <a:cs typeface="Times New Roman" pitchFamily="18" charset="0"/>
                <a:sym typeface="Symbol" pitchFamily="18" charset="2"/>
              </a:rPr>
              <a:t>F</a:t>
            </a:r>
            <a:r>
              <a:rPr lang="en-US" sz="1200" i="0" dirty="0" smtClean="0">
                <a:latin typeface="Times New Roman" pitchFamily="18" charset="0"/>
                <a:cs typeface="Times New Roman" pitchFamily="18" charset="0"/>
                <a:sym typeface="Symbol" pitchFamily="18" charset="2"/>
              </a:rPr>
              <a:t>.</a:t>
            </a:r>
          </a:p>
          <a:p>
            <a:endParaRPr lang="en-US" sz="1200" i="0" dirty="0" smtClean="0">
              <a:latin typeface="Times New Roman" pitchFamily="18" charset="0"/>
              <a:cs typeface="Times New Roman" pitchFamily="18" charset="0"/>
              <a:sym typeface="Symbol" pitchFamily="18" charset="2"/>
            </a:endParaRPr>
          </a:p>
          <a:p>
            <a:r>
              <a:rPr lang="en-US" sz="1200" i="0" dirty="0" smtClean="0">
                <a:latin typeface="Times New Roman" pitchFamily="18" charset="0"/>
                <a:cs typeface="Times New Roman" pitchFamily="18" charset="0"/>
                <a:sym typeface="Symbol" pitchFamily="18" charset="2"/>
              </a:rPr>
              <a:t>Reflecting</a:t>
            </a:r>
            <a:r>
              <a:rPr lang="en-US" sz="1200" i="0" baseline="0" dirty="0" smtClean="0">
                <a:latin typeface="Times New Roman" pitchFamily="18" charset="0"/>
                <a:cs typeface="Times New Roman" pitchFamily="18" charset="0"/>
                <a:sym typeface="Symbol" pitchFamily="18" charset="2"/>
              </a:rPr>
              <a:t> on this proof, it is clear that only the servers on the path in the name hierarchy from the root to the name server for .foo.com can provide input to this proof.  So, this is arguably a big improvement over the current website authentication method that we use today, since today, even CAs that really shouldn’t have anything to say about how to authenticate a particular website can nevertheless mislead clients by issuing fraudulent certificates for that website.</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53</a:t>
            </a:fld>
            <a:endParaRPr lang="en-US"/>
          </a:p>
        </p:txBody>
      </p:sp>
    </p:spTree>
    <p:extLst>
      <p:ext uri="{BB962C8B-B14F-4D97-AF65-F5344CB8AC3E}">
        <p14:creationId xmlns:p14="http://schemas.microsoft.com/office/powerpoint/2010/main" val="1982735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 we</a:t>
            </a:r>
            <a:r>
              <a:rPr lang="en-US" baseline="0" dirty="0" smtClean="0"/>
              <a:t> take to study this problem, which is the one introduced by the original Lampson et al. paper, is to utilize a simple logic for reasoning about authentication and access control.  The logic is simply a set </a:t>
            </a:r>
            <a:r>
              <a:rPr lang="en-US" baseline="0" dirty="0" smtClean="0"/>
              <a:t>of </a:t>
            </a:r>
            <a:r>
              <a:rPr lang="en-US" baseline="0" dirty="0" smtClean="0"/>
              <a:t>rules that enable us to draw some conclusions from others.  The great thing about using a logic like this is that it forces us to make assumptions explicit, since to conclude something that we’d like to conclude, we have to write down the preconditions that allow us to apply the rule to conclude it.</a:t>
            </a:r>
          </a:p>
          <a:p>
            <a:endParaRPr lang="en-US" baseline="0" dirty="0" smtClean="0"/>
          </a:p>
          <a:p>
            <a:r>
              <a:rPr lang="en-US" baseline="0" dirty="0" smtClean="0"/>
              <a:t>The logic is quite general, allowing us to reason about principals including people, computers, principals acting in roles (we’ll explain what we mean by this later), groups of principals, etc.  </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6</a:t>
            </a:fld>
            <a:endParaRPr lang="en-US"/>
          </a:p>
        </p:txBody>
      </p:sp>
    </p:spTree>
    <p:extLst>
      <p:ext uri="{BB962C8B-B14F-4D97-AF65-F5344CB8AC3E}">
        <p14:creationId xmlns:p14="http://schemas.microsoft.com/office/powerpoint/2010/main" val="41561406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there’s still a problem,</a:t>
            </a:r>
            <a:r>
              <a:rPr lang="en-US" baseline="0" dirty="0" smtClean="0"/>
              <a:t> in that we didn’t reduce trust in the root node.  As such, the root is in the TCB for resolving </a:t>
            </a:r>
            <a:r>
              <a:rPr lang="en-US" i="1" baseline="0" dirty="0" smtClean="0"/>
              <a:t>every</a:t>
            </a:r>
            <a:r>
              <a:rPr lang="en-US" baseline="0" dirty="0" smtClean="0"/>
              <a:t> name on the web, for example.  So, while it is good that we’ve eliminated trust in all of those CAs shipped in the Firefox browser, for example, there is still a fully trusted node for every website authentication, namely the root.</a:t>
            </a:r>
          </a:p>
          <a:p>
            <a:endParaRPr lang="en-US" baseline="0" dirty="0" smtClean="0"/>
          </a:p>
          <a:p>
            <a:r>
              <a:rPr lang="en-US" baseline="0" dirty="0" smtClean="0"/>
              <a:t>On the one hand, DNS already had this problem; DNSSEC didn’t make it worse (and is better in many respects) and so maybe we shouldn’t care so much.  On the other hand, it would be interesting to see how to eliminate there being a node trusted for every website authentication, even if it would require changing how DNSSEC works to do so.</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54</a:t>
            </a:fld>
            <a:endParaRPr lang="en-US"/>
          </a:p>
        </p:txBody>
      </p:sp>
    </p:spTree>
    <p:extLst>
      <p:ext uri="{BB962C8B-B14F-4D97-AF65-F5344CB8AC3E}">
        <p14:creationId xmlns:p14="http://schemas.microsoft.com/office/powerpoint/2010/main" val="30568968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The Lampson et al.</a:t>
            </a:r>
            <a:r>
              <a:rPr lang="en-US" baseline="0" dirty="0" smtClean="0"/>
              <a:t> paper foresaw a way to do exactly that by changing how name resolution works.  The intuition is that instead of always starting at the root and resolving ever-longer names down the name hierarchy, an alternative is to start at the server in the zone where the client-side resolver is, and have it resolve its parent upward in the hierarchy.  Similarly, that parent resolves its parent and so forth, until the point at which the zone of the least common ancestor on the paths from the root to the client resolver and the root to the name being resolved is reached.</a:t>
            </a:r>
          </a:p>
          <a:p>
            <a:endParaRPr lang="en-US" baseline="0" dirty="0" smtClean="0"/>
          </a:p>
          <a:p>
            <a:r>
              <a:rPr lang="en-US" baseline="0" dirty="0" smtClean="0"/>
              <a:t>It’s easier to describe what is going on by looking at the diagram in this slide.  Here, someone in the .cs.unc.edu zone is trying to contact www.cs.cornell.edu.  The usual DNS/DNSSEC name resolution would start trying to resolve www.cs.cornell.edu from the root.  Instead, in this proposal, the server for .cs.unc.edu introduces a server for the zone .unc.edu to the client resolver, and the server for .unc.edu introduces a server for the zone .</a:t>
            </a:r>
            <a:r>
              <a:rPr lang="en-US" baseline="0" dirty="0" err="1" smtClean="0"/>
              <a:t>edu</a:t>
            </a:r>
            <a:r>
              <a:rPr lang="en-US" baseline="0" dirty="0" smtClean="0"/>
              <a:t> to the client resolver; both of these introductions therefore “traverse” the name hierarchy in the upward direction.  Once the server for .</a:t>
            </a:r>
            <a:r>
              <a:rPr lang="en-US" baseline="0" dirty="0" err="1" smtClean="0"/>
              <a:t>edu</a:t>
            </a:r>
            <a:r>
              <a:rPr lang="en-US" baseline="0" dirty="0" smtClean="0"/>
              <a:t> is reached, the resolution process can start moving downward; the server can introduce the client resolver to a server for the .cornell.edu zone, which introduces a server for the .cs.cornell.edu zone, which finally resolves the address for www.cs.cornell.edu.</a:t>
            </a:r>
          </a:p>
          <a:p>
            <a:endParaRPr lang="en-US" baseline="0" dirty="0" smtClean="0"/>
          </a:p>
          <a:p>
            <a:r>
              <a:rPr lang="en-US" baseline="0" dirty="0" smtClean="0"/>
              <a:t>The key point here is that there is no longer a single node in the TCB of </a:t>
            </a:r>
            <a:r>
              <a:rPr lang="en-US" i="1" baseline="0" dirty="0" smtClean="0"/>
              <a:t>every</a:t>
            </a:r>
            <a:r>
              <a:rPr lang="en-US" baseline="0" dirty="0" smtClean="0"/>
              <a:t> name resolution that takes place.  Certainly the .cs.unc.edu server is in the TCB for everything that a client </a:t>
            </a:r>
            <a:r>
              <a:rPr lang="en-US" i="0" baseline="0" dirty="0" smtClean="0"/>
              <a:t>in that zone tries to resolve, as well as every resolution of a name in that zone.  But it can have nothing to do with resolutions unrelated to .cs.unc.edu.  Similarly, the root server is in the TCB for every resolution that crosses top-level domains (e.g., a .com client tries to resolve a .</a:t>
            </a:r>
            <a:r>
              <a:rPr lang="en-US" i="0" baseline="0" dirty="0" err="1" smtClean="0"/>
              <a:t>edu</a:t>
            </a:r>
            <a:r>
              <a:rPr lang="en-US" i="0" baseline="0" dirty="0" smtClean="0"/>
              <a:t> server), but not in the TCB for others.</a:t>
            </a:r>
          </a:p>
          <a:p>
            <a:endParaRPr lang="en-US" i="0" baseline="0" dirty="0" smtClean="0"/>
          </a:p>
          <a:p>
            <a:r>
              <a:rPr lang="en-US" i="0" baseline="0" dirty="0" smtClean="0"/>
              <a:t>I want to be clear that this is </a:t>
            </a:r>
            <a:r>
              <a:rPr lang="en-US" i="1" baseline="0" dirty="0" smtClean="0"/>
              <a:t>not</a:t>
            </a:r>
            <a:r>
              <a:rPr lang="en-US" i="0" baseline="0" dirty="0" smtClean="0"/>
              <a:t> how name resolution is done today, and changing it to work this way would be a nontrivial change.  That said, from a trust perspective, it does have some advantages to our current state of practice.</a:t>
            </a:r>
            <a:endParaRPr lang="en-US" i="1"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55</a:t>
            </a:fld>
            <a:endParaRPr lang="en-US"/>
          </a:p>
        </p:txBody>
      </p:sp>
    </p:spTree>
    <p:extLst>
      <p:ext uri="{BB962C8B-B14F-4D97-AF65-F5344CB8AC3E}">
        <p14:creationId xmlns:p14="http://schemas.microsoft.com/office/powerpoint/2010/main" val="6460442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Unfortunately, the logical rules that we already have are not rich enough to express the “up then down” approach to name resolution described in the previous slide.  It</a:t>
            </a:r>
            <a:r>
              <a:rPr lang="en-US" baseline="0" dirty="0" smtClean="0"/>
              <a:t> is, however, possible to extend our logic with a few rules that will allow us to do so.  The first is called the “ascent” rule and is shown first on this slide.  Perhaps the easiest way to think about this rule (and the following rules) is to consider a name resolution as consisting of two “modes”, an “ascent” mode and then a “descent” mode.  The “ascent” rule then might be stated in words as follows: If principal </a:t>
            </a:r>
            <a:r>
              <a:rPr lang="en-US" i="1" baseline="0" dirty="0" smtClean="0"/>
              <a:t>A</a:t>
            </a:r>
            <a:r>
              <a:rPr lang="en-US" i="0" baseline="0" dirty="0" smtClean="0"/>
              <a:t>, operating in ascent mode,</a:t>
            </a:r>
            <a:r>
              <a:rPr lang="en-US" baseline="0" dirty="0" smtClean="0"/>
              <a:t> has been introduced to principal </a:t>
            </a:r>
            <a:r>
              <a:rPr lang="en-US" b="1" baseline="0" dirty="0" smtClean="0"/>
              <a:t>key</a:t>
            </a:r>
            <a:r>
              <a:rPr lang="en-US" baseline="0" dirty="0" smtClean="0"/>
              <a:t>(</a:t>
            </a:r>
            <a:r>
              <a:rPr lang="en-US" i="1" baseline="0" dirty="0" smtClean="0"/>
              <a:t>K</a:t>
            </a:r>
            <a:r>
              <a:rPr lang="en-US" i="1" baseline="-25000" dirty="0" smtClean="0"/>
              <a:t>B.C</a:t>
            </a:r>
            <a:r>
              <a:rPr lang="en-US" baseline="0" dirty="0" smtClean="0"/>
              <a:t>) by a principal that speaks for </a:t>
            </a:r>
            <a:r>
              <a:rPr lang="en-US" i="1" baseline="0" dirty="0" smtClean="0"/>
              <a:t>B.C.D</a:t>
            </a:r>
            <a:r>
              <a:rPr lang="en-US" baseline="0" dirty="0" smtClean="0"/>
              <a:t>, and if </a:t>
            </a:r>
            <a:r>
              <a:rPr lang="en-US" b="1" baseline="0" dirty="0" smtClean="0"/>
              <a:t>key</a:t>
            </a:r>
            <a:r>
              <a:rPr lang="en-US" baseline="0" dirty="0" smtClean="0"/>
              <a:t>(</a:t>
            </a:r>
            <a:r>
              <a:rPr lang="en-US" i="1" baseline="0" dirty="0" smtClean="0"/>
              <a:t>K</a:t>
            </a:r>
            <a:r>
              <a:rPr lang="en-US" i="1" baseline="-25000" dirty="0" smtClean="0"/>
              <a:t>B.C</a:t>
            </a:r>
            <a:r>
              <a:rPr lang="en-US" baseline="0" dirty="0" smtClean="0"/>
              <a:t>) </a:t>
            </a:r>
            <a:r>
              <a:rPr lang="en-US" b="0" baseline="0" dirty="0" smtClean="0"/>
              <a:t>introduces a principal </a:t>
            </a:r>
            <a:r>
              <a:rPr lang="en-US" b="1" baseline="0" dirty="0" smtClean="0"/>
              <a:t>key</a:t>
            </a:r>
            <a:r>
              <a:rPr lang="en-US" baseline="0" dirty="0" smtClean="0"/>
              <a:t>(</a:t>
            </a:r>
            <a:r>
              <a:rPr lang="en-US" i="1" baseline="0" dirty="0" smtClean="0"/>
              <a:t>K</a:t>
            </a:r>
            <a:r>
              <a:rPr lang="en-US" i="1" baseline="-25000" dirty="0" smtClean="0"/>
              <a:t>B</a:t>
            </a:r>
            <a:r>
              <a:rPr lang="en-US" baseline="0" dirty="0" smtClean="0"/>
              <a:t>) in ascent mode, then </a:t>
            </a:r>
            <a:r>
              <a:rPr lang="en-US" i="1" baseline="0" dirty="0" smtClean="0"/>
              <a:t>A</a:t>
            </a:r>
            <a:r>
              <a:rPr lang="en-US" baseline="0" dirty="0" smtClean="0"/>
              <a:t> records (</a:t>
            </a:r>
            <a:r>
              <a:rPr lang="en-US" b="1" baseline="0" dirty="0" smtClean="0"/>
              <a:t>says</a:t>
            </a:r>
            <a:r>
              <a:rPr lang="en-US" baseline="0" dirty="0" smtClean="0"/>
              <a:t>) that </a:t>
            </a:r>
            <a:r>
              <a:rPr lang="en-US" b="0" baseline="0" dirty="0" smtClean="0"/>
              <a:t>a principal speaking for </a:t>
            </a:r>
            <a:r>
              <a:rPr lang="en-US" b="0" i="1" baseline="0" dirty="0" smtClean="0"/>
              <a:t>B.C</a:t>
            </a:r>
            <a:r>
              <a:rPr lang="en-US" b="0" baseline="0" dirty="0" smtClean="0"/>
              <a:t> did so.</a:t>
            </a:r>
          </a:p>
          <a:p>
            <a:endParaRPr lang="en-US" b="0" baseline="0" dirty="0" smtClean="0"/>
          </a:p>
          <a:p>
            <a:r>
              <a:rPr lang="en-US" b="0" baseline="0" dirty="0" smtClean="0"/>
              <a:t>The second rule on this slide, namely “a2d”, is the rule that intuitively changes the mode of the name resolution from ascent mode to descent mode.  It might be stated in words as follows: </a:t>
            </a:r>
            <a:r>
              <a:rPr lang="en-US" baseline="0" dirty="0" smtClean="0"/>
              <a:t>If principal </a:t>
            </a:r>
            <a:r>
              <a:rPr lang="en-US" i="1" baseline="0" dirty="0" smtClean="0"/>
              <a:t>A</a:t>
            </a:r>
            <a:r>
              <a:rPr lang="en-US" i="0" baseline="0" dirty="0" smtClean="0"/>
              <a:t>, operating in ascent mode,</a:t>
            </a:r>
            <a:r>
              <a:rPr lang="en-US" baseline="0" dirty="0" smtClean="0"/>
              <a:t> has been introduced to principal </a:t>
            </a:r>
            <a:r>
              <a:rPr lang="en-US" b="1" baseline="0" dirty="0" smtClean="0"/>
              <a:t>key</a:t>
            </a:r>
            <a:r>
              <a:rPr lang="en-US" baseline="0" dirty="0" smtClean="0"/>
              <a:t>(</a:t>
            </a:r>
            <a:r>
              <a:rPr lang="en-US" i="1" baseline="0" dirty="0" smtClean="0"/>
              <a:t>K</a:t>
            </a:r>
            <a:r>
              <a:rPr lang="en-US" i="1" baseline="-25000" dirty="0" smtClean="0"/>
              <a:t>B</a:t>
            </a:r>
            <a:r>
              <a:rPr lang="en-US" baseline="0" dirty="0" smtClean="0"/>
              <a:t>) by a principal that speaks for </a:t>
            </a:r>
            <a:r>
              <a:rPr lang="en-US" i="1" baseline="0" dirty="0" smtClean="0"/>
              <a:t>B.C</a:t>
            </a:r>
            <a:r>
              <a:rPr lang="en-US" i="0" baseline="0" dirty="0" smtClean="0"/>
              <a:t>, and if </a:t>
            </a:r>
            <a:r>
              <a:rPr lang="en-US" b="1" baseline="0" dirty="0" smtClean="0"/>
              <a:t>key</a:t>
            </a:r>
            <a:r>
              <a:rPr lang="en-US" baseline="0" dirty="0" smtClean="0"/>
              <a:t>(</a:t>
            </a:r>
            <a:r>
              <a:rPr lang="en-US" i="1" baseline="0" dirty="0" smtClean="0"/>
              <a:t>K</a:t>
            </a:r>
            <a:r>
              <a:rPr lang="en-US" i="1" baseline="-25000" dirty="0" smtClean="0"/>
              <a:t>B</a:t>
            </a:r>
            <a:r>
              <a:rPr lang="en-US" baseline="0" dirty="0" smtClean="0"/>
              <a:t>), switching to descent mode, introduces a principal </a:t>
            </a:r>
            <a:r>
              <a:rPr lang="en-US" b="1" baseline="0" dirty="0" smtClean="0"/>
              <a:t>key</a:t>
            </a:r>
            <a:r>
              <a:rPr lang="en-US" baseline="0" dirty="0" smtClean="0"/>
              <a:t>(</a:t>
            </a:r>
            <a:r>
              <a:rPr lang="en-US" i="1" baseline="0" dirty="0" smtClean="0"/>
              <a:t>K</a:t>
            </a:r>
            <a:r>
              <a:rPr lang="en-US" i="1" baseline="-25000" dirty="0" smtClean="0"/>
              <a:t>B.D</a:t>
            </a:r>
            <a:r>
              <a:rPr lang="en-US" baseline="0" dirty="0" smtClean="0"/>
              <a:t>) as speaking for </a:t>
            </a:r>
            <a:r>
              <a:rPr lang="en-US" i="1" baseline="0" dirty="0" smtClean="0"/>
              <a:t>B.D</a:t>
            </a:r>
            <a:r>
              <a:rPr lang="en-US" i="0" baseline="0" dirty="0" smtClean="0"/>
              <a:t> where </a:t>
            </a:r>
            <a:r>
              <a:rPr lang="en-US" i="1" dirty="0" smtClean="0">
                <a:latin typeface="Times New Roman" pitchFamily="18" charset="0"/>
              </a:rPr>
              <a:t>C</a:t>
            </a:r>
            <a:r>
              <a:rPr lang="en-US" dirty="0" smtClean="0">
                <a:latin typeface="Times New Roman" pitchFamily="18" charset="0"/>
              </a:rPr>
              <a:t> </a:t>
            </a:r>
            <a:r>
              <a:rPr lang="en-US" dirty="0" smtClean="0">
                <a:latin typeface="Times New Roman" pitchFamily="18" charset="0"/>
                <a:sym typeface="Symbol" pitchFamily="18" charset="2"/>
              </a:rPr>
              <a:t> </a:t>
            </a:r>
            <a:r>
              <a:rPr lang="en-US" i="1" dirty="0" smtClean="0">
                <a:latin typeface="Times New Roman" pitchFamily="18" charset="0"/>
                <a:sym typeface="Symbol" pitchFamily="18" charset="2"/>
              </a:rPr>
              <a:t>D</a:t>
            </a:r>
            <a:r>
              <a:rPr lang="en-US" baseline="0" dirty="0" smtClean="0"/>
              <a:t>, then </a:t>
            </a:r>
            <a:r>
              <a:rPr lang="en-US" i="1" baseline="0" dirty="0" smtClean="0"/>
              <a:t>A</a:t>
            </a:r>
            <a:r>
              <a:rPr lang="en-US" baseline="0" dirty="0" smtClean="0"/>
              <a:t> accepts this assertion by </a:t>
            </a:r>
            <a:r>
              <a:rPr lang="en-US" b="1" baseline="0" dirty="0" smtClean="0"/>
              <a:t>key</a:t>
            </a:r>
            <a:r>
              <a:rPr lang="en-US" baseline="0" dirty="0" smtClean="0"/>
              <a:t>(</a:t>
            </a:r>
            <a:r>
              <a:rPr lang="en-US" i="1" baseline="0" dirty="0" smtClean="0"/>
              <a:t>K</a:t>
            </a:r>
            <a:r>
              <a:rPr lang="en-US" i="1" baseline="-25000" dirty="0" smtClean="0"/>
              <a:t>B</a:t>
            </a:r>
            <a:r>
              <a:rPr lang="en-US" baseline="0" dirty="0" smtClean="0"/>
              <a:t>).</a:t>
            </a:r>
          </a:p>
          <a:p>
            <a:endParaRPr lang="en-US" b="1"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0" baseline="0" dirty="0" smtClean="0"/>
              <a:t>The requirement </a:t>
            </a:r>
            <a:r>
              <a:rPr lang="en-US" i="1" dirty="0" smtClean="0">
                <a:latin typeface="Times New Roman" pitchFamily="18" charset="0"/>
              </a:rPr>
              <a:t>C</a:t>
            </a:r>
            <a:r>
              <a:rPr lang="en-US" dirty="0" smtClean="0">
                <a:latin typeface="Times New Roman" pitchFamily="18" charset="0"/>
              </a:rPr>
              <a:t> </a:t>
            </a:r>
            <a:r>
              <a:rPr lang="en-US" dirty="0" smtClean="0">
                <a:latin typeface="Times New Roman" pitchFamily="18" charset="0"/>
                <a:sym typeface="Symbol" pitchFamily="18" charset="2"/>
              </a:rPr>
              <a:t> </a:t>
            </a:r>
            <a:r>
              <a:rPr lang="en-US" i="1" dirty="0" smtClean="0">
                <a:latin typeface="Times New Roman" pitchFamily="18" charset="0"/>
                <a:sym typeface="Symbol" pitchFamily="18" charset="2"/>
              </a:rPr>
              <a:t>D</a:t>
            </a:r>
            <a:r>
              <a:rPr lang="en-US" i="0" dirty="0" smtClean="0">
                <a:latin typeface="Times New Roman" pitchFamily="18" charset="0"/>
                <a:sym typeface="Symbol" pitchFamily="18" charset="2"/>
              </a:rPr>
              <a:t> of the “a2d” rule</a:t>
            </a:r>
            <a:r>
              <a:rPr lang="en-US" i="0" baseline="0" dirty="0" smtClean="0">
                <a:latin typeface="Times New Roman" pitchFamily="18" charset="0"/>
                <a:sym typeface="Symbol" pitchFamily="18" charset="2"/>
              </a:rPr>
              <a:t> is an important one.  In its absence, a name resolution could ascend all the way to the root and then descend down the path it ascended.  In this way, the root would again be in the TCB for every name resolution, exactly what we were trying to avoid!</a:t>
            </a:r>
            <a:r>
              <a:rPr lang="en-US" i="0" dirty="0" smtClean="0">
                <a:latin typeface="Times New Roman" pitchFamily="18" charset="0"/>
                <a:sym typeface="Symbol" pitchFamily="18" charset="2"/>
              </a:rPr>
              <a:t> </a:t>
            </a:r>
            <a:endParaRPr lang="en-US" dirty="0" smtClean="0">
              <a:latin typeface="Times New Roman" pitchFamily="18" charset="0"/>
              <a:sym typeface="Symbol" pitchFamily="18" charset="2"/>
            </a:endParaRPr>
          </a:p>
          <a:p>
            <a:r>
              <a:rPr lang="en-US" b="0" baseline="0" dirty="0" smtClean="0"/>
              <a:t> </a:t>
            </a:r>
            <a:endParaRPr lang="en-US" b="0"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56</a:t>
            </a:fld>
            <a:endParaRPr lang="en-US"/>
          </a:p>
        </p:txBody>
      </p:sp>
    </p:spTree>
    <p:extLst>
      <p:ext uri="{BB962C8B-B14F-4D97-AF65-F5344CB8AC3E}">
        <p14:creationId xmlns:p14="http://schemas.microsoft.com/office/powerpoint/2010/main" val="25932322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a:t>
            </a:r>
            <a:r>
              <a:rPr lang="en-US" baseline="0" dirty="0" smtClean="0"/>
              <a:t> and fourth additions to our logic are more straightforward than the previous two.  The “descent” rule, in words, says, if a principal </a:t>
            </a:r>
            <a:r>
              <a:rPr lang="en-US" i="1" baseline="0" dirty="0" smtClean="0"/>
              <a:t>A</a:t>
            </a:r>
            <a:r>
              <a:rPr lang="en-US" baseline="0" dirty="0" smtClean="0"/>
              <a:t>, in descent mode, has been introduced to </a:t>
            </a:r>
            <a:r>
              <a:rPr lang="en-US" baseline="0" dirty="0" smtClean="0"/>
              <a:t>principal </a:t>
            </a:r>
            <a:r>
              <a:rPr lang="en-US" b="1" baseline="0" dirty="0" smtClean="0"/>
              <a:t>key</a:t>
            </a:r>
            <a:r>
              <a:rPr lang="en-US" baseline="0" dirty="0" smtClean="0"/>
              <a:t>(</a:t>
            </a:r>
            <a:r>
              <a:rPr lang="en-US" i="1" baseline="0" dirty="0" smtClean="0"/>
              <a:t>K</a:t>
            </a:r>
            <a:r>
              <a:rPr lang="en-US" i="1" baseline="-25000" dirty="0" smtClean="0"/>
              <a:t>B</a:t>
            </a:r>
            <a:r>
              <a:rPr lang="en-US" baseline="0" dirty="0" smtClean="0"/>
              <a:t>) as speaking for </a:t>
            </a:r>
            <a:r>
              <a:rPr lang="en-US" i="1" baseline="0" dirty="0" smtClean="0"/>
              <a:t>B</a:t>
            </a:r>
            <a:r>
              <a:rPr lang="en-US" i="0" baseline="0" dirty="0" smtClean="0"/>
              <a:t>, and if </a:t>
            </a:r>
            <a:r>
              <a:rPr lang="en-US" b="1" baseline="0" dirty="0" smtClean="0"/>
              <a:t>key</a:t>
            </a:r>
            <a:r>
              <a:rPr lang="en-US" baseline="0" dirty="0" smtClean="0"/>
              <a:t>(</a:t>
            </a:r>
            <a:r>
              <a:rPr lang="en-US" i="1" baseline="0" dirty="0" smtClean="0"/>
              <a:t>K</a:t>
            </a:r>
            <a:r>
              <a:rPr lang="en-US" i="1" baseline="-25000" dirty="0" smtClean="0"/>
              <a:t>B</a:t>
            </a:r>
            <a:r>
              <a:rPr lang="en-US" baseline="0" dirty="0" smtClean="0"/>
              <a:t>), in descent mode, introduces a principal </a:t>
            </a:r>
            <a:r>
              <a:rPr lang="en-US" b="1" baseline="0" dirty="0" smtClean="0"/>
              <a:t>key</a:t>
            </a:r>
            <a:r>
              <a:rPr lang="en-US" baseline="0" dirty="0" smtClean="0"/>
              <a:t>(</a:t>
            </a:r>
            <a:r>
              <a:rPr lang="en-US" i="1" baseline="0" dirty="0" smtClean="0"/>
              <a:t>K</a:t>
            </a:r>
            <a:r>
              <a:rPr lang="en-US" i="1" baseline="-25000" dirty="0" smtClean="0"/>
              <a:t>B.C</a:t>
            </a:r>
            <a:r>
              <a:rPr lang="en-US" baseline="0" dirty="0" smtClean="0"/>
              <a:t>) as speaking for </a:t>
            </a:r>
            <a:r>
              <a:rPr lang="en-US" i="1" baseline="0" dirty="0" smtClean="0"/>
              <a:t>B.C</a:t>
            </a:r>
            <a:r>
              <a:rPr lang="en-US" i="0" baseline="0" dirty="0" smtClean="0"/>
              <a:t>, then </a:t>
            </a:r>
            <a:r>
              <a:rPr lang="en-US" i="1" baseline="0" dirty="0" smtClean="0"/>
              <a:t>A</a:t>
            </a:r>
            <a:r>
              <a:rPr lang="en-US" i="0" baseline="0" dirty="0" smtClean="0"/>
              <a:t> </a:t>
            </a:r>
            <a:r>
              <a:rPr lang="en-US" baseline="0" dirty="0" smtClean="0"/>
              <a:t>accepts this assertion by </a:t>
            </a:r>
            <a:r>
              <a:rPr lang="en-US" b="1" baseline="0" dirty="0" smtClean="0"/>
              <a:t>key</a:t>
            </a:r>
            <a:r>
              <a:rPr lang="en-US" baseline="0" dirty="0" smtClean="0"/>
              <a:t>(</a:t>
            </a:r>
            <a:r>
              <a:rPr lang="en-US" i="1" baseline="0" dirty="0" smtClean="0"/>
              <a:t>K</a:t>
            </a:r>
            <a:r>
              <a:rPr lang="en-US" i="1" baseline="-25000" dirty="0" smtClean="0"/>
              <a:t>B</a:t>
            </a:r>
            <a:r>
              <a:rPr lang="en-US" baseline="0" dirty="0" smtClean="0"/>
              <a:t>).  Finally, the “resolve” rule codifies that the </a:t>
            </a:r>
            <a:r>
              <a:rPr lang="en-US" b="1" baseline="0" dirty="0" smtClean="0"/>
              <a:t>descend</a:t>
            </a:r>
            <a:r>
              <a:rPr lang="en-US" baseline="0" dirty="0" smtClean="0"/>
              <a:t> formula implies a </a:t>
            </a:r>
            <a:r>
              <a:rPr lang="en-US" b="1" baseline="0" dirty="0" err="1" smtClean="0"/>
              <a:t>speaksfor</a:t>
            </a:r>
            <a:r>
              <a:rPr lang="en-US" baseline="0" dirty="0" smtClean="0"/>
              <a:t> relationship.</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57</a:t>
            </a:fld>
            <a:endParaRPr lang="en-US"/>
          </a:p>
        </p:txBody>
      </p:sp>
    </p:spTree>
    <p:extLst>
      <p:ext uri="{BB962C8B-B14F-4D97-AF65-F5344CB8AC3E}">
        <p14:creationId xmlns:p14="http://schemas.microsoft.com/office/powerpoint/2010/main" val="38799107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these new</a:t>
            </a:r>
            <a:r>
              <a:rPr lang="en-US" baseline="0" dirty="0" smtClean="0"/>
              <a:t> inference rules in place, here is a representation of the “up then down” name resolution approach that we described previously, in terms of the formulas that its credentials represent.   We’ve had to turn the name hierarchy on its side, and the parts above the .</a:t>
            </a:r>
            <a:r>
              <a:rPr lang="en-US" baseline="0" dirty="0" err="1" smtClean="0"/>
              <a:t>edu</a:t>
            </a:r>
            <a:r>
              <a:rPr lang="en-US" baseline="0" dirty="0" smtClean="0"/>
              <a:t> name server are not shown.  The following three slides provide an example of conducting proofs with the ascent, descent, a2d and resolve rules.</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58</a:t>
            </a:fld>
            <a:endParaRPr lang="en-US"/>
          </a:p>
        </p:txBody>
      </p:sp>
    </p:spTree>
    <p:extLst>
      <p:ext uri="{BB962C8B-B14F-4D97-AF65-F5344CB8AC3E}">
        <p14:creationId xmlns:p14="http://schemas.microsoft.com/office/powerpoint/2010/main" val="2565092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benefit of using this logic is that it</a:t>
            </a:r>
            <a:r>
              <a:rPr lang="en-US" baseline="0" dirty="0" smtClean="0"/>
              <a:t> will enable us to identify those components that are being trusted in the system when an affirmative access-control decision (a “yes”) is made.  This set of items is called the “trusted computing base”, or TCB.  Because in general it is better to trust fewer things, the TCB should be small is possible.  Perhaps contrary to your intuition, “</a:t>
            </a:r>
            <a:r>
              <a:rPr lang="en-US" baseline="0" dirty="0" smtClean="0"/>
              <a:t>trust” </a:t>
            </a:r>
            <a:r>
              <a:rPr lang="en-US" baseline="0" dirty="0" smtClean="0"/>
              <a:t>is something that is bad, i.e., it is to be avoided where possible.</a:t>
            </a:r>
          </a:p>
          <a:p>
            <a:endParaRPr lang="en-US" baseline="0" dirty="0" smtClean="0"/>
          </a:p>
          <a:p>
            <a:r>
              <a:rPr lang="en-US" baseline="0" dirty="0" smtClean="0"/>
              <a:t>As a general rule of thumb, in order to determine whether something is in the TCB for an access-control decision, you need to determine whether its compromise or failure can result in more “yes” decisions than would result if it were behaving correctly.  If so, then the component is in the TCB.  An example of a server that should be considered part of the TCB is one that is consulted as to whether the user requesting access is in a group of “trusted users”.  If the server is able to undetectably respond in the affirmative when it shouldn’t (i.e., can declare users “trusted” even if they are not), then the server is in the TCB.  If any such attempt on its part would be detected (e.g., if the group of trusted users is digitally signed by an authority in such a way that the server cannot undetectably add users to this group), then perhaps the server is not part of the TCB.  (If you don’t know what a digital signature is yet, then stay tuned …)</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7</a:t>
            </a:fld>
            <a:endParaRPr lang="en-US"/>
          </a:p>
        </p:txBody>
      </p:sp>
    </p:spTree>
    <p:extLst>
      <p:ext uri="{BB962C8B-B14F-4D97-AF65-F5344CB8AC3E}">
        <p14:creationId xmlns:p14="http://schemas.microsoft.com/office/powerpoint/2010/main" val="2874101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logic that we’re going to use is pretty simple.  It has </a:t>
            </a:r>
            <a:r>
              <a:rPr lang="en-US" i="1" baseline="0" dirty="0" smtClean="0"/>
              <a:t>terms</a:t>
            </a:r>
            <a:r>
              <a:rPr lang="en-US" baseline="0" dirty="0" smtClean="0"/>
              <a:t> that denote principals and strings, and </a:t>
            </a:r>
            <a:r>
              <a:rPr lang="en-US" i="1" baseline="0" dirty="0" smtClean="0"/>
              <a:t>formulas</a:t>
            </a:r>
            <a:r>
              <a:rPr lang="en-US" baseline="0" dirty="0" smtClean="0"/>
              <a:t> that can be thought of as having a truth value (“true” or “false”).  </a:t>
            </a:r>
            <a:r>
              <a:rPr lang="en-US" baseline="0" dirty="0" smtClean="0"/>
              <a:t>Here, </a:t>
            </a:r>
            <a:r>
              <a:rPr lang="en-US" i="1" baseline="0" dirty="0" smtClean="0"/>
              <a:t>t</a:t>
            </a:r>
            <a:r>
              <a:rPr lang="en-US" baseline="0" dirty="0" smtClean="0"/>
              <a:t> denotes a term, </a:t>
            </a:r>
            <a:r>
              <a:rPr lang="en-US" i="1" baseline="0" dirty="0" smtClean="0"/>
              <a:t>s</a:t>
            </a:r>
            <a:r>
              <a:rPr lang="en-US" baseline="0" dirty="0" smtClean="0"/>
              <a:t> denotes a string, and </a:t>
            </a:r>
            <a:r>
              <a:rPr lang="en-US" i="1" baseline="0" dirty="0" smtClean="0"/>
              <a:t>p</a:t>
            </a:r>
            <a:r>
              <a:rPr lang="en-US" baseline="0" dirty="0" smtClean="0"/>
              <a:t> denotes a principal, which can take the form of key(</a:t>
            </a:r>
            <a:r>
              <a:rPr lang="en-US" i="1" baseline="0" dirty="0" smtClean="0"/>
              <a:t>s</a:t>
            </a:r>
            <a:r>
              <a:rPr lang="en-US" baseline="0" dirty="0" smtClean="0"/>
              <a:t>) or </a:t>
            </a:r>
            <a:r>
              <a:rPr lang="en-US" b="0" i="1" baseline="0" dirty="0" err="1" smtClean="0"/>
              <a:t>p.s</a:t>
            </a:r>
            <a:r>
              <a:rPr lang="en-US" baseline="0" dirty="0" smtClean="0"/>
              <a:t> for another principal </a:t>
            </a:r>
            <a:r>
              <a:rPr lang="en-US" i="1" baseline="0" dirty="0" smtClean="0"/>
              <a:t>p</a:t>
            </a:r>
            <a:r>
              <a:rPr lang="en-US" baseline="0" dirty="0" smtClean="0"/>
              <a:t>.  The meaning of </a:t>
            </a:r>
            <a:r>
              <a:rPr lang="en-US" i="1" baseline="0" dirty="0" err="1" smtClean="0"/>
              <a:t>p</a:t>
            </a:r>
            <a:r>
              <a:rPr lang="en-US" baseline="0" dirty="0" err="1" smtClean="0"/>
              <a:t>.</a:t>
            </a:r>
            <a:r>
              <a:rPr lang="en-US" i="1" baseline="0" dirty="0" err="1" smtClean="0"/>
              <a:t>s</a:t>
            </a:r>
            <a:r>
              <a:rPr lang="en-US" baseline="0" dirty="0" smtClean="0"/>
              <a:t> is informally “the thing that </a:t>
            </a:r>
            <a:r>
              <a:rPr lang="en-US" i="1" baseline="0" dirty="0" smtClean="0"/>
              <a:t>p</a:t>
            </a:r>
            <a:r>
              <a:rPr lang="en-US" baseline="0" dirty="0" smtClean="0"/>
              <a:t> calls </a:t>
            </a:r>
            <a:r>
              <a:rPr lang="en-US" i="1" baseline="0" dirty="0" smtClean="0"/>
              <a:t>s</a:t>
            </a:r>
            <a:r>
              <a:rPr lang="en-US" baseline="0" dirty="0" smtClean="0"/>
              <a:t>” or, in other words, the principal referred to as </a:t>
            </a:r>
            <a:r>
              <a:rPr lang="en-US" i="1" baseline="0" dirty="0" smtClean="0"/>
              <a:t>s</a:t>
            </a:r>
            <a:r>
              <a:rPr lang="en-US" baseline="0" dirty="0" smtClean="0"/>
              <a:t> by </a:t>
            </a:r>
            <a:r>
              <a:rPr lang="en-US" i="1" baseline="0" dirty="0" smtClean="0"/>
              <a:t>p</a:t>
            </a:r>
            <a:r>
              <a:rPr lang="en-US" baseline="0" dirty="0" smtClean="0"/>
              <a:t>.  We’ll see some examples in the following slides.</a:t>
            </a:r>
          </a:p>
          <a:p>
            <a:endParaRPr lang="en-US" baseline="0" dirty="0" smtClean="0"/>
          </a:p>
          <a:p>
            <a:r>
              <a:rPr lang="en-US" baseline="0" dirty="0" smtClean="0"/>
              <a:t>Formulas can take one of several forms as indicated on the slide.  Here, “</a:t>
            </a:r>
            <a:r>
              <a:rPr lang="en-US" b="1" baseline="0" dirty="0" smtClean="0"/>
              <a:t>action</a:t>
            </a:r>
            <a:r>
              <a:rPr lang="en-US" baseline="0" dirty="0" smtClean="0"/>
              <a:t>(</a:t>
            </a:r>
            <a:r>
              <a:rPr lang="en-US" i="1" baseline="0" dirty="0" smtClean="0"/>
              <a:t>s</a:t>
            </a:r>
            <a:r>
              <a:rPr lang="en-US" baseline="0" dirty="0" smtClean="0"/>
              <a:t>)” represents a request to perform the action described by the string </a:t>
            </a:r>
            <a:r>
              <a:rPr lang="en-US" i="1" baseline="0" dirty="0" smtClean="0"/>
              <a:t>s</a:t>
            </a:r>
            <a:r>
              <a:rPr lang="en-US" baseline="0" dirty="0" smtClean="0"/>
              <a:t>.  The meaning of “</a:t>
            </a:r>
            <a:r>
              <a:rPr lang="en-US" b="1" baseline="0" dirty="0" smtClean="0"/>
              <a:t>signed</a:t>
            </a:r>
            <a:r>
              <a:rPr lang="en-US" baseline="0" dirty="0" smtClean="0"/>
              <a:t>”, “</a:t>
            </a:r>
            <a:r>
              <a:rPr lang="en-US" b="1" baseline="0" dirty="0" smtClean="0"/>
              <a:t>says</a:t>
            </a:r>
            <a:r>
              <a:rPr lang="en-US" baseline="0" dirty="0" smtClean="0"/>
              <a:t>”, “</a:t>
            </a:r>
            <a:r>
              <a:rPr lang="en-US" b="1" baseline="0" dirty="0" err="1" smtClean="0"/>
              <a:t>speaksfor</a:t>
            </a:r>
            <a:r>
              <a:rPr lang="en-US" baseline="0" dirty="0" smtClean="0"/>
              <a:t>” and “</a:t>
            </a:r>
            <a:r>
              <a:rPr lang="en-US" b="1" baseline="0" dirty="0" smtClean="0"/>
              <a:t>delegate</a:t>
            </a:r>
            <a:r>
              <a:rPr lang="en-US" baseline="0" dirty="0" smtClean="0"/>
              <a:t>” will be clarified by the inference rules of the logic.</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8</a:t>
            </a:fld>
            <a:endParaRPr lang="en-US"/>
          </a:p>
        </p:txBody>
      </p:sp>
    </p:spTree>
    <p:extLst>
      <p:ext uri="{BB962C8B-B14F-4D97-AF65-F5344CB8AC3E}">
        <p14:creationId xmlns:p14="http://schemas.microsoft.com/office/powerpoint/2010/main" val="441536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a:t>
            </a:r>
            <a:r>
              <a:rPr lang="en-US" baseline="0" dirty="0" smtClean="0"/>
              <a:t> rule of our logic, called says-I, is a rule that promotes a string, denoted </a:t>
            </a:r>
            <a:r>
              <a:rPr lang="en-US" i="1" baseline="0" dirty="0" err="1" smtClean="0"/>
              <a:t>keystr</a:t>
            </a:r>
            <a:r>
              <a:rPr lang="en-US" baseline="0" dirty="0" smtClean="0"/>
              <a:t>, to a principal, denoted </a:t>
            </a:r>
            <a:r>
              <a:rPr lang="en-US" b="1" baseline="0" dirty="0" smtClean="0"/>
              <a:t>key</a:t>
            </a:r>
            <a:r>
              <a:rPr lang="en-US" baseline="0" dirty="0" smtClean="0"/>
              <a:t>(</a:t>
            </a:r>
            <a:r>
              <a:rPr lang="en-US" i="1" baseline="0" dirty="0" err="1" smtClean="0"/>
              <a:t>keystr</a:t>
            </a:r>
            <a:r>
              <a:rPr lang="en-US" baseline="0" dirty="0" smtClean="0"/>
              <a:t>).   The rule says that if we have established the truth of a formula “</a:t>
            </a:r>
            <a:r>
              <a:rPr lang="en-US" i="1" baseline="0" dirty="0" err="1" smtClean="0"/>
              <a:t>keystr</a:t>
            </a:r>
            <a:r>
              <a:rPr lang="en-US" baseline="0" dirty="0" smtClean="0"/>
              <a:t> </a:t>
            </a:r>
            <a:r>
              <a:rPr lang="en-US" b="1" baseline="0" dirty="0" smtClean="0"/>
              <a:t>signed</a:t>
            </a:r>
            <a:r>
              <a:rPr lang="en-US" baseline="0" dirty="0" smtClean="0"/>
              <a:t> </a:t>
            </a:r>
            <a:r>
              <a:rPr lang="en-US" i="1" baseline="0" dirty="0" smtClean="0"/>
              <a:t>F</a:t>
            </a:r>
            <a:r>
              <a:rPr lang="en-US" baseline="0" dirty="0" smtClean="0"/>
              <a:t>” for some other formula </a:t>
            </a:r>
            <a:r>
              <a:rPr lang="en-US" i="1" baseline="0" dirty="0" smtClean="0"/>
              <a:t>F</a:t>
            </a:r>
            <a:r>
              <a:rPr lang="en-US" baseline="0" dirty="0" smtClean="0"/>
              <a:t>, then we can conclude “</a:t>
            </a:r>
            <a:r>
              <a:rPr lang="en-US" b="1" baseline="0" dirty="0" smtClean="0"/>
              <a:t>key</a:t>
            </a:r>
            <a:r>
              <a:rPr lang="en-US" baseline="0" dirty="0" smtClean="0"/>
              <a:t>(</a:t>
            </a:r>
            <a:r>
              <a:rPr lang="en-US" i="1" baseline="0" dirty="0" err="1" smtClean="0"/>
              <a:t>keystr</a:t>
            </a:r>
            <a:r>
              <a:rPr lang="en-US" baseline="0" dirty="0" smtClean="0"/>
              <a:t>) says </a:t>
            </a:r>
            <a:r>
              <a:rPr lang="en-US" i="1" baseline="0" dirty="0" smtClean="0"/>
              <a:t>F</a:t>
            </a:r>
            <a:r>
              <a:rPr lang="en-US" baseline="0" dirty="0" smtClean="0"/>
              <a:t>”.  As we will see, in proofs this rule </a:t>
            </a:r>
            <a:r>
              <a:rPr lang="en-US" baseline="0" dirty="0" smtClean="0"/>
              <a:t>is used </a:t>
            </a:r>
            <a:r>
              <a:rPr lang="en-US" baseline="0" dirty="0" smtClean="0"/>
              <a:t>to translate digitally signed formulas </a:t>
            </a:r>
            <a:r>
              <a:rPr lang="en-US" i="1" baseline="0" dirty="0" smtClean="0"/>
              <a:t>F</a:t>
            </a:r>
            <a:r>
              <a:rPr lang="en-US" baseline="0" dirty="0" smtClean="0"/>
              <a:t> into </a:t>
            </a:r>
            <a:r>
              <a:rPr lang="en-US" b="1" baseline="0" dirty="0" smtClean="0"/>
              <a:t>says</a:t>
            </a:r>
            <a:r>
              <a:rPr lang="en-US" baseline="0" dirty="0" smtClean="0"/>
              <a:t> statements, which can then be reasoned about using our other rules.</a:t>
            </a:r>
          </a:p>
          <a:p>
            <a:endParaRPr lang="en-US" baseline="0" dirty="0" smtClean="0"/>
          </a:p>
          <a:p>
            <a:r>
              <a:rPr lang="en-US" baseline="0" dirty="0" smtClean="0"/>
              <a:t>The second rule of our logic, denoted says-LN, is a little more interesting.  Given that “</a:t>
            </a:r>
            <a:r>
              <a:rPr lang="en-US" i="1" baseline="0" dirty="0" smtClean="0"/>
              <a:t>A</a:t>
            </a:r>
            <a:r>
              <a:rPr lang="en-US" baseline="0" dirty="0" smtClean="0"/>
              <a:t> </a:t>
            </a:r>
            <a:r>
              <a:rPr lang="en-US" b="1" baseline="0" dirty="0" smtClean="0"/>
              <a:t>says</a:t>
            </a:r>
            <a:r>
              <a:rPr lang="en-US" baseline="0" dirty="0" smtClean="0"/>
              <a:t> (</a:t>
            </a:r>
            <a:r>
              <a:rPr lang="en-US" i="1" baseline="0" dirty="0" smtClean="0"/>
              <a:t>A.S </a:t>
            </a:r>
            <a:r>
              <a:rPr lang="en-US" b="1" baseline="0" dirty="0" smtClean="0"/>
              <a:t>says</a:t>
            </a:r>
            <a:r>
              <a:rPr lang="en-US" baseline="0" dirty="0" smtClean="0"/>
              <a:t> </a:t>
            </a:r>
            <a:r>
              <a:rPr lang="en-US" i="1" baseline="0" dirty="0" smtClean="0"/>
              <a:t>F</a:t>
            </a:r>
            <a:r>
              <a:rPr lang="en-US" baseline="0" dirty="0" smtClean="0"/>
              <a:t>)”, or in words, </a:t>
            </a:r>
            <a:r>
              <a:rPr lang="en-US" i="1" baseline="0" dirty="0" smtClean="0"/>
              <a:t>A</a:t>
            </a:r>
            <a:r>
              <a:rPr lang="en-US" baseline="0" dirty="0" smtClean="0"/>
              <a:t> </a:t>
            </a:r>
            <a:r>
              <a:rPr lang="en-US" b="1" baseline="0" dirty="0" smtClean="0"/>
              <a:t>says</a:t>
            </a:r>
            <a:r>
              <a:rPr lang="en-US" baseline="0" dirty="0" smtClean="0"/>
              <a:t> that who </a:t>
            </a:r>
            <a:r>
              <a:rPr lang="en-US" i="1" baseline="0" dirty="0" smtClean="0"/>
              <a:t>A</a:t>
            </a:r>
            <a:r>
              <a:rPr lang="en-US" baseline="0" dirty="0" smtClean="0"/>
              <a:t> calls </a:t>
            </a:r>
            <a:r>
              <a:rPr lang="en-US" i="1" baseline="0" dirty="0" smtClean="0"/>
              <a:t>S</a:t>
            </a:r>
            <a:r>
              <a:rPr lang="en-US" baseline="0" dirty="0" smtClean="0"/>
              <a:t> </a:t>
            </a:r>
            <a:r>
              <a:rPr lang="en-US" b="1" baseline="0" dirty="0" smtClean="0"/>
              <a:t>says</a:t>
            </a:r>
            <a:r>
              <a:rPr lang="en-US" baseline="0" dirty="0" smtClean="0"/>
              <a:t> </a:t>
            </a:r>
            <a:r>
              <a:rPr lang="en-US" i="1" baseline="0" dirty="0" smtClean="0"/>
              <a:t>F</a:t>
            </a:r>
            <a:r>
              <a:rPr lang="en-US" baseline="0" dirty="0" smtClean="0"/>
              <a:t>, then we can conclude that </a:t>
            </a:r>
            <a:r>
              <a:rPr lang="en-US" i="1" baseline="0" dirty="0" smtClean="0"/>
              <a:t>A</a:t>
            </a:r>
            <a:r>
              <a:rPr lang="en-US" baseline="0" dirty="0" smtClean="0"/>
              <a:t>.</a:t>
            </a:r>
            <a:r>
              <a:rPr lang="en-US" i="1" baseline="0" dirty="0" smtClean="0"/>
              <a:t>S</a:t>
            </a:r>
            <a:r>
              <a:rPr lang="en-US" baseline="0" dirty="0" smtClean="0"/>
              <a:t> </a:t>
            </a:r>
            <a:r>
              <a:rPr lang="en-US" b="1" baseline="0" dirty="0" smtClean="0"/>
              <a:t>says</a:t>
            </a:r>
            <a:r>
              <a:rPr lang="en-US" baseline="0" dirty="0" smtClean="0"/>
              <a:t> </a:t>
            </a:r>
            <a:r>
              <a:rPr lang="en-US" i="1" baseline="0" dirty="0" smtClean="0"/>
              <a:t>F.</a:t>
            </a:r>
            <a:r>
              <a:rPr lang="en-US" i="0" baseline="0" dirty="0" smtClean="0"/>
              <a:t>  At first this might seem just wrong.  After all, this rule seems to say that if Alice says that who Alice calls Bob says </a:t>
            </a:r>
            <a:r>
              <a:rPr lang="en-US" i="1" baseline="0" dirty="0" smtClean="0"/>
              <a:t>F</a:t>
            </a:r>
            <a:r>
              <a:rPr lang="en-US" i="0" baseline="0" dirty="0" smtClean="0"/>
              <a:t>, then who Alice calls Bob in fact does say </a:t>
            </a:r>
            <a:r>
              <a:rPr lang="en-US" i="1" baseline="0" dirty="0" smtClean="0"/>
              <a:t>F</a:t>
            </a:r>
            <a:r>
              <a:rPr lang="en-US" i="0" baseline="0" dirty="0" smtClean="0"/>
              <a:t>.  But Bob might never have said </a:t>
            </a:r>
            <a:r>
              <a:rPr lang="en-US" i="1" baseline="0" dirty="0" smtClean="0"/>
              <a:t>F</a:t>
            </a:r>
            <a:r>
              <a:rPr lang="en-US" i="0" baseline="0" dirty="0" smtClean="0"/>
              <a:t>!  Alice could be lying!  So, why is this a reasonable rule?  The reason is that Alice can use the name “Bob” for anyone she wants; i.e., she gets to define who she calls Bob.  So, she can attach the name “Bob” to someone who does say </a:t>
            </a:r>
            <a:r>
              <a:rPr lang="en-US" i="1" baseline="0" dirty="0" smtClean="0"/>
              <a:t>F</a:t>
            </a:r>
            <a:r>
              <a:rPr lang="en-US" i="0" baseline="0" dirty="0" smtClean="0"/>
              <a:t>.   Just because who </a:t>
            </a:r>
            <a:r>
              <a:rPr lang="en-US" i="1" baseline="0" dirty="0" smtClean="0"/>
              <a:t>you</a:t>
            </a:r>
            <a:r>
              <a:rPr lang="en-US" i="0" baseline="0" dirty="0" smtClean="0"/>
              <a:t> call Bob didn’t say </a:t>
            </a:r>
            <a:r>
              <a:rPr lang="en-US" i="1" baseline="0" dirty="0" smtClean="0"/>
              <a:t>F</a:t>
            </a:r>
            <a:r>
              <a:rPr lang="en-US" i="0" baseline="0" dirty="0" smtClean="0"/>
              <a:t>, we can’t conclude that who Alice calls Bob didn’t say </a:t>
            </a:r>
            <a:r>
              <a:rPr lang="en-US" i="1" baseline="0" dirty="0" smtClean="0"/>
              <a:t>F</a:t>
            </a:r>
            <a:r>
              <a:rPr lang="en-US" i="0" baseline="0" dirty="0" smtClean="0"/>
              <a:t>.  You and Alice are just talking about different Bobs!</a:t>
            </a:r>
            <a:endParaRPr lang="en-US" i="1"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9</a:t>
            </a:fld>
            <a:endParaRPr lang="en-US"/>
          </a:p>
        </p:txBody>
      </p:sp>
    </p:spTree>
    <p:extLst>
      <p:ext uri="{BB962C8B-B14F-4D97-AF65-F5344CB8AC3E}">
        <p14:creationId xmlns:p14="http://schemas.microsoft.com/office/powerpoint/2010/main" val="3776478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rule of our logic, says-I2, is straightforward: if</a:t>
            </a:r>
            <a:r>
              <a:rPr lang="en-US" baseline="0" dirty="0" smtClean="0"/>
              <a:t> </a:t>
            </a:r>
            <a:r>
              <a:rPr lang="en-US" i="1" baseline="0" dirty="0" smtClean="0"/>
              <a:t>F</a:t>
            </a:r>
            <a:r>
              <a:rPr lang="en-US" baseline="0" dirty="0" smtClean="0"/>
              <a:t> has been established to be true, then any principal </a:t>
            </a:r>
            <a:r>
              <a:rPr lang="en-US" b="0" i="1" baseline="0" dirty="0" smtClean="0"/>
              <a:t>A</a:t>
            </a:r>
            <a:r>
              <a:rPr lang="en-US" baseline="0" dirty="0" smtClean="0"/>
              <a:t> </a:t>
            </a:r>
            <a:r>
              <a:rPr lang="en-US" b="1" baseline="0" dirty="0" smtClean="0"/>
              <a:t>says</a:t>
            </a:r>
            <a:r>
              <a:rPr lang="en-US" baseline="0" dirty="0" smtClean="0"/>
              <a:t> it.  That is, principals will say true things.</a:t>
            </a:r>
          </a:p>
          <a:p>
            <a:endParaRPr lang="en-US" baseline="0" dirty="0" smtClean="0"/>
          </a:p>
          <a:p>
            <a:r>
              <a:rPr lang="en-US" baseline="0" dirty="0" smtClean="0"/>
              <a:t>The fourth rule of our logic, </a:t>
            </a:r>
            <a:r>
              <a:rPr lang="en-US" baseline="0" dirty="0" err="1" smtClean="0"/>
              <a:t>impl</a:t>
            </a:r>
            <a:r>
              <a:rPr lang="en-US" baseline="0" dirty="0" smtClean="0"/>
              <a:t>-E, is equally straightforward.  It is essentially modus ponens within </a:t>
            </a:r>
            <a:r>
              <a:rPr lang="en-US" b="1" baseline="0" dirty="0" smtClean="0"/>
              <a:t>says</a:t>
            </a:r>
            <a:r>
              <a:rPr lang="en-US" baseline="0" dirty="0" smtClean="0"/>
              <a:t>.  In words, if </a:t>
            </a:r>
            <a:r>
              <a:rPr lang="en-US" i="1" baseline="0" dirty="0" smtClean="0"/>
              <a:t>A</a:t>
            </a:r>
            <a:r>
              <a:rPr lang="en-US" baseline="0" dirty="0" smtClean="0"/>
              <a:t> </a:t>
            </a:r>
            <a:r>
              <a:rPr lang="en-US" b="1" baseline="0" dirty="0" smtClean="0"/>
              <a:t>says</a:t>
            </a:r>
            <a:r>
              <a:rPr lang="en-US" baseline="0" dirty="0" smtClean="0"/>
              <a:t> that </a:t>
            </a:r>
            <a:r>
              <a:rPr lang="en-US" i="1" baseline="0" dirty="0" smtClean="0"/>
              <a:t>F </a:t>
            </a:r>
            <a:r>
              <a:rPr lang="en-US" baseline="0" dirty="0" smtClean="0"/>
              <a:t>implies </a:t>
            </a:r>
            <a:r>
              <a:rPr lang="en-US" i="1" baseline="0" dirty="0" smtClean="0"/>
              <a:t>G</a:t>
            </a:r>
            <a:r>
              <a:rPr lang="en-US" baseline="0" dirty="0" smtClean="0"/>
              <a:t>, and if </a:t>
            </a:r>
            <a:r>
              <a:rPr lang="en-US" i="1" baseline="0" dirty="0" smtClean="0"/>
              <a:t>A</a:t>
            </a:r>
            <a:r>
              <a:rPr lang="en-US" baseline="0" dirty="0" smtClean="0"/>
              <a:t> </a:t>
            </a:r>
            <a:r>
              <a:rPr lang="en-US" b="1" baseline="0" dirty="0" smtClean="0"/>
              <a:t>says</a:t>
            </a:r>
            <a:r>
              <a:rPr lang="en-US" baseline="0" dirty="0" smtClean="0"/>
              <a:t> </a:t>
            </a:r>
            <a:r>
              <a:rPr lang="en-US" i="1" baseline="0" dirty="0" smtClean="0"/>
              <a:t>F</a:t>
            </a:r>
            <a:r>
              <a:rPr lang="en-US" baseline="0" dirty="0" smtClean="0"/>
              <a:t>, then we can conclude that </a:t>
            </a:r>
            <a:r>
              <a:rPr lang="en-US" i="1" baseline="0" dirty="0" smtClean="0"/>
              <a:t>A </a:t>
            </a:r>
            <a:r>
              <a:rPr lang="en-US" b="1" i="0" baseline="0" dirty="0" smtClean="0"/>
              <a:t>says</a:t>
            </a:r>
            <a:r>
              <a:rPr lang="en-US" baseline="0" dirty="0" smtClean="0"/>
              <a:t> </a:t>
            </a:r>
            <a:r>
              <a:rPr lang="en-US" i="1" baseline="0" dirty="0" smtClean="0"/>
              <a:t>G</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852C5C83-9643-4111-8715-98D099A3BF77}" type="slidenum">
              <a:rPr lang="en-US" smtClean="0"/>
              <a:pPr>
                <a:defRPr/>
              </a:pPr>
              <a:t>10</a:t>
            </a:fld>
            <a:endParaRPr lang="en-US"/>
          </a:p>
        </p:txBody>
      </p:sp>
    </p:spTree>
    <p:extLst>
      <p:ext uri="{BB962C8B-B14F-4D97-AF65-F5344CB8AC3E}">
        <p14:creationId xmlns:p14="http://schemas.microsoft.com/office/powerpoint/2010/main" val="3539053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214313"/>
            <a:ext cx="2185987"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96875" y="214313"/>
            <a:ext cx="6408738"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38175" y="1262063"/>
            <a:ext cx="3871913" cy="4972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2488" y="1262063"/>
            <a:ext cx="3871912" cy="4972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396875" y="214313"/>
            <a:ext cx="8747125"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nvPr>
        </p:nvSpPr>
        <p:spPr bwMode="auto">
          <a:xfrm>
            <a:off x="638175" y="1262063"/>
            <a:ext cx="78962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2" name="Rectangle 8"/>
          <p:cNvSpPr>
            <a:spLocks noChangeArrowheads="1"/>
          </p:cNvSpPr>
          <p:nvPr/>
        </p:nvSpPr>
        <p:spPr bwMode="auto">
          <a:xfrm>
            <a:off x="0" y="0"/>
            <a:ext cx="9144000" cy="228600"/>
          </a:xfrm>
          <a:prstGeom prst="rect">
            <a:avLst/>
          </a:prstGeom>
          <a:solidFill>
            <a:srgbClr val="990000"/>
          </a:solidFill>
          <a:ln w="9525">
            <a:noFill/>
            <a:miter lim="800000"/>
            <a:headEnd/>
            <a:tailEnd/>
          </a:ln>
          <a:effectLst/>
        </p:spPr>
        <p:txBody>
          <a:bodyPr wrap="none" anchor="ctr"/>
          <a:lstStyle/>
          <a:p>
            <a:pPr algn="ctr">
              <a:defRPr/>
            </a:pPr>
            <a:endParaRPr lang="en-US">
              <a:latin typeface="Times New Roman" pitchFamily="18" charset="0"/>
            </a:endParaRPr>
          </a:p>
        </p:txBody>
      </p:sp>
      <p:sp>
        <p:nvSpPr>
          <p:cNvPr id="1044" name="Rectangle 20"/>
          <p:cNvSpPr>
            <a:spLocks noChangeArrowheads="1"/>
          </p:cNvSpPr>
          <p:nvPr userDrawn="1"/>
        </p:nvSpPr>
        <p:spPr bwMode="auto">
          <a:xfrm>
            <a:off x="0" y="0"/>
            <a:ext cx="412750" cy="4448175"/>
          </a:xfrm>
          <a:prstGeom prst="rect">
            <a:avLst/>
          </a:prstGeom>
          <a:gradFill rotWithShape="0">
            <a:gsLst>
              <a:gs pos="0">
                <a:srgbClr val="990000"/>
              </a:gs>
              <a:gs pos="100000">
                <a:srgbClr val="990000">
                  <a:gamma/>
                  <a:tint val="0"/>
                  <a:invGamma/>
                </a:srgbClr>
              </a:gs>
            </a:gsLst>
            <a:lin ang="5400000" scaled="1"/>
          </a:gradFill>
          <a:ln w="9525">
            <a:noFill/>
            <a:miter lim="800000"/>
            <a:headEnd/>
            <a:tailEnd/>
          </a:ln>
          <a:effectLst/>
        </p:spPr>
        <p:txBody>
          <a:bodyPr wrap="none" anchor="ctr"/>
          <a:lstStyle/>
          <a:p>
            <a:pPr>
              <a:defRPr/>
            </a:pPr>
            <a:endParaRPr lang="en-US"/>
          </a:p>
        </p:txBody>
      </p:sp>
      <p:sp>
        <p:nvSpPr>
          <p:cNvPr id="1048" name="Text Box 24"/>
          <p:cNvSpPr txBox="1">
            <a:spLocks noChangeArrowheads="1"/>
          </p:cNvSpPr>
          <p:nvPr userDrawn="1"/>
        </p:nvSpPr>
        <p:spPr bwMode="auto">
          <a:xfrm>
            <a:off x="8591550" y="6362700"/>
            <a:ext cx="400050" cy="304800"/>
          </a:xfrm>
          <a:prstGeom prst="rect">
            <a:avLst/>
          </a:prstGeom>
          <a:noFill/>
          <a:ln w="9525">
            <a:noFill/>
            <a:miter lim="800000"/>
            <a:headEnd/>
            <a:tailEnd/>
          </a:ln>
          <a:effectLst/>
        </p:spPr>
        <p:txBody>
          <a:bodyPr wrap="none">
            <a:spAutoFit/>
          </a:bodyPr>
          <a:lstStyle/>
          <a:p>
            <a:pPr>
              <a:defRPr/>
            </a:pPr>
            <a:fld id="{7FAB2F37-C8B9-461A-BBF6-1A0CA000ED26}" type="slidenum">
              <a:rPr lang="en-US" sz="1400" b="1">
                <a:solidFill>
                  <a:schemeClr val="bg2"/>
                </a:solidFill>
                <a:latin typeface="Arial" charset="0"/>
              </a:rPr>
              <a:pPr>
                <a:defRPr/>
              </a:pPr>
              <a:t>‹#›</a:t>
            </a:fld>
            <a:endParaRPr lang="en-US" sz="1400" b="1">
              <a:solidFill>
                <a:schemeClr val="bg2"/>
              </a:solidFill>
              <a:latin typeface="Arial"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marL="119063" indent="-119063" algn="l" rtl="0" eaLnBrk="0" fontAlgn="base" hangingPunct="0">
        <a:spcBef>
          <a:spcPct val="0"/>
        </a:spcBef>
        <a:spcAft>
          <a:spcPct val="0"/>
        </a:spcAft>
        <a:defRPr sz="3600" b="1">
          <a:solidFill>
            <a:srgbClr val="990000"/>
          </a:solidFill>
          <a:latin typeface="+mj-lt"/>
          <a:ea typeface="+mj-ea"/>
          <a:cs typeface="+mj-cs"/>
        </a:defRPr>
      </a:lvl1pPr>
      <a:lvl2pPr marL="119063" indent="-119063" algn="l" rtl="0" eaLnBrk="0" fontAlgn="base" hangingPunct="0">
        <a:spcBef>
          <a:spcPct val="0"/>
        </a:spcBef>
        <a:spcAft>
          <a:spcPct val="0"/>
        </a:spcAft>
        <a:defRPr sz="3600" b="1">
          <a:solidFill>
            <a:srgbClr val="990000"/>
          </a:solidFill>
          <a:latin typeface="Arial Narrow" pitchFamily="34" charset="0"/>
        </a:defRPr>
      </a:lvl2pPr>
      <a:lvl3pPr marL="119063" indent="-119063" algn="l" rtl="0" eaLnBrk="0" fontAlgn="base" hangingPunct="0">
        <a:spcBef>
          <a:spcPct val="0"/>
        </a:spcBef>
        <a:spcAft>
          <a:spcPct val="0"/>
        </a:spcAft>
        <a:defRPr sz="3600" b="1">
          <a:solidFill>
            <a:srgbClr val="990000"/>
          </a:solidFill>
          <a:latin typeface="Arial Narrow" pitchFamily="34" charset="0"/>
        </a:defRPr>
      </a:lvl3pPr>
      <a:lvl4pPr marL="119063" indent="-119063" algn="l" rtl="0" eaLnBrk="0" fontAlgn="base" hangingPunct="0">
        <a:spcBef>
          <a:spcPct val="0"/>
        </a:spcBef>
        <a:spcAft>
          <a:spcPct val="0"/>
        </a:spcAft>
        <a:defRPr sz="3600" b="1">
          <a:solidFill>
            <a:srgbClr val="990000"/>
          </a:solidFill>
          <a:latin typeface="Arial Narrow" pitchFamily="34" charset="0"/>
        </a:defRPr>
      </a:lvl4pPr>
      <a:lvl5pPr marL="119063" indent="-119063" algn="l" rtl="0" eaLnBrk="0" fontAlgn="base" hangingPunct="0">
        <a:spcBef>
          <a:spcPct val="0"/>
        </a:spcBef>
        <a:spcAft>
          <a:spcPct val="0"/>
        </a:spcAft>
        <a:defRPr sz="3600" b="1">
          <a:solidFill>
            <a:srgbClr val="990000"/>
          </a:solidFill>
          <a:latin typeface="Arial Narrow" pitchFamily="34" charset="0"/>
        </a:defRPr>
      </a:lvl5pPr>
      <a:lvl6pPr marL="576263" algn="l" rtl="0" eaLnBrk="0" fontAlgn="base" hangingPunct="0">
        <a:spcBef>
          <a:spcPct val="0"/>
        </a:spcBef>
        <a:spcAft>
          <a:spcPct val="0"/>
        </a:spcAft>
        <a:defRPr sz="3600" b="1">
          <a:solidFill>
            <a:srgbClr val="990000"/>
          </a:solidFill>
          <a:latin typeface="Arial Narrow" pitchFamily="34" charset="0"/>
        </a:defRPr>
      </a:lvl6pPr>
      <a:lvl7pPr marL="1033463" algn="l" rtl="0" eaLnBrk="0" fontAlgn="base" hangingPunct="0">
        <a:spcBef>
          <a:spcPct val="0"/>
        </a:spcBef>
        <a:spcAft>
          <a:spcPct val="0"/>
        </a:spcAft>
        <a:defRPr sz="3600" b="1">
          <a:solidFill>
            <a:srgbClr val="990000"/>
          </a:solidFill>
          <a:latin typeface="Arial Narrow" pitchFamily="34" charset="0"/>
        </a:defRPr>
      </a:lvl7pPr>
      <a:lvl8pPr marL="1490663" algn="l" rtl="0" eaLnBrk="0" fontAlgn="base" hangingPunct="0">
        <a:spcBef>
          <a:spcPct val="0"/>
        </a:spcBef>
        <a:spcAft>
          <a:spcPct val="0"/>
        </a:spcAft>
        <a:defRPr sz="3600" b="1">
          <a:solidFill>
            <a:srgbClr val="990000"/>
          </a:solidFill>
          <a:latin typeface="Arial Narrow" pitchFamily="34" charset="0"/>
        </a:defRPr>
      </a:lvl8pPr>
      <a:lvl9pPr marL="1947863" algn="l" rtl="0" eaLnBrk="0" fontAlgn="base" hangingPunct="0">
        <a:spcBef>
          <a:spcPct val="0"/>
        </a:spcBef>
        <a:spcAft>
          <a:spcPct val="0"/>
        </a:spcAft>
        <a:defRPr sz="3600" b="1">
          <a:solidFill>
            <a:srgbClr val="990000"/>
          </a:solidFill>
          <a:latin typeface="Arial Narrow" pitchFamily="34" charset="0"/>
        </a:defRPr>
      </a:lvl9pPr>
    </p:titleStyle>
    <p:bodyStyle>
      <a:lvl1pPr marL="342900" indent="-342900" algn="l" rtl="0" eaLnBrk="0" fontAlgn="base" hangingPunct="0">
        <a:spcBef>
          <a:spcPct val="20000"/>
        </a:spcBef>
        <a:spcAft>
          <a:spcPct val="0"/>
        </a:spcAft>
        <a:buClr>
          <a:srgbClr val="990000"/>
        </a:buClr>
        <a:buSzPct val="70000"/>
        <a:buFont typeface="Wingdings 2" pitchFamily="18"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990000"/>
        </a:buClr>
        <a:buSzPct val="75000"/>
        <a:buFont typeface="Wingdings 3" pitchFamily="18" charset="2"/>
        <a:buChar char="{"/>
        <a:defRPr sz="2000">
          <a:solidFill>
            <a:schemeClr val="tx1"/>
          </a:solidFill>
          <a:latin typeface="Times New Roman" pitchFamily="18" charset="0"/>
        </a:defRPr>
      </a:lvl2pPr>
      <a:lvl3pPr marL="1143000" indent="-228600" algn="l" rtl="0" eaLnBrk="0" fontAlgn="base" hangingPunct="0">
        <a:spcBef>
          <a:spcPct val="20000"/>
        </a:spcBef>
        <a:spcAft>
          <a:spcPct val="0"/>
        </a:spcAft>
        <a:buClr>
          <a:srgbClr val="990000"/>
        </a:buClr>
        <a:buSzPct val="75000"/>
        <a:buFont typeface="Wingdings 3" pitchFamily="18" charset="2"/>
        <a:buChar char="{"/>
        <a:defRPr sz="2000">
          <a:solidFill>
            <a:schemeClr val="tx1"/>
          </a:solidFill>
          <a:latin typeface="Times New Roman" pitchFamily="18"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0" fontAlgn="base" hangingPunct="0">
        <a:spcBef>
          <a:spcPct val="20000"/>
        </a:spcBef>
        <a:spcAft>
          <a:spcPct val="0"/>
        </a:spcAft>
        <a:buChar char="»"/>
        <a:defRPr sz="2000">
          <a:solidFill>
            <a:schemeClr val="tx1"/>
          </a:solidFill>
          <a:latin typeface="Arial" charset="0"/>
        </a:defRPr>
      </a:lvl6pPr>
      <a:lvl7pPr marL="2971800" indent="-228600" algn="l" rtl="0" eaLnBrk="0" fontAlgn="base" hangingPunct="0">
        <a:spcBef>
          <a:spcPct val="20000"/>
        </a:spcBef>
        <a:spcAft>
          <a:spcPct val="0"/>
        </a:spcAft>
        <a:buChar char="»"/>
        <a:defRPr sz="2000">
          <a:solidFill>
            <a:schemeClr val="tx1"/>
          </a:solidFill>
          <a:latin typeface="Arial" charset="0"/>
        </a:defRPr>
      </a:lvl7pPr>
      <a:lvl8pPr marL="3429000" indent="-228600" algn="l" rtl="0" eaLnBrk="0" fontAlgn="base" hangingPunct="0">
        <a:spcBef>
          <a:spcPct val="20000"/>
        </a:spcBef>
        <a:spcAft>
          <a:spcPct val="0"/>
        </a:spcAft>
        <a:buChar char="»"/>
        <a:defRPr sz="2000">
          <a:solidFill>
            <a:schemeClr val="tx1"/>
          </a:solidFill>
          <a:latin typeface="Arial" charset="0"/>
        </a:defRPr>
      </a:lvl8pPr>
      <a:lvl9pPr marL="3886200" indent="-228600" algn="l" rtl="0" eaLnBrk="0" fontAlgn="base" hangingPunct="0">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8.xml"/><Relationship Id="rId7" Type="http://schemas.openxmlformats.org/officeDocument/2006/relationships/image" Target="../media/image3.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2.w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3" Type="http://schemas.openxmlformats.org/officeDocument/2006/relationships/hyperlink" Target="http://dx.doi.org/10.1145/138873.138874"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6.wmf"/><Relationship Id="rId4" Type="http://schemas.openxmlformats.org/officeDocument/2006/relationships/oleObject" Target="../embeddings/oleObject8.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8.wmf"/><Relationship Id="rId4" Type="http://schemas.openxmlformats.org/officeDocument/2006/relationships/oleObject" Target="../embeddings/oleObject10.bin"/></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10.wmf"/><Relationship Id="rId3" Type="http://schemas.openxmlformats.org/officeDocument/2006/relationships/notesSlide" Target="../notesSlides/notesSlide37.xml"/><Relationship Id="rId7" Type="http://schemas.openxmlformats.org/officeDocument/2006/relationships/image" Target="../media/image2.wmf"/><Relationship Id="rId12"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oleObject" Target="../embeddings/oleObject12.bin"/><Relationship Id="rId11" Type="http://schemas.openxmlformats.org/officeDocument/2006/relationships/image" Target="../media/image9.wmf"/><Relationship Id="rId5" Type="http://schemas.openxmlformats.org/officeDocument/2006/relationships/image" Target="../media/image1.wmf"/><Relationship Id="rId15" Type="http://schemas.openxmlformats.org/officeDocument/2006/relationships/image" Target="../media/image11.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3.wmf"/><Relationship Id="rId14" Type="http://schemas.openxmlformats.org/officeDocument/2006/relationships/oleObject" Target="../embeddings/oleObject16.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41.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8.bin"/><Relationship Id="rId5" Type="http://schemas.openxmlformats.org/officeDocument/2006/relationships/image" Target="../media/image13.wmf"/><Relationship Id="rId4" Type="http://schemas.openxmlformats.org/officeDocument/2006/relationships/oleObject" Target="../embeddings/oleObject17.bin"/><Relationship Id="rId9" Type="http://schemas.openxmlformats.org/officeDocument/2006/relationships/image" Target="../media/image15.w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4.xml"/><Relationship Id="rId7" Type="http://schemas.openxmlformats.org/officeDocument/2006/relationships/image" Target="../media/image2.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 Id="rId9" Type="http://schemas.openxmlformats.org/officeDocument/2006/relationships/image" Target="../media/image3.wmf"/></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46.xml"/><Relationship Id="rId7" Type="http://schemas.openxmlformats.org/officeDocument/2006/relationships/oleObject" Target="../embeddings/oleObject22.bin"/><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oleObject" Target="../embeddings/oleObject21.bin"/><Relationship Id="rId5" Type="http://schemas.openxmlformats.org/officeDocument/2006/relationships/image" Target="../media/image2.wmf"/><Relationship Id="rId4" Type="http://schemas.openxmlformats.org/officeDocument/2006/relationships/oleObject" Target="../embeddings/oleObject20.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47.xml"/><Relationship Id="rId7" Type="http://schemas.openxmlformats.org/officeDocument/2006/relationships/image" Target="../media/image2.wmf"/><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oleObject" Target="../embeddings/oleObject25.bin"/><Relationship Id="rId11" Type="http://schemas.openxmlformats.org/officeDocument/2006/relationships/oleObject" Target="../embeddings/oleObject29.bin"/><Relationship Id="rId5" Type="http://schemas.openxmlformats.org/officeDocument/2006/relationships/image" Target="../media/image3.wmf"/><Relationship Id="rId10" Type="http://schemas.openxmlformats.org/officeDocument/2006/relationships/oleObject" Target="../embeddings/oleObject28.bin"/><Relationship Id="rId4" Type="http://schemas.openxmlformats.org/officeDocument/2006/relationships/oleObject" Target="../embeddings/oleObject24.bin"/><Relationship Id="rId9" Type="http://schemas.openxmlformats.org/officeDocument/2006/relationships/oleObject" Target="../embeddings/oleObject27.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48.xml"/><Relationship Id="rId7" Type="http://schemas.openxmlformats.org/officeDocument/2006/relationships/image" Target="../media/image2.wmf"/><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oleObject" Target="../embeddings/oleObject31.bin"/><Relationship Id="rId11" Type="http://schemas.openxmlformats.org/officeDocument/2006/relationships/oleObject" Target="../embeddings/oleObject35.bin"/><Relationship Id="rId5" Type="http://schemas.openxmlformats.org/officeDocument/2006/relationships/image" Target="../media/image3.wmf"/><Relationship Id="rId10" Type="http://schemas.openxmlformats.org/officeDocument/2006/relationships/oleObject" Target="../embeddings/oleObject34.bin"/><Relationship Id="rId4" Type="http://schemas.openxmlformats.org/officeDocument/2006/relationships/oleObject" Target="../embeddings/oleObject30.bin"/><Relationship Id="rId9" Type="http://schemas.openxmlformats.org/officeDocument/2006/relationships/oleObject" Target="../embeddings/oleObject33.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notesSlide" Target="../notesSlides/notesSlide51.xml"/><Relationship Id="rId7" Type="http://schemas.openxmlformats.org/officeDocument/2006/relationships/image" Target="../media/image2.wmf"/><Relationship Id="rId12" Type="http://schemas.openxmlformats.org/officeDocument/2006/relationships/oleObject" Target="../embeddings/oleObject42.bin"/><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oleObject" Target="../embeddings/oleObject37.bin"/><Relationship Id="rId11" Type="http://schemas.openxmlformats.org/officeDocument/2006/relationships/oleObject" Target="../embeddings/oleObject41.bin"/><Relationship Id="rId5" Type="http://schemas.openxmlformats.org/officeDocument/2006/relationships/image" Target="../media/image3.wmf"/><Relationship Id="rId10" Type="http://schemas.openxmlformats.org/officeDocument/2006/relationships/oleObject" Target="../embeddings/oleObject40.bin"/><Relationship Id="rId4" Type="http://schemas.openxmlformats.org/officeDocument/2006/relationships/oleObject" Target="../embeddings/oleObject36.bin"/><Relationship Id="rId9" Type="http://schemas.openxmlformats.org/officeDocument/2006/relationships/oleObject" Target="../embeddings/oleObject39.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notesSlide" Target="../notesSlides/notesSlide54.xml"/><Relationship Id="rId7" Type="http://schemas.openxmlformats.org/officeDocument/2006/relationships/image" Target="../media/image2.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44.bin"/><Relationship Id="rId11" Type="http://schemas.openxmlformats.org/officeDocument/2006/relationships/oleObject" Target="../embeddings/oleObject48.bin"/><Relationship Id="rId5" Type="http://schemas.openxmlformats.org/officeDocument/2006/relationships/image" Target="../media/image3.wmf"/><Relationship Id="rId10" Type="http://schemas.openxmlformats.org/officeDocument/2006/relationships/oleObject" Target="../embeddings/oleObject47.bin"/><Relationship Id="rId4" Type="http://schemas.openxmlformats.org/officeDocument/2006/relationships/oleObject" Target="../embeddings/oleObject43.bin"/><Relationship Id="rId9" Type="http://schemas.openxmlformats.org/officeDocument/2006/relationships/oleObject" Target="../embeddings/oleObject46.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wmf"/><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3"/>
          <p:cNvSpPr txBox="1">
            <a:spLocks noChangeArrowheads="1"/>
          </p:cNvSpPr>
          <p:nvPr/>
        </p:nvSpPr>
        <p:spPr bwMode="auto">
          <a:xfrm>
            <a:off x="868363" y="1258888"/>
            <a:ext cx="8029575" cy="2235200"/>
          </a:xfrm>
          <a:prstGeom prst="rect">
            <a:avLst/>
          </a:prstGeom>
          <a:noFill/>
          <a:ln w="9525">
            <a:noFill/>
            <a:miter lim="800000"/>
            <a:headEnd/>
            <a:tailEnd/>
          </a:ln>
        </p:spPr>
        <p:txBody>
          <a:bodyPr/>
          <a:lstStyle/>
          <a:p>
            <a:pPr marL="285750">
              <a:lnSpc>
                <a:spcPct val="120000"/>
              </a:lnSpc>
            </a:pPr>
            <a:r>
              <a:rPr lang="en-US" sz="3200" b="1">
                <a:solidFill>
                  <a:schemeClr val="bg1"/>
                </a:solidFill>
                <a:latin typeface="Arial Narrow" pitchFamily="34" charset="0"/>
              </a:rPr>
              <a:t>Title Goes Here</a:t>
            </a:r>
          </a:p>
        </p:txBody>
      </p:sp>
      <p:sp>
        <p:nvSpPr>
          <p:cNvPr id="14339" name="Text Box 14"/>
          <p:cNvSpPr txBox="1">
            <a:spLocks noChangeArrowheads="1"/>
          </p:cNvSpPr>
          <p:nvPr/>
        </p:nvSpPr>
        <p:spPr bwMode="auto">
          <a:xfrm>
            <a:off x="990600" y="1822450"/>
            <a:ext cx="7239000" cy="3785652"/>
          </a:xfrm>
          <a:prstGeom prst="rect">
            <a:avLst/>
          </a:prstGeom>
          <a:noFill/>
          <a:ln w="9525">
            <a:noFill/>
            <a:miter lim="800000"/>
            <a:headEnd/>
            <a:tailEnd/>
          </a:ln>
        </p:spPr>
        <p:txBody>
          <a:bodyPr>
            <a:spAutoFit/>
          </a:bodyPr>
          <a:lstStyle/>
          <a:p>
            <a:pPr algn="ctr">
              <a:tabLst>
                <a:tab pos="3143250" algn="l"/>
              </a:tabLst>
            </a:pPr>
            <a:r>
              <a:rPr lang="en-US" sz="3200" b="1" dirty="0">
                <a:latin typeface="Times New Roman" pitchFamily="18" charset="0"/>
              </a:rPr>
              <a:t>Understanding Authentication and Access Control in Distributed </a:t>
            </a:r>
            <a:r>
              <a:rPr lang="en-US" sz="3200" b="1" dirty="0" smtClean="0">
                <a:latin typeface="Times New Roman" pitchFamily="18" charset="0"/>
              </a:rPr>
              <a:t>Systems</a:t>
            </a:r>
            <a:endParaRPr lang="en-US" sz="3200" b="1" dirty="0">
              <a:latin typeface="Times New Roman" pitchFamily="18" charset="0"/>
            </a:endParaRPr>
          </a:p>
          <a:p>
            <a:pPr algn="ctr">
              <a:tabLst>
                <a:tab pos="3143250" algn="l"/>
              </a:tabLst>
            </a:pPr>
            <a:endParaRPr lang="en-US" sz="3200" b="1" dirty="0">
              <a:latin typeface="Times New Roman" pitchFamily="18" charset="0"/>
            </a:endParaRPr>
          </a:p>
          <a:p>
            <a:pPr algn="ctr">
              <a:tabLst>
                <a:tab pos="3143250" algn="l"/>
              </a:tabLst>
            </a:pPr>
            <a:r>
              <a:rPr lang="en-US" dirty="0">
                <a:latin typeface="Times New Roman" pitchFamily="18" charset="0"/>
              </a:rPr>
              <a:t>Mike Reiter</a:t>
            </a:r>
          </a:p>
          <a:p>
            <a:pPr algn="ctr">
              <a:tabLst>
                <a:tab pos="3143250" algn="l"/>
              </a:tabLst>
            </a:pPr>
            <a:endParaRPr lang="en-US" dirty="0">
              <a:latin typeface="Times New Roman" pitchFamily="18" charset="0"/>
            </a:endParaRPr>
          </a:p>
          <a:p>
            <a:pPr algn="ctr">
              <a:tabLst>
                <a:tab pos="3143250" algn="l"/>
              </a:tabLst>
            </a:pPr>
            <a:r>
              <a:rPr lang="en-US" i="1" dirty="0">
                <a:latin typeface="Times New Roman" pitchFamily="18" charset="0"/>
              </a:rPr>
              <a:t>University of North Carolina at Chapel Hill</a:t>
            </a:r>
          </a:p>
          <a:p>
            <a:pPr algn="ctr">
              <a:tabLst>
                <a:tab pos="3143250" algn="l"/>
              </a:tabLst>
            </a:pPr>
            <a:endParaRPr lang="en-US" i="1" dirty="0">
              <a:latin typeface="Times New Roman" pitchFamily="18" charset="0"/>
            </a:endParaRPr>
          </a:p>
          <a:p>
            <a:pPr algn="ctr">
              <a:tabLst>
                <a:tab pos="3143250" algn="l"/>
              </a:tabLst>
            </a:pPr>
            <a:endParaRPr lang="en-US" i="1" dirty="0">
              <a:latin typeface="Times New Roman" pitchFamily="18" charset="0"/>
            </a:endParaRPr>
          </a:p>
          <a:p>
            <a:pPr algn="ctr">
              <a:tabLst>
                <a:tab pos="3143250" algn="l"/>
              </a:tabLst>
            </a:pPr>
            <a:endParaRPr lang="en-US" i="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indent="0"/>
            <a:r>
              <a:rPr lang="en-US" smtClean="0"/>
              <a:t>A Logic of Authorization (cont.)</a:t>
            </a:r>
          </a:p>
        </p:txBody>
      </p:sp>
      <p:sp>
        <p:nvSpPr>
          <p:cNvPr id="20483" name="Text Box 3"/>
          <p:cNvSpPr txBox="1">
            <a:spLocks noChangeArrowheads="1"/>
          </p:cNvSpPr>
          <p:nvPr/>
        </p:nvSpPr>
        <p:spPr bwMode="auto">
          <a:xfrm>
            <a:off x="1752600" y="3956050"/>
            <a:ext cx="3651250" cy="457200"/>
          </a:xfrm>
          <a:prstGeom prst="rect">
            <a:avLst/>
          </a:prstGeom>
          <a:noFill/>
          <a:ln w="25400">
            <a:noFill/>
            <a:miter lim="800000"/>
            <a:headEnd/>
            <a:tailEnd/>
          </a:ln>
        </p:spPr>
        <p:txBody>
          <a:bodyPr wrap="none">
            <a:spAutoFit/>
          </a:bodyPr>
          <a:lstStyle/>
          <a:p>
            <a:r>
              <a:rPr lang="en-US" i="1">
                <a:latin typeface="Times New Roman" pitchFamily="18" charset="0"/>
              </a:rPr>
              <a:t>A</a:t>
            </a:r>
            <a:r>
              <a:rPr lang="en-US">
                <a:latin typeface="Times New Roman" pitchFamily="18" charset="0"/>
              </a:rPr>
              <a:t> </a:t>
            </a:r>
            <a:r>
              <a:rPr lang="en-US" b="1">
                <a:latin typeface="Times New Roman" pitchFamily="18" charset="0"/>
              </a:rPr>
              <a:t>says</a:t>
            </a:r>
            <a:r>
              <a:rPr lang="en-US">
                <a:latin typeface="Times New Roman" pitchFamily="18" charset="0"/>
              </a:rPr>
              <a:t> (</a:t>
            </a:r>
            <a:r>
              <a:rPr lang="en-US" i="1">
                <a:latin typeface="Times New Roman" pitchFamily="18" charset="0"/>
              </a:rPr>
              <a:t>F </a:t>
            </a:r>
            <a:r>
              <a:rPr lang="en-US">
                <a:latin typeface="Times New Roman" pitchFamily="18" charset="0"/>
                <a:sym typeface="Symbol" pitchFamily="18" charset="2"/>
              </a:rPr>
              <a:t></a:t>
            </a:r>
            <a:r>
              <a:rPr lang="en-US" i="1">
                <a:latin typeface="Times New Roman" pitchFamily="18" charset="0"/>
                <a:sym typeface="Symbol" pitchFamily="18" charset="2"/>
              </a:rPr>
              <a:t> G</a:t>
            </a:r>
            <a:r>
              <a:rPr lang="en-US">
                <a:latin typeface="Times New Roman" pitchFamily="18" charset="0"/>
              </a:rPr>
              <a:t>)      </a:t>
            </a:r>
            <a:r>
              <a:rPr lang="en-US" i="1">
                <a:latin typeface="Times New Roman" pitchFamily="18" charset="0"/>
              </a:rPr>
              <a:t>A</a:t>
            </a:r>
            <a:r>
              <a:rPr lang="en-US">
                <a:latin typeface="Times New Roman" pitchFamily="18" charset="0"/>
              </a:rPr>
              <a:t> </a:t>
            </a:r>
            <a:r>
              <a:rPr lang="en-US" b="1">
                <a:latin typeface="Times New Roman" pitchFamily="18" charset="0"/>
              </a:rPr>
              <a:t>says</a:t>
            </a:r>
            <a:r>
              <a:rPr lang="en-US">
                <a:latin typeface="Times New Roman" pitchFamily="18" charset="0"/>
              </a:rPr>
              <a:t> </a:t>
            </a:r>
            <a:r>
              <a:rPr lang="en-US" i="1">
                <a:latin typeface="Times New Roman" pitchFamily="18" charset="0"/>
              </a:rPr>
              <a:t>F</a:t>
            </a:r>
            <a:endParaRPr lang="en-US">
              <a:latin typeface="Times New Roman" pitchFamily="18" charset="0"/>
            </a:endParaRPr>
          </a:p>
        </p:txBody>
      </p:sp>
      <p:sp>
        <p:nvSpPr>
          <p:cNvPr id="20484" name="Line 4"/>
          <p:cNvSpPr>
            <a:spLocks noChangeShapeType="1"/>
          </p:cNvSpPr>
          <p:nvPr/>
        </p:nvSpPr>
        <p:spPr bwMode="auto">
          <a:xfrm flipV="1">
            <a:off x="1804988" y="4495800"/>
            <a:ext cx="3544887" cy="0"/>
          </a:xfrm>
          <a:prstGeom prst="line">
            <a:avLst/>
          </a:prstGeom>
          <a:noFill/>
          <a:ln w="25400">
            <a:solidFill>
              <a:schemeClr val="tx1"/>
            </a:solidFill>
            <a:round/>
            <a:headEnd/>
            <a:tailEnd/>
          </a:ln>
        </p:spPr>
        <p:txBody>
          <a:bodyPr/>
          <a:lstStyle/>
          <a:p>
            <a:endParaRPr lang="en-US"/>
          </a:p>
        </p:txBody>
      </p:sp>
      <p:sp>
        <p:nvSpPr>
          <p:cNvPr id="20485" name="Text Box 5"/>
          <p:cNvSpPr txBox="1">
            <a:spLocks noChangeArrowheads="1"/>
          </p:cNvSpPr>
          <p:nvPr/>
        </p:nvSpPr>
        <p:spPr bwMode="auto">
          <a:xfrm>
            <a:off x="2935288" y="4572000"/>
            <a:ext cx="1285875" cy="457200"/>
          </a:xfrm>
          <a:prstGeom prst="rect">
            <a:avLst/>
          </a:prstGeom>
          <a:noFill/>
          <a:ln w="25400">
            <a:noFill/>
            <a:miter lim="800000"/>
            <a:headEnd/>
            <a:tailEnd/>
          </a:ln>
        </p:spPr>
        <p:txBody>
          <a:bodyPr wrap="none">
            <a:spAutoFit/>
          </a:bodyPr>
          <a:lstStyle/>
          <a:p>
            <a:r>
              <a:rPr lang="en-US" i="1">
                <a:latin typeface="Times New Roman" pitchFamily="18" charset="0"/>
              </a:rPr>
              <a:t>A</a:t>
            </a:r>
            <a:r>
              <a:rPr lang="en-US">
                <a:latin typeface="Times New Roman" pitchFamily="18" charset="0"/>
              </a:rPr>
              <a:t> </a:t>
            </a:r>
            <a:r>
              <a:rPr lang="en-US" b="1">
                <a:latin typeface="Times New Roman" pitchFamily="18" charset="0"/>
              </a:rPr>
              <a:t>says</a:t>
            </a:r>
            <a:r>
              <a:rPr lang="en-US">
                <a:latin typeface="Times New Roman" pitchFamily="18" charset="0"/>
              </a:rPr>
              <a:t> </a:t>
            </a:r>
            <a:r>
              <a:rPr lang="en-US" i="1">
                <a:latin typeface="Times New Roman" pitchFamily="18" charset="0"/>
              </a:rPr>
              <a:t>G</a:t>
            </a:r>
          </a:p>
        </p:txBody>
      </p:sp>
      <p:sp>
        <p:nvSpPr>
          <p:cNvPr id="20486" name="Text Box 6"/>
          <p:cNvSpPr txBox="1">
            <a:spLocks noChangeArrowheads="1"/>
          </p:cNvSpPr>
          <p:nvPr/>
        </p:nvSpPr>
        <p:spPr bwMode="auto">
          <a:xfrm>
            <a:off x="6705600" y="4191000"/>
            <a:ext cx="1231900" cy="457200"/>
          </a:xfrm>
          <a:prstGeom prst="rect">
            <a:avLst/>
          </a:prstGeom>
          <a:noFill/>
          <a:ln w="25400">
            <a:noFill/>
            <a:miter lim="800000"/>
            <a:headEnd/>
            <a:tailEnd/>
          </a:ln>
        </p:spPr>
        <p:txBody>
          <a:bodyPr wrap="none">
            <a:spAutoFit/>
          </a:bodyPr>
          <a:lstStyle/>
          <a:p>
            <a:r>
              <a:rPr lang="en-US">
                <a:latin typeface="Times New Roman" pitchFamily="18" charset="0"/>
              </a:rPr>
              <a:t>(impl-E)</a:t>
            </a:r>
          </a:p>
        </p:txBody>
      </p:sp>
      <p:sp>
        <p:nvSpPr>
          <p:cNvPr id="20487" name="Text Box 7"/>
          <p:cNvSpPr txBox="1">
            <a:spLocks noChangeArrowheads="1"/>
          </p:cNvSpPr>
          <p:nvPr/>
        </p:nvSpPr>
        <p:spPr bwMode="auto">
          <a:xfrm>
            <a:off x="3433763" y="2362200"/>
            <a:ext cx="369887" cy="457200"/>
          </a:xfrm>
          <a:prstGeom prst="rect">
            <a:avLst/>
          </a:prstGeom>
          <a:noFill/>
          <a:ln w="25400">
            <a:noFill/>
            <a:miter lim="800000"/>
            <a:headEnd/>
            <a:tailEnd/>
          </a:ln>
        </p:spPr>
        <p:txBody>
          <a:bodyPr wrap="none">
            <a:spAutoFit/>
          </a:bodyPr>
          <a:lstStyle/>
          <a:p>
            <a:r>
              <a:rPr lang="en-US" i="1">
                <a:latin typeface="Times New Roman" pitchFamily="18" charset="0"/>
              </a:rPr>
              <a:t>F</a:t>
            </a:r>
            <a:endParaRPr lang="en-US">
              <a:latin typeface="Times New Roman" pitchFamily="18" charset="0"/>
            </a:endParaRPr>
          </a:p>
        </p:txBody>
      </p:sp>
      <p:sp>
        <p:nvSpPr>
          <p:cNvPr id="20488" name="Line 8"/>
          <p:cNvSpPr>
            <a:spLocks noChangeShapeType="1"/>
          </p:cNvSpPr>
          <p:nvPr/>
        </p:nvSpPr>
        <p:spPr bwMode="auto">
          <a:xfrm>
            <a:off x="2971800" y="2819400"/>
            <a:ext cx="1295400" cy="0"/>
          </a:xfrm>
          <a:prstGeom prst="line">
            <a:avLst/>
          </a:prstGeom>
          <a:noFill/>
          <a:ln w="25400">
            <a:solidFill>
              <a:schemeClr val="tx1"/>
            </a:solidFill>
            <a:round/>
            <a:headEnd/>
            <a:tailEnd/>
          </a:ln>
        </p:spPr>
        <p:txBody>
          <a:bodyPr/>
          <a:lstStyle/>
          <a:p>
            <a:endParaRPr lang="en-US"/>
          </a:p>
        </p:txBody>
      </p:sp>
      <p:sp>
        <p:nvSpPr>
          <p:cNvPr id="20489" name="Text Box 9"/>
          <p:cNvSpPr txBox="1">
            <a:spLocks noChangeArrowheads="1"/>
          </p:cNvSpPr>
          <p:nvPr/>
        </p:nvSpPr>
        <p:spPr bwMode="auto">
          <a:xfrm>
            <a:off x="2994025" y="2901950"/>
            <a:ext cx="1250950" cy="457200"/>
          </a:xfrm>
          <a:prstGeom prst="rect">
            <a:avLst/>
          </a:prstGeom>
          <a:noFill/>
          <a:ln w="25400">
            <a:noFill/>
            <a:miter lim="800000"/>
            <a:headEnd/>
            <a:tailEnd/>
          </a:ln>
        </p:spPr>
        <p:txBody>
          <a:bodyPr wrap="none">
            <a:spAutoFit/>
          </a:bodyPr>
          <a:lstStyle/>
          <a:p>
            <a:r>
              <a:rPr lang="en-US" i="1">
                <a:latin typeface="Times New Roman" pitchFamily="18" charset="0"/>
              </a:rPr>
              <a:t>A</a:t>
            </a:r>
            <a:r>
              <a:rPr lang="en-US">
                <a:latin typeface="Times New Roman" pitchFamily="18" charset="0"/>
              </a:rPr>
              <a:t> </a:t>
            </a:r>
            <a:r>
              <a:rPr lang="en-US" b="1">
                <a:latin typeface="Times New Roman" pitchFamily="18" charset="0"/>
              </a:rPr>
              <a:t>says</a:t>
            </a:r>
            <a:r>
              <a:rPr lang="en-US">
                <a:latin typeface="Times New Roman" pitchFamily="18" charset="0"/>
              </a:rPr>
              <a:t> </a:t>
            </a:r>
            <a:r>
              <a:rPr lang="en-US" i="1">
                <a:latin typeface="Times New Roman" pitchFamily="18" charset="0"/>
              </a:rPr>
              <a:t>F</a:t>
            </a:r>
          </a:p>
        </p:txBody>
      </p:sp>
      <p:sp>
        <p:nvSpPr>
          <p:cNvPr id="20490" name="Text Box 10"/>
          <p:cNvSpPr txBox="1">
            <a:spLocks noChangeArrowheads="1"/>
          </p:cNvSpPr>
          <p:nvPr/>
        </p:nvSpPr>
        <p:spPr bwMode="auto">
          <a:xfrm>
            <a:off x="6781800" y="2520950"/>
            <a:ext cx="1268413" cy="457200"/>
          </a:xfrm>
          <a:prstGeom prst="rect">
            <a:avLst/>
          </a:prstGeom>
          <a:noFill/>
          <a:ln w="25400">
            <a:noFill/>
            <a:miter lim="800000"/>
            <a:headEnd/>
            <a:tailEnd/>
          </a:ln>
        </p:spPr>
        <p:txBody>
          <a:bodyPr wrap="none">
            <a:spAutoFit/>
          </a:bodyPr>
          <a:lstStyle/>
          <a:p>
            <a:r>
              <a:rPr lang="en-US">
                <a:latin typeface="Times New Roman" pitchFamily="18" charset="0"/>
              </a:rPr>
              <a:t>(says-I2)</a:t>
            </a:r>
          </a:p>
        </p:txBody>
      </p:sp>
      <p:sp>
        <p:nvSpPr>
          <p:cNvPr id="20491" name="Rectangle 11"/>
          <p:cNvSpPr>
            <a:spLocks noGrp="1" noChangeArrowheads="1"/>
          </p:cNvSpPr>
          <p:nvPr>
            <p:ph type="body" idx="1"/>
          </p:nvPr>
        </p:nvSpPr>
        <p:spPr>
          <a:xfrm>
            <a:off x="638175" y="1262063"/>
            <a:ext cx="7896225" cy="642937"/>
          </a:xfrm>
          <a:noFill/>
        </p:spPr>
        <p:txBody>
          <a:bodyPr/>
          <a:lstStyle/>
          <a:p>
            <a:r>
              <a:rPr lang="en-US" smtClean="0"/>
              <a:t>Inference rules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indent="0"/>
            <a:r>
              <a:rPr lang="en-US" smtClean="0"/>
              <a:t>A Logic of Authorization (cont.)</a:t>
            </a:r>
          </a:p>
        </p:txBody>
      </p:sp>
      <p:sp>
        <p:nvSpPr>
          <p:cNvPr id="21507" name="Rectangle 3"/>
          <p:cNvSpPr>
            <a:spLocks noGrp="1" noChangeArrowheads="1"/>
          </p:cNvSpPr>
          <p:nvPr>
            <p:ph type="body" idx="1"/>
          </p:nvPr>
        </p:nvSpPr>
        <p:spPr>
          <a:xfrm>
            <a:off x="638175" y="1262063"/>
            <a:ext cx="7896225" cy="642937"/>
          </a:xfrm>
        </p:spPr>
        <p:txBody>
          <a:bodyPr/>
          <a:lstStyle/>
          <a:p>
            <a:r>
              <a:rPr lang="en-US" smtClean="0"/>
              <a:t>Inference rules</a:t>
            </a:r>
          </a:p>
        </p:txBody>
      </p:sp>
      <p:sp>
        <p:nvSpPr>
          <p:cNvPr id="21508" name="Text Box 4"/>
          <p:cNvSpPr txBox="1">
            <a:spLocks noChangeArrowheads="1"/>
          </p:cNvSpPr>
          <p:nvPr/>
        </p:nvSpPr>
        <p:spPr bwMode="auto">
          <a:xfrm>
            <a:off x="1276350" y="3352800"/>
            <a:ext cx="4799013" cy="457200"/>
          </a:xfrm>
          <a:prstGeom prst="rect">
            <a:avLst/>
          </a:prstGeom>
          <a:noFill/>
          <a:ln w="25400">
            <a:noFill/>
            <a:miter lim="800000"/>
            <a:headEnd/>
            <a:tailEnd/>
          </a:ln>
        </p:spPr>
        <p:txBody>
          <a:bodyPr wrap="none">
            <a:spAutoFit/>
          </a:bodyPr>
          <a:lstStyle/>
          <a:p>
            <a:r>
              <a:rPr lang="en-US" i="1">
                <a:latin typeface="Times New Roman" pitchFamily="18" charset="0"/>
              </a:rPr>
              <a:t>A</a:t>
            </a:r>
            <a:r>
              <a:rPr lang="en-US">
                <a:latin typeface="Times New Roman" pitchFamily="18" charset="0"/>
              </a:rPr>
              <a:t> </a:t>
            </a:r>
            <a:r>
              <a:rPr lang="en-US" b="1">
                <a:latin typeface="Times New Roman" pitchFamily="18" charset="0"/>
              </a:rPr>
              <a:t>says</a:t>
            </a:r>
            <a:r>
              <a:rPr lang="en-US">
                <a:latin typeface="Times New Roman" pitchFamily="18" charset="0"/>
              </a:rPr>
              <a:t> (</a:t>
            </a:r>
            <a:r>
              <a:rPr lang="en-US" i="1">
                <a:latin typeface="Times New Roman" pitchFamily="18" charset="0"/>
              </a:rPr>
              <a:t>B</a:t>
            </a:r>
            <a:r>
              <a:rPr lang="en-US">
                <a:latin typeface="Times New Roman" pitchFamily="18" charset="0"/>
              </a:rPr>
              <a:t> </a:t>
            </a:r>
            <a:r>
              <a:rPr lang="en-US" b="1">
                <a:latin typeface="Times New Roman" pitchFamily="18" charset="0"/>
              </a:rPr>
              <a:t>speaksfor</a:t>
            </a:r>
            <a:r>
              <a:rPr lang="en-US">
                <a:latin typeface="Times New Roman" pitchFamily="18" charset="0"/>
              </a:rPr>
              <a:t> </a:t>
            </a:r>
            <a:r>
              <a:rPr lang="en-US" i="1">
                <a:latin typeface="Times New Roman" pitchFamily="18" charset="0"/>
              </a:rPr>
              <a:t>A.S</a:t>
            </a:r>
            <a:r>
              <a:rPr lang="en-US">
                <a:latin typeface="Times New Roman" pitchFamily="18" charset="0"/>
              </a:rPr>
              <a:t>)      </a:t>
            </a:r>
            <a:r>
              <a:rPr lang="en-US" i="1">
                <a:latin typeface="Times New Roman" pitchFamily="18" charset="0"/>
              </a:rPr>
              <a:t>B</a:t>
            </a:r>
            <a:r>
              <a:rPr lang="en-US">
                <a:latin typeface="Times New Roman" pitchFamily="18" charset="0"/>
              </a:rPr>
              <a:t> </a:t>
            </a:r>
            <a:r>
              <a:rPr lang="en-US" b="1">
                <a:latin typeface="Times New Roman" pitchFamily="18" charset="0"/>
              </a:rPr>
              <a:t>says</a:t>
            </a:r>
            <a:r>
              <a:rPr lang="en-US">
                <a:latin typeface="Times New Roman" pitchFamily="18" charset="0"/>
              </a:rPr>
              <a:t> </a:t>
            </a:r>
            <a:r>
              <a:rPr lang="en-US" i="1">
                <a:latin typeface="Times New Roman" pitchFamily="18" charset="0"/>
              </a:rPr>
              <a:t>F</a:t>
            </a:r>
            <a:endParaRPr lang="en-US">
              <a:latin typeface="Times New Roman" pitchFamily="18" charset="0"/>
            </a:endParaRPr>
          </a:p>
        </p:txBody>
      </p:sp>
      <p:sp>
        <p:nvSpPr>
          <p:cNvPr id="21509" name="Line 5"/>
          <p:cNvSpPr>
            <a:spLocks noChangeShapeType="1"/>
          </p:cNvSpPr>
          <p:nvPr/>
        </p:nvSpPr>
        <p:spPr bwMode="auto">
          <a:xfrm flipV="1">
            <a:off x="1331913" y="3886200"/>
            <a:ext cx="4687887" cy="0"/>
          </a:xfrm>
          <a:prstGeom prst="line">
            <a:avLst/>
          </a:prstGeom>
          <a:noFill/>
          <a:ln w="25400">
            <a:solidFill>
              <a:schemeClr val="tx1"/>
            </a:solidFill>
            <a:round/>
            <a:headEnd/>
            <a:tailEnd/>
          </a:ln>
        </p:spPr>
        <p:txBody>
          <a:bodyPr/>
          <a:lstStyle/>
          <a:p>
            <a:endParaRPr lang="en-US"/>
          </a:p>
        </p:txBody>
      </p:sp>
      <p:sp>
        <p:nvSpPr>
          <p:cNvPr id="21510" name="Text Box 6"/>
          <p:cNvSpPr txBox="1">
            <a:spLocks noChangeArrowheads="1"/>
          </p:cNvSpPr>
          <p:nvPr/>
        </p:nvSpPr>
        <p:spPr bwMode="auto">
          <a:xfrm>
            <a:off x="2936875" y="3962400"/>
            <a:ext cx="1479550" cy="457200"/>
          </a:xfrm>
          <a:prstGeom prst="rect">
            <a:avLst/>
          </a:prstGeom>
          <a:noFill/>
          <a:ln w="25400">
            <a:noFill/>
            <a:miter lim="800000"/>
            <a:headEnd/>
            <a:tailEnd/>
          </a:ln>
        </p:spPr>
        <p:txBody>
          <a:bodyPr wrap="none">
            <a:spAutoFit/>
          </a:bodyPr>
          <a:lstStyle/>
          <a:p>
            <a:r>
              <a:rPr lang="en-US" i="1">
                <a:latin typeface="Times New Roman" pitchFamily="18" charset="0"/>
              </a:rPr>
              <a:t>A.S</a:t>
            </a:r>
            <a:r>
              <a:rPr lang="en-US">
                <a:latin typeface="Times New Roman" pitchFamily="18" charset="0"/>
              </a:rPr>
              <a:t> </a:t>
            </a:r>
            <a:r>
              <a:rPr lang="en-US" b="1">
                <a:latin typeface="Times New Roman" pitchFamily="18" charset="0"/>
              </a:rPr>
              <a:t>says</a:t>
            </a:r>
            <a:r>
              <a:rPr lang="en-US">
                <a:latin typeface="Times New Roman" pitchFamily="18" charset="0"/>
              </a:rPr>
              <a:t> </a:t>
            </a:r>
            <a:r>
              <a:rPr lang="en-US" i="1">
                <a:latin typeface="Times New Roman" pitchFamily="18" charset="0"/>
              </a:rPr>
              <a:t>F</a:t>
            </a:r>
          </a:p>
        </p:txBody>
      </p:sp>
      <p:sp>
        <p:nvSpPr>
          <p:cNvPr id="21511" name="Text Box 7"/>
          <p:cNvSpPr txBox="1">
            <a:spLocks noChangeArrowheads="1"/>
          </p:cNvSpPr>
          <p:nvPr/>
        </p:nvSpPr>
        <p:spPr bwMode="auto">
          <a:xfrm>
            <a:off x="6767513" y="3581400"/>
            <a:ext cx="1995487" cy="457200"/>
          </a:xfrm>
          <a:prstGeom prst="rect">
            <a:avLst/>
          </a:prstGeom>
          <a:noFill/>
          <a:ln w="25400">
            <a:noFill/>
            <a:miter lim="800000"/>
            <a:headEnd/>
            <a:tailEnd/>
          </a:ln>
        </p:spPr>
        <p:txBody>
          <a:bodyPr wrap="none">
            <a:spAutoFit/>
          </a:bodyPr>
          <a:lstStyle/>
          <a:p>
            <a:r>
              <a:rPr lang="en-US">
                <a:latin typeface="Times New Roman" pitchFamily="18" charset="0"/>
              </a:rPr>
              <a:t>(speaksfor-E2)</a:t>
            </a:r>
          </a:p>
        </p:txBody>
      </p:sp>
      <p:sp>
        <p:nvSpPr>
          <p:cNvPr id="21512" name="Text Box 8"/>
          <p:cNvSpPr txBox="1">
            <a:spLocks noChangeArrowheads="1"/>
          </p:cNvSpPr>
          <p:nvPr/>
        </p:nvSpPr>
        <p:spPr bwMode="auto">
          <a:xfrm>
            <a:off x="1390650" y="1828800"/>
            <a:ext cx="4570413" cy="457200"/>
          </a:xfrm>
          <a:prstGeom prst="rect">
            <a:avLst/>
          </a:prstGeom>
          <a:noFill/>
          <a:ln w="25400">
            <a:noFill/>
            <a:miter lim="800000"/>
            <a:headEnd/>
            <a:tailEnd/>
          </a:ln>
        </p:spPr>
        <p:txBody>
          <a:bodyPr wrap="none">
            <a:spAutoFit/>
          </a:bodyPr>
          <a:lstStyle/>
          <a:p>
            <a:r>
              <a:rPr lang="en-US" i="1">
                <a:latin typeface="Times New Roman" pitchFamily="18" charset="0"/>
              </a:rPr>
              <a:t>A</a:t>
            </a:r>
            <a:r>
              <a:rPr lang="en-US">
                <a:latin typeface="Times New Roman" pitchFamily="18" charset="0"/>
              </a:rPr>
              <a:t> </a:t>
            </a:r>
            <a:r>
              <a:rPr lang="en-US" b="1">
                <a:latin typeface="Times New Roman" pitchFamily="18" charset="0"/>
              </a:rPr>
              <a:t>says</a:t>
            </a:r>
            <a:r>
              <a:rPr lang="en-US">
                <a:latin typeface="Times New Roman" pitchFamily="18" charset="0"/>
              </a:rPr>
              <a:t> (</a:t>
            </a:r>
            <a:r>
              <a:rPr lang="en-US" i="1">
                <a:latin typeface="Times New Roman" pitchFamily="18" charset="0"/>
              </a:rPr>
              <a:t>B</a:t>
            </a:r>
            <a:r>
              <a:rPr lang="en-US">
                <a:latin typeface="Times New Roman" pitchFamily="18" charset="0"/>
              </a:rPr>
              <a:t> </a:t>
            </a:r>
            <a:r>
              <a:rPr lang="en-US" b="1">
                <a:latin typeface="Times New Roman" pitchFamily="18" charset="0"/>
              </a:rPr>
              <a:t>speaksfor</a:t>
            </a:r>
            <a:r>
              <a:rPr lang="en-US">
                <a:latin typeface="Times New Roman" pitchFamily="18" charset="0"/>
              </a:rPr>
              <a:t> </a:t>
            </a:r>
            <a:r>
              <a:rPr lang="en-US" i="1">
                <a:latin typeface="Times New Roman" pitchFamily="18" charset="0"/>
              </a:rPr>
              <a:t>A</a:t>
            </a:r>
            <a:r>
              <a:rPr lang="en-US">
                <a:latin typeface="Times New Roman" pitchFamily="18" charset="0"/>
              </a:rPr>
              <a:t>)      </a:t>
            </a:r>
            <a:r>
              <a:rPr lang="en-US" i="1">
                <a:latin typeface="Times New Roman" pitchFamily="18" charset="0"/>
              </a:rPr>
              <a:t>B</a:t>
            </a:r>
            <a:r>
              <a:rPr lang="en-US">
                <a:latin typeface="Times New Roman" pitchFamily="18" charset="0"/>
              </a:rPr>
              <a:t> </a:t>
            </a:r>
            <a:r>
              <a:rPr lang="en-US" b="1">
                <a:latin typeface="Times New Roman" pitchFamily="18" charset="0"/>
              </a:rPr>
              <a:t>says</a:t>
            </a:r>
            <a:r>
              <a:rPr lang="en-US">
                <a:latin typeface="Times New Roman" pitchFamily="18" charset="0"/>
              </a:rPr>
              <a:t> </a:t>
            </a:r>
            <a:r>
              <a:rPr lang="en-US" i="1">
                <a:latin typeface="Times New Roman" pitchFamily="18" charset="0"/>
              </a:rPr>
              <a:t>F</a:t>
            </a:r>
            <a:endParaRPr lang="en-US">
              <a:latin typeface="Times New Roman" pitchFamily="18" charset="0"/>
            </a:endParaRPr>
          </a:p>
        </p:txBody>
      </p:sp>
      <p:sp>
        <p:nvSpPr>
          <p:cNvPr id="21513" name="Line 9"/>
          <p:cNvSpPr>
            <a:spLocks noChangeShapeType="1"/>
          </p:cNvSpPr>
          <p:nvPr/>
        </p:nvSpPr>
        <p:spPr bwMode="auto">
          <a:xfrm flipV="1">
            <a:off x="1428750" y="2362200"/>
            <a:ext cx="4495800" cy="0"/>
          </a:xfrm>
          <a:prstGeom prst="line">
            <a:avLst/>
          </a:prstGeom>
          <a:noFill/>
          <a:ln w="25400">
            <a:solidFill>
              <a:schemeClr val="tx1"/>
            </a:solidFill>
            <a:round/>
            <a:headEnd/>
            <a:tailEnd/>
          </a:ln>
        </p:spPr>
        <p:txBody>
          <a:bodyPr/>
          <a:lstStyle/>
          <a:p>
            <a:endParaRPr lang="en-US"/>
          </a:p>
        </p:txBody>
      </p:sp>
      <p:sp>
        <p:nvSpPr>
          <p:cNvPr id="21514" name="Text Box 10"/>
          <p:cNvSpPr txBox="1">
            <a:spLocks noChangeArrowheads="1"/>
          </p:cNvSpPr>
          <p:nvPr/>
        </p:nvSpPr>
        <p:spPr bwMode="auto">
          <a:xfrm>
            <a:off x="3051175" y="2438400"/>
            <a:ext cx="1250950" cy="457200"/>
          </a:xfrm>
          <a:prstGeom prst="rect">
            <a:avLst/>
          </a:prstGeom>
          <a:noFill/>
          <a:ln w="25400">
            <a:noFill/>
            <a:miter lim="800000"/>
            <a:headEnd/>
            <a:tailEnd/>
          </a:ln>
        </p:spPr>
        <p:txBody>
          <a:bodyPr wrap="none">
            <a:spAutoFit/>
          </a:bodyPr>
          <a:lstStyle/>
          <a:p>
            <a:r>
              <a:rPr lang="en-US" i="1">
                <a:latin typeface="Times New Roman" pitchFamily="18" charset="0"/>
              </a:rPr>
              <a:t>A</a:t>
            </a:r>
            <a:r>
              <a:rPr lang="en-US">
                <a:latin typeface="Times New Roman" pitchFamily="18" charset="0"/>
              </a:rPr>
              <a:t> </a:t>
            </a:r>
            <a:r>
              <a:rPr lang="en-US" b="1">
                <a:latin typeface="Times New Roman" pitchFamily="18" charset="0"/>
              </a:rPr>
              <a:t>says</a:t>
            </a:r>
            <a:r>
              <a:rPr lang="en-US">
                <a:latin typeface="Times New Roman" pitchFamily="18" charset="0"/>
              </a:rPr>
              <a:t> </a:t>
            </a:r>
            <a:r>
              <a:rPr lang="en-US" i="1">
                <a:latin typeface="Times New Roman" pitchFamily="18" charset="0"/>
              </a:rPr>
              <a:t>F</a:t>
            </a:r>
          </a:p>
        </p:txBody>
      </p:sp>
      <p:sp>
        <p:nvSpPr>
          <p:cNvPr id="21515" name="Text Box 11"/>
          <p:cNvSpPr txBox="1">
            <a:spLocks noChangeArrowheads="1"/>
          </p:cNvSpPr>
          <p:nvPr/>
        </p:nvSpPr>
        <p:spPr bwMode="auto">
          <a:xfrm>
            <a:off x="6919913" y="2057400"/>
            <a:ext cx="1843087" cy="457200"/>
          </a:xfrm>
          <a:prstGeom prst="rect">
            <a:avLst/>
          </a:prstGeom>
          <a:noFill/>
          <a:ln w="25400">
            <a:noFill/>
            <a:miter lim="800000"/>
            <a:headEnd/>
            <a:tailEnd/>
          </a:ln>
        </p:spPr>
        <p:txBody>
          <a:bodyPr wrap="none">
            <a:spAutoFit/>
          </a:bodyPr>
          <a:lstStyle/>
          <a:p>
            <a:r>
              <a:rPr lang="en-US">
                <a:latin typeface="Times New Roman" pitchFamily="18" charset="0"/>
              </a:rPr>
              <a:t>(speaksfor-E)</a:t>
            </a:r>
          </a:p>
        </p:txBody>
      </p:sp>
      <p:sp>
        <p:nvSpPr>
          <p:cNvPr id="21516" name="Text Box 4"/>
          <p:cNvSpPr txBox="1">
            <a:spLocks noChangeArrowheads="1"/>
          </p:cNvSpPr>
          <p:nvPr/>
        </p:nvSpPr>
        <p:spPr bwMode="auto">
          <a:xfrm>
            <a:off x="685800" y="4953000"/>
            <a:ext cx="5981700" cy="461963"/>
          </a:xfrm>
          <a:prstGeom prst="rect">
            <a:avLst/>
          </a:prstGeom>
          <a:noFill/>
          <a:ln w="25400">
            <a:noFill/>
            <a:miter lim="800000"/>
            <a:headEnd/>
            <a:tailEnd/>
          </a:ln>
        </p:spPr>
        <p:txBody>
          <a:bodyPr wrap="none">
            <a:spAutoFit/>
          </a:bodyPr>
          <a:lstStyle/>
          <a:p>
            <a:r>
              <a:rPr lang="en-US" i="1">
                <a:latin typeface="Times New Roman" pitchFamily="18" charset="0"/>
              </a:rPr>
              <a:t>A</a:t>
            </a:r>
            <a:r>
              <a:rPr lang="en-US">
                <a:latin typeface="Times New Roman" pitchFamily="18" charset="0"/>
              </a:rPr>
              <a:t> </a:t>
            </a:r>
            <a:r>
              <a:rPr lang="en-US" b="1">
                <a:latin typeface="Times New Roman" pitchFamily="18" charset="0"/>
              </a:rPr>
              <a:t>says</a:t>
            </a:r>
            <a:r>
              <a:rPr lang="en-US">
                <a:latin typeface="Times New Roman" pitchFamily="18" charset="0"/>
              </a:rPr>
              <a:t> </a:t>
            </a:r>
            <a:r>
              <a:rPr lang="en-US" b="1">
                <a:latin typeface="Times New Roman" pitchFamily="18" charset="0"/>
              </a:rPr>
              <a:t>delegates</a:t>
            </a:r>
            <a:r>
              <a:rPr lang="en-US">
                <a:latin typeface="Times New Roman" pitchFamily="18" charset="0"/>
              </a:rPr>
              <a:t>(</a:t>
            </a:r>
            <a:r>
              <a:rPr lang="en-US" i="1">
                <a:latin typeface="Times New Roman" pitchFamily="18" charset="0"/>
              </a:rPr>
              <a:t>A</a:t>
            </a:r>
            <a:r>
              <a:rPr lang="en-US">
                <a:latin typeface="Times New Roman" pitchFamily="18" charset="0"/>
              </a:rPr>
              <a:t>, </a:t>
            </a:r>
            <a:r>
              <a:rPr lang="en-US" i="1">
                <a:latin typeface="Times New Roman" pitchFamily="18" charset="0"/>
              </a:rPr>
              <a:t>B</a:t>
            </a:r>
            <a:r>
              <a:rPr lang="en-US">
                <a:latin typeface="Times New Roman" pitchFamily="18" charset="0"/>
              </a:rPr>
              <a:t>, </a:t>
            </a:r>
            <a:r>
              <a:rPr lang="en-US" i="1">
                <a:latin typeface="Times New Roman" pitchFamily="18" charset="0"/>
              </a:rPr>
              <a:t>U</a:t>
            </a:r>
            <a:r>
              <a:rPr lang="en-US">
                <a:latin typeface="Times New Roman" pitchFamily="18" charset="0"/>
              </a:rPr>
              <a:t>)      </a:t>
            </a:r>
            <a:r>
              <a:rPr lang="en-US" i="1">
                <a:latin typeface="Times New Roman" pitchFamily="18" charset="0"/>
              </a:rPr>
              <a:t>B</a:t>
            </a:r>
            <a:r>
              <a:rPr lang="en-US">
                <a:latin typeface="Times New Roman" pitchFamily="18" charset="0"/>
              </a:rPr>
              <a:t> </a:t>
            </a:r>
            <a:r>
              <a:rPr lang="en-US" b="1">
                <a:latin typeface="Times New Roman" pitchFamily="18" charset="0"/>
              </a:rPr>
              <a:t>says</a:t>
            </a:r>
            <a:r>
              <a:rPr lang="en-US">
                <a:latin typeface="Times New Roman" pitchFamily="18" charset="0"/>
              </a:rPr>
              <a:t> </a:t>
            </a:r>
            <a:r>
              <a:rPr lang="en-US" b="1">
                <a:latin typeface="Times New Roman" pitchFamily="18" charset="0"/>
              </a:rPr>
              <a:t>action</a:t>
            </a:r>
            <a:r>
              <a:rPr lang="en-US">
                <a:latin typeface="Times New Roman" pitchFamily="18" charset="0"/>
              </a:rPr>
              <a:t>(</a:t>
            </a:r>
            <a:r>
              <a:rPr lang="en-US" i="1">
                <a:latin typeface="Times New Roman" pitchFamily="18" charset="0"/>
              </a:rPr>
              <a:t>U</a:t>
            </a:r>
            <a:r>
              <a:rPr lang="en-US">
                <a:latin typeface="Times New Roman" pitchFamily="18" charset="0"/>
              </a:rPr>
              <a:t>)</a:t>
            </a:r>
          </a:p>
        </p:txBody>
      </p:sp>
      <p:cxnSp>
        <p:nvCxnSpPr>
          <p:cNvPr id="21517" name="Straight Connector 14"/>
          <p:cNvCxnSpPr>
            <a:cxnSpLocks noChangeShapeType="1"/>
          </p:cNvCxnSpPr>
          <p:nvPr/>
        </p:nvCxnSpPr>
        <p:spPr bwMode="auto">
          <a:xfrm>
            <a:off x="857250" y="5486400"/>
            <a:ext cx="5638800" cy="1588"/>
          </a:xfrm>
          <a:prstGeom prst="line">
            <a:avLst/>
          </a:prstGeom>
          <a:noFill/>
          <a:ln w="25400" algn="ctr">
            <a:solidFill>
              <a:schemeClr val="tx1"/>
            </a:solidFill>
            <a:round/>
            <a:headEnd/>
            <a:tailEnd/>
          </a:ln>
        </p:spPr>
      </p:cxnSp>
      <p:sp>
        <p:nvSpPr>
          <p:cNvPr id="21518" name="Text Box 10"/>
          <p:cNvSpPr txBox="1">
            <a:spLocks noChangeArrowheads="1"/>
          </p:cNvSpPr>
          <p:nvPr/>
        </p:nvSpPr>
        <p:spPr bwMode="auto">
          <a:xfrm>
            <a:off x="2514600" y="5562600"/>
            <a:ext cx="2305050" cy="461963"/>
          </a:xfrm>
          <a:prstGeom prst="rect">
            <a:avLst/>
          </a:prstGeom>
          <a:noFill/>
          <a:ln w="25400">
            <a:noFill/>
            <a:miter lim="800000"/>
            <a:headEnd/>
            <a:tailEnd/>
          </a:ln>
        </p:spPr>
        <p:txBody>
          <a:bodyPr wrap="none">
            <a:spAutoFit/>
          </a:bodyPr>
          <a:lstStyle/>
          <a:p>
            <a:r>
              <a:rPr lang="en-US" i="1">
                <a:latin typeface="Times New Roman" pitchFamily="18" charset="0"/>
              </a:rPr>
              <a:t>A</a:t>
            </a:r>
            <a:r>
              <a:rPr lang="en-US">
                <a:latin typeface="Times New Roman" pitchFamily="18" charset="0"/>
              </a:rPr>
              <a:t> </a:t>
            </a:r>
            <a:r>
              <a:rPr lang="en-US" b="1">
                <a:latin typeface="Times New Roman" pitchFamily="18" charset="0"/>
              </a:rPr>
              <a:t>says</a:t>
            </a:r>
            <a:r>
              <a:rPr lang="en-US">
                <a:latin typeface="Times New Roman" pitchFamily="18" charset="0"/>
              </a:rPr>
              <a:t> </a:t>
            </a:r>
            <a:r>
              <a:rPr lang="en-US" b="1">
                <a:latin typeface="Times New Roman" pitchFamily="18" charset="0"/>
              </a:rPr>
              <a:t>action</a:t>
            </a:r>
            <a:r>
              <a:rPr lang="en-US">
                <a:latin typeface="Times New Roman" pitchFamily="18" charset="0"/>
              </a:rPr>
              <a:t>(</a:t>
            </a:r>
            <a:r>
              <a:rPr lang="en-US" i="1">
                <a:latin typeface="Times New Roman" pitchFamily="18" charset="0"/>
              </a:rPr>
              <a:t>U</a:t>
            </a:r>
            <a:r>
              <a:rPr lang="en-US">
                <a:latin typeface="Times New Roman" pitchFamily="18" charset="0"/>
              </a:rPr>
              <a:t>)</a:t>
            </a:r>
          </a:p>
        </p:txBody>
      </p:sp>
      <p:sp>
        <p:nvSpPr>
          <p:cNvPr id="21519" name="Text Box 7"/>
          <p:cNvSpPr txBox="1">
            <a:spLocks noChangeArrowheads="1"/>
          </p:cNvSpPr>
          <p:nvPr/>
        </p:nvSpPr>
        <p:spPr bwMode="auto">
          <a:xfrm>
            <a:off x="7059613" y="5257800"/>
            <a:ext cx="1703387" cy="461963"/>
          </a:xfrm>
          <a:prstGeom prst="rect">
            <a:avLst/>
          </a:prstGeom>
          <a:noFill/>
          <a:ln w="25400">
            <a:noFill/>
            <a:miter lim="800000"/>
            <a:headEnd/>
            <a:tailEnd/>
          </a:ln>
        </p:spPr>
        <p:txBody>
          <a:bodyPr wrap="none">
            <a:spAutoFit/>
          </a:bodyPr>
          <a:lstStyle/>
          <a:p>
            <a:r>
              <a:rPr lang="en-US">
                <a:latin typeface="Times New Roman" pitchFamily="18" charset="0"/>
              </a:rPr>
              <a:t>(delegate-E)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indent="0"/>
            <a:r>
              <a:rPr lang="en-US" smtClean="0"/>
              <a:t>Message Authentication Codes (Informal Defn)</a:t>
            </a:r>
          </a:p>
        </p:txBody>
      </p:sp>
      <p:sp>
        <p:nvSpPr>
          <p:cNvPr id="22531" name="Rectangle 3"/>
          <p:cNvSpPr>
            <a:spLocks noGrp="1" noChangeArrowheads="1"/>
          </p:cNvSpPr>
          <p:nvPr>
            <p:ph type="body" idx="1"/>
          </p:nvPr>
        </p:nvSpPr>
        <p:spPr>
          <a:xfrm>
            <a:off x="533400" y="1295400"/>
            <a:ext cx="8077200" cy="4972050"/>
          </a:xfrm>
        </p:spPr>
        <p:txBody>
          <a:bodyPr/>
          <a:lstStyle/>
          <a:p>
            <a:r>
              <a:rPr lang="en-US" dirty="0" smtClean="0"/>
              <a:t>A </a:t>
            </a:r>
            <a:r>
              <a:rPr lang="en-US" dirty="0" smtClean="0">
                <a:solidFill>
                  <a:schemeClr val="accent2"/>
                </a:solidFill>
              </a:rPr>
              <a:t>message authentication code</a:t>
            </a:r>
            <a:r>
              <a:rPr lang="en-US" dirty="0" smtClean="0"/>
              <a:t> (MAC) scheme is a triple</a:t>
            </a:r>
          </a:p>
          <a:p>
            <a:pPr>
              <a:buFont typeface="Wingdings 2" pitchFamily="18" charset="2"/>
              <a:buNone/>
            </a:pPr>
            <a:r>
              <a:rPr lang="en-US" dirty="0" smtClean="0"/>
              <a:t>	</a:t>
            </a:r>
            <a:r>
              <a:rPr lang="en-US" dirty="0" smtClean="0">
                <a:latin typeface="Times New Roman" pitchFamily="18" charset="0"/>
              </a:rPr>
              <a:t>&lt;</a:t>
            </a:r>
            <a:r>
              <a:rPr lang="en-US" i="1" dirty="0" smtClean="0">
                <a:latin typeface="Times New Roman" pitchFamily="18" charset="0"/>
              </a:rPr>
              <a:t>G</a:t>
            </a:r>
            <a:r>
              <a:rPr lang="en-US" dirty="0" smtClean="0">
                <a:latin typeface="Times New Roman" pitchFamily="18" charset="0"/>
              </a:rPr>
              <a:t>, </a:t>
            </a:r>
            <a:r>
              <a:rPr lang="en-US" i="1" dirty="0" smtClean="0">
                <a:latin typeface="Times New Roman" pitchFamily="18" charset="0"/>
              </a:rPr>
              <a:t>T, V</a:t>
            </a:r>
            <a:r>
              <a:rPr lang="en-US" dirty="0" smtClean="0">
                <a:latin typeface="Times New Roman" pitchFamily="18" charset="0"/>
              </a:rPr>
              <a:t>&gt;</a:t>
            </a:r>
            <a:r>
              <a:rPr lang="en-US" dirty="0" smtClean="0"/>
              <a:t> of efficiently computable functions</a:t>
            </a:r>
          </a:p>
          <a:p>
            <a:pPr lvl="1"/>
            <a:r>
              <a:rPr lang="en-US" i="1" dirty="0" smtClean="0"/>
              <a:t>G</a:t>
            </a:r>
            <a:r>
              <a:rPr lang="en-US" dirty="0" smtClean="0"/>
              <a:t> outputs a “secret key” </a:t>
            </a:r>
            <a:r>
              <a:rPr lang="en-US" i="1" dirty="0" smtClean="0"/>
              <a:t>K</a:t>
            </a:r>
          </a:p>
          <a:p>
            <a:pPr lvl="1" algn="ctr">
              <a:buFont typeface="Wingdings 3" pitchFamily="18" charset="2"/>
              <a:buNone/>
            </a:pPr>
            <a:r>
              <a:rPr lang="en-US" i="1" dirty="0" smtClean="0"/>
              <a:t>K </a:t>
            </a:r>
            <a:r>
              <a:rPr lang="en-US" dirty="0" smtClean="0">
                <a:sym typeface="Symbol" pitchFamily="18" charset="2"/>
              </a:rPr>
              <a:t> </a:t>
            </a:r>
            <a:r>
              <a:rPr lang="en-US" i="1" dirty="0" smtClean="0">
                <a:sym typeface="Symbol" pitchFamily="18" charset="2"/>
              </a:rPr>
              <a:t>G</a:t>
            </a:r>
            <a:r>
              <a:rPr lang="en-US" dirty="0" smtClean="0">
                <a:sym typeface="Symbol" pitchFamily="18" charset="2"/>
              </a:rPr>
              <a:t>()</a:t>
            </a:r>
            <a:endParaRPr lang="en-US" dirty="0" smtClean="0"/>
          </a:p>
          <a:p>
            <a:pPr lvl="1"/>
            <a:r>
              <a:rPr lang="en-US" i="1" dirty="0" smtClean="0"/>
              <a:t>T</a:t>
            </a:r>
            <a:r>
              <a:rPr lang="en-US" dirty="0" smtClean="0"/>
              <a:t> takes a key </a:t>
            </a:r>
            <a:r>
              <a:rPr lang="en-US" i="1" dirty="0" smtClean="0"/>
              <a:t>K</a:t>
            </a:r>
            <a:r>
              <a:rPr lang="en-US" dirty="0" smtClean="0"/>
              <a:t> and “message” </a:t>
            </a:r>
            <a:r>
              <a:rPr lang="en-US" i="1" dirty="0" smtClean="0"/>
              <a:t>m</a:t>
            </a:r>
            <a:r>
              <a:rPr lang="en-US" dirty="0" smtClean="0"/>
              <a:t> as input, and outputs a “tag” </a:t>
            </a:r>
            <a:r>
              <a:rPr lang="en-US" i="1" dirty="0" smtClean="0"/>
              <a:t>t</a:t>
            </a:r>
          </a:p>
          <a:p>
            <a:pPr lvl="1" algn="ctr">
              <a:buFont typeface="Wingdings 3" pitchFamily="18" charset="2"/>
              <a:buNone/>
            </a:pPr>
            <a:r>
              <a:rPr lang="en-US" i="1" dirty="0" smtClean="0"/>
              <a:t>t </a:t>
            </a:r>
            <a:r>
              <a:rPr lang="en-US" dirty="0" smtClean="0">
                <a:sym typeface="Symbol" pitchFamily="18" charset="2"/>
              </a:rPr>
              <a:t> </a:t>
            </a:r>
            <a:r>
              <a:rPr lang="en-US" i="1" dirty="0" smtClean="0">
                <a:sym typeface="Symbol" pitchFamily="18" charset="2"/>
              </a:rPr>
              <a:t>T</a:t>
            </a:r>
            <a:r>
              <a:rPr lang="en-US" i="1" baseline="-25000" dirty="0" smtClean="0">
                <a:sym typeface="Symbol" pitchFamily="18" charset="2"/>
              </a:rPr>
              <a:t>K</a:t>
            </a:r>
            <a:r>
              <a:rPr lang="en-US" dirty="0" smtClean="0">
                <a:sym typeface="Symbol" pitchFamily="18" charset="2"/>
              </a:rPr>
              <a:t>(</a:t>
            </a:r>
            <a:r>
              <a:rPr lang="en-US" i="1" dirty="0" smtClean="0">
                <a:sym typeface="Symbol" pitchFamily="18" charset="2"/>
              </a:rPr>
              <a:t>m</a:t>
            </a:r>
            <a:r>
              <a:rPr lang="en-US" dirty="0" smtClean="0">
                <a:sym typeface="Symbol" pitchFamily="18" charset="2"/>
              </a:rPr>
              <a:t>)</a:t>
            </a:r>
          </a:p>
          <a:p>
            <a:pPr lvl="1"/>
            <a:r>
              <a:rPr lang="en-US" i="1" dirty="0" smtClean="0">
                <a:sym typeface="Symbol" pitchFamily="18" charset="2"/>
              </a:rPr>
              <a:t>V </a:t>
            </a:r>
            <a:r>
              <a:rPr lang="en-US" dirty="0" smtClean="0">
                <a:sym typeface="Symbol" pitchFamily="18" charset="2"/>
              </a:rPr>
              <a:t>takes a message</a:t>
            </a:r>
            <a:r>
              <a:rPr lang="en-US" i="1" dirty="0" smtClean="0">
                <a:sym typeface="Symbol" pitchFamily="18" charset="2"/>
              </a:rPr>
              <a:t> m</a:t>
            </a:r>
            <a:r>
              <a:rPr lang="en-US" dirty="0" smtClean="0">
                <a:sym typeface="Symbol" pitchFamily="18" charset="2"/>
              </a:rPr>
              <a:t>, tag</a:t>
            </a:r>
            <a:r>
              <a:rPr lang="en-US" i="1" dirty="0" smtClean="0">
                <a:sym typeface="Symbol" pitchFamily="18" charset="2"/>
              </a:rPr>
              <a:t> t </a:t>
            </a:r>
            <a:r>
              <a:rPr lang="en-US" dirty="0" smtClean="0">
                <a:sym typeface="Symbol" pitchFamily="18" charset="2"/>
              </a:rPr>
              <a:t>and key </a:t>
            </a:r>
            <a:r>
              <a:rPr lang="en-US" i="1" dirty="0" smtClean="0">
                <a:sym typeface="Symbol" pitchFamily="18" charset="2"/>
              </a:rPr>
              <a:t>K </a:t>
            </a:r>
            <a:r>
              <a:rPr lang="en-US" dirty="0" smtClean="0">
                <a:sym typeface="Symbol" pitchFamily="18" charset="2"/>
              </a:rPr>
              <a:t>as input, and</a:t>
            </a:r>
            <a:r>
              <a:rPr lang="en-US" i="1" dirty="0" smtClean="0">
                <a:sym typeface="Symbol" pitchFamily="18" charset="2"/>
              </a:rPr>
              <a:t> </a:t>
            </a:r>
            <a:r>
              <a:rPr lang="en-US" dirty="0" smtClean="0">
                <a:sym typeface="Symbol" pitchFamily="18" charset="2"/>
              </a:rPr>
              <a:t>outputs a bit</a:t>
            </a:r>
            <a:r>
              <a:rPr lang="en-US" i="1" dirty="0" smtClean="0">
                <a:sym typeface="Symbol" pitchFamily="18" charset="2"/>
              </a:rPr>
              <a:t> b</a:t>
            </a:r>
          </a:p>
          <a:p>
            <a:pPr lvl="1" algn="ctr">
              <a:buFont typeface="Wingdings 3" pitchFamily="18" charset="2"/>
              <a:buNone/>
            </a:pPr>
            <a:r>
              <a:rPr lang="en-US" i="1" dirty="0" smtClean="0">
                <a:sym typeface="Symbol" pitchFamily="18" charset="2"/>
              </a:rPr>
              <a:t>b </a:t>
            </a:r>
            <a:r>
              <a:rPr lang="en-US" dirty="0" smtClean="0">
                <a:sym typeface="Symbol" pitchFamily="18" charset="2"/>
              </a:rPr>
              <a:t> </a:t>
            </a:r>
            <a:r>
              <a:rPr lang="en-US" i="1" dirty="0" smtClean="0">
                <a:sym typeface="Symbol" pitchFamily="18" charset="2"/>
              </a:rPr>
              <a:t>V</a:t>
            </a:r>
            <a:r>
              <a:rPr lang="en-US" i="1" baseline="-25000" dirty="0" smtClean="0">
                <a:sym typeface="Symbol" pitchFamily="18" charset="2"/>
              </a:rPr>
              <a:t>K</a:t>
            </a:r>
            <a:r>
              <a:rPr lang="en-US" dirty="0" smtClean="0">
                <a:sym typeface="Symbol" pitchFamily="18" charset="2"/>
              </a:rPr>
              <a:t>(</a:t>
            </a:r>
            <a:r>
              <a:rPr lang="en-US" i="1" dirty="0" smtClean="0">
                <a:sym typeface="Symbol" pitchFamily="18" charset="2"/>
              </a:rPr>
              <a:t>m, t</a:t>
            </a:r>
            <a:r>
              <a:rPr lang="en-US" dirty="0" smtClean="0">
                <a:sym typeface="Symbol" pitchFamily="18" charset="2"/>
              </a:rPr>
              <a:t>)</a:t>
            </a:r>
          </a:p>
          <a:p>
            <a:pPr lvl="1"/>
            <a:r>
              <a:rPr lang="en-US" dirty="0" smtClean="0"/>
              <a:t>If </a:t>
            </a:r>
            <a:r>
              <a:rPr lang="en-US" i="1" dirty="0" smtClean="0">
                <a:sym typeface="Symbol" pitchFamily="18" charset="2"/>
              </a:rPr>
              <a:t>t</a:t>
            </a:r>
            <a:r>
              <a:rPr lang="en-US" dirty="0" smtClean="0">
                <a:sym typeface="Symbol" pitchFamily="18" charset="2"/>
              </a:rPr>
              <a:t>  </a:t>
            </a:r>
            <a:r>
              <a:rPr lang="en-US" i="1" dirty="0" smtClean="0">
                <a:sym typeface="Symbol" pitchFamily="18" charset="2"/>
              </a:rPr>
              <a:t>T</a:t>
            </a:r>
            <a:r>
              <a:rPr lang="en-US" i="1" baseline="-25000" dirty="0" smtClean="0"/>
              <a:t>K</a:t>
            </a:r>
            <a:r>
              <a:rPr lang="en-US" dirty="0" smtClean="0"/>
              <a:t>(</a:t>
            </a:r>
            <a:r>
              <a:rPr lang="en-US" i="1" dirty="0" smtClean="0"/>
              <a:t>m</a:t>
            </a:r>
            <a:r>
              <a:rPr lang="en-US" dirty="0" smtClean="0"/>
              <a:t>) then </a:t>
            </a:r>
            <a:r>
              <a:rPr lang="en-US" i="1" dirty="0" smtClean="0">
                <a:sym typeface="Symbol" pitchFamily="18" charset="2"/>
              </a:rPr>
              <a:t>V</a:t>
            </a:r>
            <a:r>
              <a:rPr lang="en-US" i="1" baseline="-25000" dirty="0" smtClean="0">
                <a:sym typeface="Symbol" pitchFamily="18" charset="2"/>
              </a:rPr>
              <a:t>K</a:t>
            </a:r>
            <a:r>
              <a:rPr lang="en-US" dirty="0" smtClean="0">
                <a:sym typeface="Symbol" pitchFamily="18" charset="2"/>
              </a:rPr>
              <a:t>(</a:t>
            </a:r>
            <a:r>
              <a:rPr lang="en-US" i="1" dirty="0" smtClean="0">
                <a:sym typeface="Symbol" pitchFamily="18" charset="2"/>
              </a:rPr>
              <a:t>m, t</a:t>
            </a:r>
            <a:r>
              <a:rPr lang="en-US" dirty="0" smtClean="0">
                <a:sym typeface="Symbol" pitchFamily="18" charset="2"/>
              </a:rPr>
              <a:t>) outputs 1 (“valid”)</a:t>
            </a:r>
            <a:endParaRPr lang="en-US" i="1" dirty="0" smtClean="0"/>
          </a:p>
          <a:p>
            <a:pPr lvl="1"/>
            <a:r>
              <a:rPr lang="en-US" dirty="0" smtClean="0"/>
              <a:t>Given only message/tag pairs {&lt;</a:t>
            </a:r>
            <a:r>
              <a:rPr lang="en-US" i="1" dirty="0" smtClean="0"/>
              <a:t>m</a:t>
            </a:r>
            <a:r>
              <a:rPr lang="en-US" i="1" baseline="-25000" dirty="0" smtClean="0"/>
              <a:t>i</a:t>
            </a:r>
            <a:r>
              <a:rPr lang="en-US" dirty="0" smtClean="0"/>
              <a:t>, </a:t>
            </a:r>
            <a:r>
              <a:rPr lang="en-US" i="1" dirty="0" smtClean="0">
                <a:sym typeface="Symbol" pitchFamily="18" charset="2"/>
              </a:rPr>
              <a:t>T</a:t>
            </a:r>
            <a:r>
              <a:rPr lang="en-US" i="1" baseline="-25000" dirty="0" smtClean="0"/>
              <a:t>K</a:t>
            </a:r>
            <a:r>
              <a:rPr lang="en-US" dirty="0" smtClean="0"/>
              <a:t>(</a:t>
            </a:r>
            <a:r>
              <a:rPr lang="en-US" i="1" dirty="0" smtClean="0"/>
              <a:t>m</a:t>
            </a:r>
            <a:r>
              <a:rPr lang="en-US" i="1" baseline="-25000" dirty="0" smtClean="0"/>
              <a:t>i</a:t>
            </a:r>
            <a:r>
              <a:rPr lang="en-US" dirty="0" smtClean="0"/>
              <a:t>)&gt;}</a:t>
            </a:r>
            <a:r>
              <a:rPr lang="en-US" i="1" baseline="-25000" dirty="0" err="1" smtClean="0"/>
              <a:t>i</a:t>
            </a:r>
            <a:r>
              <a:rPr lang="en-US" dirty="0" smtClean="0"/>
              <a:t>, it is computationally infeasible to compute &lt;</a:t>
            </a:r>
            <a:r>
              <a:rPr lang="en-US" i="1" dirty="0" smtClean="0"/>
              <a:t>m</a:t>
            </a:r>
            <a:r>
              <a:rPr lang="en-US" dirty="0" smtClean="0"/>
              <a:t>, </a:t>
            </a:r>
            <a:r>
              <a:rPr lang="en-US" i="1" dirty="0" smtClean="0">
                <a:sym typeface="Symbol" pitchFamily="18" charset="2"/>
              </a:rPr>
              <a:t>t</a:t>
            </a:r>
            <a:r>
              <a:rPr lang="en-US" dirty="0" smtClean="0"/>
              <a:t>&gt; such that</a:t>
            </a:r>
          </a:p>
          <a:p>
            <a:pPr lvl="1" algn="ctr">
              <a:buFont typeface="Wingdings 3" pitchFamily="18" charset="2"/>
              <a:buNone/>
            </a:pPr>
            <a:r>
              <a:rPr lang="en-US" i="1" dirty="0" smtClean="0">
                <a:sym typeface="Symbol" pitchFamily="18" charset="2"/>
              </a:rPr>
              <a:t>V</a:t>
            </a:r>
            <a:r>
              <a:rPr lang="en-US" i="1" baseline="-25000" dirty="0" smtClean="0">
                <a:sym typeface="Symbol" pitchFamily="18" charset="2"/>
              </a:rPr>
              <a:t>K</a:t>
            </a:r>
            <a:r>
              <a:rPr lang="en-US" dirty="0" smtClean="0">
                <a:sym typeface="Symbol" pitchFamily="18" charset="2"/>
              </a:rPr>
              <a:t>(</a:t>
            </a:r>
            <a:r>
              <a:rPr lang="en-US" i="1" dirty="0" smtClean="0">
                <a:sym typeface="Symbol" pitchFamily="18" charset="2"/>
              </a:rPr>
              <a:t>m, t</a:t>
            </a:r>
            <a:r>
              <a:rPr lang="en-US" dirty="0" smtClean="0">
                <a:sym typeface="Symbol" pitchFamily="18" charset="2"/>
              </a:rPr>
              <a:t>)</a:t>
            </a:r>
            <a:r>
              <a:rPr lang="en-US" dirty="0" smtClean="0"/>
              <a:t> = 1</a:t>
            </a:r>
            <a:endParaRPr lang="en-US" u="sng" dirty="0" smtClean="0"/>
          </a:p>
          <a:p>
            <a:pPr lvl="1">
              <a:buFont typeface="Wingdings 3" pitchFamily="18" charset="2"/>
              <a:buNone/>
            </a:pPr>
            <a:r>
              <a:rPr lang="en-US" dirty="0" smtClean="0"/>
              <a:t>	for any new </a:t>
            </a:r>
            <a:r>
              <a:rPr lang="en-US" i="1" dirty="0" smtClean="0"/>
              <a:t>m</a:t>
            </a:r>
            <a:r>
              <a:rPr lang="en-US" dirty="0" smtClean="0"/>
              <a:t> </a:t>
            </a:r>
            <a:r>
              <a:rPr lang="en-US" dirty="0" smtClean="0">
                <a:sym typeface="Symbol" pitchFamily="18" charset="2"/>
              </a:rPr>
              <a:t> </a:t>
            </a:r>
            <a:r>
              <a:rPr lang="en-US" i="1" dirty="0" smtClean="0">
                <a:sym typeface="Symbol" pitchFamily="18" charset="2"/>
              </a:rPr>
              <a:t>m</a:t>
            </a:r>
            <a:r>
              <a:rPr lang="en-US" i="1" baseline="-25000" dirty="0" smtClean="0">
                <a:sym typeface="Symbol" pitchFamily="18" charset="2"/>
              </a:rPr>
              <a:t>i</a:t>
            </a:r>
            <a:endParaRPr lang="en-US" dirty="0" smtClean="0"/>
          </a:p>
          <a:p>
            <a:pPr lvl="1"/>
            <a:endParaRPr lang="en-US"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indent="0"/>
            <a:r>
              <a:rPr lang="en-US" smtClean="0"/>
              <a:t>Digital Signatures (Informal Definition)</a:t>
            </a:r>
          </a:p>
        </p:txBody>
      </p:sp>
      <p:sp>
        <p:nvSpPr>
          <p:cNvPr id="23555" name="Rectangle 3"/>
          <p:cNvSpPr>
            <a:spLocks noGrp="1" noChangeArrowheads="1"/>
          </p:cNvSpPr>
          <p:nvPr>
            <p:ph type="body" idx="1"/>
          </p:nvPr>
        </p:nvSpPr>
        <p:spPr>
          <a:xfrm>
            <a:off x="533400" y="1066800"/>
            <a:ext cx="8353425" cy="5200650"/>
          </a:xfrm>
        </p:spPr>
        <p:txBody>
          <a:bodyPr/>
          <a:lstStyle/>
          <a:p>
            <a:r>
              <a:rPr lang="en-US" dirty="0" smtClean="0"/>
              <a:t>A </a:t>
            </a:r>
            <a:r>
              <a:rPr lang="en-US" dirty="0" smtClean="0">
                <a:solidFill>
                  <a:schemeClr val="accent2"/>
                </a:solidFill>
              </a:rPr>
              <a:t>digital signature</a:t>
            </a:r>
            <a:r>
              <a:rPr lang="en-US" dirty="0" smtClean="0"/>
              <a:t> scheme is a triple </a:t>
            </a:r>
            <a:r>
              <a:rPr lang="en-US" dirty="0" smtClean="0">
                <a:latin typeface="Times New Roman" pitchFamily="18" charset="0"/>
              </a:rPr>
              <a:t>&lt;</a:t>
            </a:r>
            <a:r>
              <a:rPr lang="en-US" i="1" dirty="0" smtClean="0">
                <a:latin typeface="Times New Roman" pitchFamily="18" charset="0"/>
              </a:rPr>
              <a:t>G</a:t>
            </a:r>
            <a:r>
              <a:rPr lang="en-US" dirty="0" smtClean="0">
                <a:latin typeface="Times New Roman" pitchFamily="18" charset="0"/>
              </a:rPr>
              <a:t>, </a:t>
            </a:r>
            <a:r>
              <a:rPr lang="en-US" i="1" dirty="0" smtClean="0">
                <a:latin typeface="Times New Roman" pitchFamily="18" charset="0"/>
              </a:rPr>
              <a:t>S</a:t>
            </a:r>
            <a:r>
              <a:rPr lang="en-US" dirty="0" smtClean="0">
                <a:latin typeface="Times New Roman" pitchFamily="18" charset="0"/>
              </a:rPr>
              <a:t>, </a:t>
            </a:r>
            <a:r>
              <a:rPr lang="en-US" i="1" dirty="0" smtClean="0">
                <a:latin typeface="Times New Roman" pitchFamily="18" charset="0"/>
              </a:rPr>
              <a:t>V</a:t>
            </a:r>
            <a:r>
              <a:rPr lang="en-US" dirty="0" smtClean="0">
                <a:latin typeface="Times New Roman" pitchFamily="18" charset="0"/>
              </a:rPr>
              <a:t>&gt;</a:t>
            </a:r>
            <a:r>
              <a:rPr lang="en-US" dirty="0" smtClean="0"/>
              <a:t> of efficiently computable algorithms</a:t>
            </a:r>
          </a:p>
          <a:p>
            <a:pPr lvl="1"/>
            <a:r>
              <a:rPr lang="en-US" i="1" dirty="0" smtClean="0"/>
              <a:t>G</a:t>
            </a:r>
            <a:r>
              <a:rPr lang="en-US" dirty="0" smtClean="0"/>
              <a:t> outputs a “public key” </a:t>
            </a:r>
            <a:r>
              <a:rPr lang="en-US" i="1" dirty="0" smtClean="0"/>
              <a:t>K</a:t>
            </a:r>
            <a:r>
              <a:rPr lang="en-US" dirty="0" smtClean="0"/>
              <a:t> and a “private key” </a:t>
            </a:r>
            <a:r>
              <a:rPr lang="en-US" i="1" dirty="0" smtClean="0"/>
              <a:t>K</a:t>
            </a:r>
            <a:r>
              <a:rPr lang="en-US" baseline="30000" dirty="0" smtClean="0"/>
              <a:t>-1</a:t>
            </a:r>
            <a:endParaRPr lang="en-US" dirty="0" smtClean="0"/>
          </a:p>
          <a:p>
            <a:pPr lvl="1" algn="ctr">
              <a:buFont typeface="Wingdings 3" pitchFamily="18" charset="2"/>
              <a:buNone/>
            </a:pPr>
            <a:r>
              <a:rPr lang="en-US" dirty="0" smtClean="0"/>
              <a:t>&lt; </a:t>
            </a:r>
            <a:r>
              <a:rPr lang="en-US" i="1" dirty="0" smtClean="0"/>
              <a:t>K</a:t>
            </a:r>
            <a:r>
              <a:rPr lang="en-US" dirty="0" smtClean="0"/>
              <a:t>, </a:t>
            </a:r>
            <a:r>
              <a:rPr lang="en-US" i="1" dirty="0" smtClean="0"/>
              <a:t>K</a:t>
            </a:r>
            <a:r>
              <a:rPr lang="en-US" baseline="30000" dirty="0" smtClean="0"/>
              <a:t>-1</a:t>
            </a:r>
            <a:r>
              <a:rPr lang="en-US" dirty="0" smtClean="0"/>
              <a:t>&gt; </a:t>
            </a:r>
            <a:r>
              <a:rPr lang="en-US" dirty="0" smtClean="0">
                <a:sym typeface="Symbol" pitchFamily="18" charset="2"/>
              </a:rPr>
              <a:t> </a:t>
            </a:r>
            <a:r>
              <a:rPr lang="en-US" i="1" dirty="0" smtClean="0">
                <a:sym typeface="Symbol" pitchFamily="18" charset="2"/>
              </a:rPr>
              <a:t>G</a:t>
            </a:r>
            <a:r>
              <a:rPr lang="en-US" dirty="0" smtClean="0">
                <a:sym typeface="Symbol" pitchFamily="18" charset="2"/>
              </a:rPr>
              <a:t>()</a:t>
            </a:r>
            <a:endParaRPr lang="en-US" dirty="0" smtClean="0"/>
          </a:p>
          <a:p>
            <a:pPr lvl="1"/>
            <a:r>
              <a:rPr lang="en-US" i="1" dirty="0" smtClean="0"/>
              <a:t>S</a:t>
            </a:r>
            <a:r>
              <a:rPr lang="en-US" dirty="0" smtClean="0"/>
              <a:t> takes a “message” </a:t>
            </a:r>
            <a:r>
              <a:rPr lang="en-US" i="1" dirty="0" smtClean="0"/>
              <a:t>m</a:t>
            </a:r>
            <a:r>
              <a:rPr lang="en-US" dirty="0" smtClean="0"/>
              <a:t> and </a:t>
            </a:r>
            <a:r>
              <a:rPr lang="en-US" i="1" dirty="0" smtClean="0"/>
              <a:t>K</a:t>
            </a:r>
            <a:r>
              <a:rPr lang="en-US" baseline="30000" dirty="0" smtClean="0"/>
              <a:t>-1</a:t>
            </a:r>
            <a:r>
              <a:rPr lang="en-US" dirty="0" smtClean="0"/>
              <a:t> as input and outputs a “signature” </a:t>
            </a:r>
            <a:r>
              <a:rPr lang="en-US" i="1" dirty="0" smtClean="0">
                <a:sym typeface="Symbol" pitchFamily="18" charset="2"/>
              </a:rPr>
              <a:t></a:t>
            </a:r>
          </a:p>
          <a:p>
            <a:pPr lvl="1" algn="ctr">
              <a:buFont typeface="Symbol" pitchFamily="18" charset="2"/>
              <a:buNone/>
            </a:pPr>
            <a:r>
              <a:rPr lang="en-US" i="1" dirty="0" smtClean="0">
                <a:sym typeface="Symbol" pitchFamily="18" charset="2"/>
              </a:rPr>
              <a:t></a:t>
            </a:r>
            <a:r>
              <a:rPr lang="en-US" dirty="0" smtClean="0">
                <a:sym typeface="Symbol" pitchFamily="18" charset="2"/>
              </a:rPr>
              <a:t>  </a:t>
            </a:r>
            <a:r>
              <a:rPr lang="en-US" i="1" dirty="0" smtClean="0">
                <a:sym typeface="Symbol" pitchFamily="18" charset="2"/>
              </a:rPr>
              <a:t>S</a:t>
            </a:r>
            <a:r>
              <a:rPr lang="en-US" i="1" baseline="-25000" dirty="0" smtClean="0"/>
              <a:t>K</a:t>
            </a:r>
            <a:r>
              <a:rPr lang="en-US" baseline="-4000" dirty="0" smtClean="0"/>
              <a:t>-1</a:t>
            </a:r>
            <a:r>
              <a:rPr lang="en-US" dirty="0" smtClean="0"/>
              <a:t>(</a:t>
            </a:r>
            <a:r>
              <a:rPr lang="en-US" i="1" dirty="0" smtClean="0"/>
              <a:t>m</a:t>
            </a:r>
            <a:r>
              <a:rPr lang="en-US" dirty="0" smtClean="0"/>
              <a:t>)</a:t>
            </a:r>
          </a:p>
          <a:p>
            <a:pPr lvl="1"/>
            <a:r>
              <a:rPr lang="en-US" i="1" dirty="0" smtClean="0">
                <a:sym typeface="Symbol" pitchFamily="18" charset="2"/>
              </a:rPr>
              <a:t>V </a:t>
            </a:r>
            <a:r>
              <a:rPr lang="en-US" dirty="0" smtClean="0">
                <a:sym typeface="Symbol" pitchFamily="18" charset="2"/>
              </a:rPr>
              <a:t>takes a message</a:t>
            </a:r>
            <a:r>
              <a:rPr lang="en-US" i="1" dirty="0" smtClean="0">
                <a:sym typeface="Symbol" pitchFamily="18" charset="2"/>
              </a:rPr>
              <a:t> m</a:t>
            </a:r>
            <a:r>
              <a:rPr lang="en-US" dirty="0" smtClean="0">
                <a:sym typeface="Symbol" pitchFamily="18" charset="2"/>
              </a:rPr>
              <a:t>, signature</a:t>
            </a:r>
            <a:r>
              <a:rPr lang="en-US" i="1" dirty="0" smtClean="0">
                <a:sym typeface="Symbol" pitchFamily="18" charset="2"/>
              </a:rPr>
              <a:t>  </a:t>
            </a:r>
            <a:r>
              <a:rPr lang="en-US" dirty="0" smtClean="0">
                <a:sym typeface="Symbol" pitchFamily="18" charset="2"/>
              </a:rPr>
              <a:t>and public key </a:t>
            </a:r>
            <a:r>
              <a:rPr lang="en-US" i="1" dirty="0" smtClean="0">
                <a:sym typeface="Symbol" pitchFamily="18" charset="2"/>
              </a:rPr>
              <a:t>K </a:t>
            </a:r>
            <a:r>
              <a:rPr lang="en-US" dirty="0" smtClean="0">
                <a:sym typeface="Symbol" pitchFamily="18" charset="2"/>
              </a:rPr>
              <a:t>as input, and</a:t>
            </a:r>
            <a:r>
              <a:rPr lang="en-US" i="1" dirty="0" smtClean="0">
                <a:sym typeface="Symbol" pitchFamily="18" charset="2"/>
              </a:rPr>
              <a:t> </a:t>
            </a:r>
            <a:r>
              <a:rPr lang="en-US" dirty="0" smtClean="0">
                <a:sym typeface="Symbol" pitchFamily="18" charset="2"/>
              </a:rPr>
              <a:t>outputs a bit</a:t>
            </a:r>
            <a:r>
              <a:rPr lang="en-US" i="1" dirty="0" smtClean="0">
                <a:sym typeface="Symbol" pitchFamily="18" charset="2"/>
              </a:rPr>
              <a:t> b</a:t>
            </a:r>
          </a:p>
          <a:p>
            <a:pPr lvl="1" algn="ctr">
              <a:buFont typeface="Wingdings 3" pitchFamily="18" charset="2"/>
              <a:buNone/>
            </a:pPr>
            <a:r>
              <a:rPr lang="en-US" i="1" dirty="0" smtClean="0">
                <a:sym typeface="Symbol" pitchFamily="18" charset="2"/>
              </a:rPr>
              <a:t>b </a:t>
            </a:r>
            <a:r>
              <a:rPr lang="en-US" dirty="0" smtClean="0">
                <a:sym typeface="Symbol" pitchFamily="18" charset="2"/>
              </a:rPr>
              <a:t> </a:t>
            </a:r>
            <a:r>
              <a:rPr lang="en-US" i="1" dirty="0" smtClean="0">
                <a:sym typeface="Symbol" pitchFamily="18" charset="2"/>
              </a:rPr>
              <a:t>V</a:t>
            </a:r>
            <a:r>
              <a:rPr lang="en-US" i="1" baseline="-25000" dirty="0" smtClean="0">
                <a:sym typeface="Symbol" pitchFamily="18" charset="2"/>
              </a:rPr>
              <a:t>K</a:t>
            </a:r>
            <a:r>
              <a:rPr lang="en-US" dirty="0" smtClean="0">
                <a:sym typeface="Symbol" pitchFamily="18" charset="2"/>
              </a:rPr>
              <a:t>(</a:t>
            </a:r>
            <a:r>
              <a:rPr lang="en-US" i="1" dirty="0" smtClean="0">
                <a:sym typeface="Symbol" pitchFamily="18" charset="2"/>
              </a:rPr>
              <a:t>m, </a:t>
            </a:r>
            <a:r>
              <a:rPr lang="en-US" dirty="0" smtClean="0">
                <a:sym typeface="Symbol" pitchFamily="18" charset="2"/>
              </a:rPr>
              <a:t>)</a:t>
            </a:r>
          </a:p>
          <a:p>
            <a:pPr lvl="1"/>
            <a:r>
              <a:rPr lang="en-US" dirty="0" smtClean="0"/>
              <a:t>If </a:t>
            </a:r>
            <a:r>
              <a:rPr lang="en-US" i="1" dirty="0" smtClean="0">
                <a:sym typeface="Symbol" pitchFamily="18" charset="2"/>
              </a:rPr>
              <a:t></a:t>
            </a:r>
            <a:r>
              <a:rPr lang="en-US" dirty="0" smtClean="0">
                <a:sym typeface="Symbol" pitchFamily="18" charset="2"/>
              </a:rPr>
              <a:t>  </a:t>
            </a:r>
            <a:r>
              <a:rPr lang="en-US" i="1" dirty="0" smtClean="0">
                <a:sym typeface="Symbol" pitchFamily="18" charset="2"/>
              </a:rPr>
              <a:t>S</a:t>
            </a:r>
            <a:r>
              <a:rPr lang="en-US" i="1" baseline="-25000" dirty="0" smtClean="0"/>
              <a:t>K</a:t>
            </a:r>
            <a:r>
              <a:rPr lang="en-US" baseline="-4000" dirty="0" smtClean="0"/>
              <a:t>-1</a:t>
            </a:r>
            <a:r>
              <a:rPr lang="en-US" dirty="0" smtClean="0"/>
              <a:t>(</a:t>
            </a:r>
            <a:r>
              <a:rPr lang="en-US" i="1" dirty="0" smtClean="0"/>
              <a:t>m</a:t>
            </a:r>
            <a:r>
              <a:rPr lang="en-US" dirty="0" smtClean="0"/>
              <a:t>) then </a:t>
            </a:r>
            <a:r>
              <a:rPr lang="en-US" i="1" dirty="0" smtClean="0">
                <a:sym typeface="Symbol" pitchFamily="18" charset="2"/>
              </a:rPr>
              <a:t>V</a:t>
            </a:r>
            <a:r>
              <a:rPr lang="en-US" i="1" baseline="-25000" dirty="0" smtClean="0">
                <a:sym typeface="Symbol" pitchFamily="18" charset="2"/>
              </a:rPr>
              <a:t>K</a:t>
            </a:r>
            <a:r>
              <a:rPr lang="en-US" dirty="0" smtClean="0">
                <a:sym typeface="Symbol" pitchFamily="18" charset="2"/>
              </a:rPr>
              <a:t>(</a:t>
            </a:r>
            <a:r>
              <a:rPr lang="en-US" i="1" dirty="0" smtClean="0">
                <a:sym typeface="Symbol" pitchFamily="18" charset="2"/>
              </a:rPr>
              <a:t>m, </a:t>
            </a:r>
            <a:r>
              <a:rPr lang="en-US" dirty="0" smtClean="0">
                <a:sym typeface="Symbol" pitchFamily="18" charset="2"/>
              </a:rPr>
              <a:t>) outputs 1 (“valid”)</a:t>
            </a:r>
          </a:p>
          <a:p>
            <a:pPr lvl="1"/>
            <a:r>
              <a:rPr lang="en-US" dirty="0" smtClean="0"/>
              <a:t>Given only </a:t>
            </a:r>
            <a:r>
              <a:rPr lang="en-US" i="1" dirty="0" smtClean="0"/>
              <a:t>K</a:t>
            </a:r>
            <a:r>
              <a:rPr lang="en-US" dirty="0" smtClean="0"/>
              <a:t> and message/signature pairs {&lt;</a:t>
            </a:r>
            <a:r>
              <a:rPr lang="en-US" i="1" dirty="0" smtClean="0"/>
              <a:t>m</a:t>
            </a:r>
            <a:r>
              <a:rPr lang="en-US" i="1" baseline="-25000" dirty="0" smtClean="0"/>
              <a:t>i</a:t>
            </a:r>
            <a:r>
              <a:rPr lang="en-US" dirty="0" smtClean="0"/>
              <a:t>, </a:t>
            </a:r>
            <a:r>
              <a:rPr lang="en-US" i="1" dirty="0" smtClean="0">
                <a:sym typeface="Symbol" pitchFamily="18" charset="2"/>
              </a:rPr>
              <a:t>S</a:t>
            </a:r>
            <a:r>
              <a:rPr lang="en-US" i="1" baseline="-25000" dirty="0" smtClean="0"/>
              <a:t>K</a:t>
            </a:r>
            <a:r>
              <a:rPr lang="en-US" baseline="-4000" dirty="0" smtClean="0"/>
              <a:t>-1</a:t>
            </a:r>
            <a:r>
              <a:rPr lang="en-US" dirty="0" smtClean="0"/>
              <a:t>(</a:t>
            </a:r>
            <a:r>
              <a:rPr lang="en-US" i="1" dirty="0" smtClean="0"/>
              <a:t>m</a:t>
            </a:r>
            <a:r>
              <a:rPr lang="en-US" i="1" baseline="-25000" dirty="0" smtClean="0"/>
              <a:t>i</a:t>
            </a:r>
            <a:r>
              <a:rPr lang="en-US" dirty="0" smtClean="0"/>
              <a:t>)&gt;}</a:t>
            </a:r>
            <a:r>
              <a:rPr lang="en-US" i="1" baseline="-25000" dirty="0" err="1" smtClean="0"/>
              <a:t>i</a:t>
            </a:r>
            <a:r>
              <a:rPr lang="en-US" dirty="0" smtClean="0"/>
              <a:t>, it is computationally infeasible to compute &lt;</a:t>
            </a:r>
            <a:r>
              <a:rPr lang="en-US" i="1" dirty="0" smtClean="0"/>
              <a:t>m</a:t>
            </a:r>
            <a:r>
              <a:rPr lang="en-US" dirty="0" smtClean="0"/>
              <a:t>, </a:t>
            </a:r>
            <a:r>
              <a:rPr lang="en-US" i="1" dirty="0" smtClean="0">
                <a:sym typeface="Symbol" pitchFamily="18" charset="2"/>
              </a:rPr>
              <a:t></a:t>
            </a:r>
            <a:r>
              <a:rPr lang="en-US" dirty="0" smtClean="0"/>
              <a:t> &gt; such that</a:t>
            </a:r>
          </a:p>
          <a:p>
            <a:pPr lvl="1" algn="ctr">
              <a:buFont typeface="Wingdings 3" pitchFamily="18" charset="2"/>
              <a:buNone/>
            </a:pPr>
            <a:r>
              <a:rPr lang="en-US" i="1" dirty="0" smtClean="0">
                <a:sym typeface="Symbol" pitchFamily="18" charset="2"/>
              </a:rPr>
              <a:t>V</a:t>
            </a:r>
            <a:r>
              <a:rPr lang="en-US" i="1" baseline="-25000" dirty="0" smtClean="0">
                <a:sym typeface="Symbol" pitchFamily="18" charset="2"/>
              </a:rPr>
              <a:t>K</a:t>
            </a:r>
            <a:r>
              <a:rPr lang="en-US" dirty="0" smtClean="0">
                <a:sym typeface="Symbol" pitchFamily="18" charset="2"/>
              </a:rPr>
              <a:t>(</a:t>
            </a:r>
            <a:r>
              <a:rPr lang="en-US" i="1" dirty="0" smtClean="0">
                <a:sym typeface="Symbol" pitchFamily="18" charset="2"/>
              </a:rPr>
              <a:t>m, </a:t>
            </a:r>
            <a:r>
              <a:rPr lang="en-US" dirty="0" smtClean="0">
                <a:sym typeface="Symbol" pitchFamily="18" charset="2"/>
              </a:rPr>
              <a:t>)</a:t>
            </a:r>
            <a:r>
              <a:rPr lang="en-US" dirty="0" smtClean="0"/>
              <a:t> = 1</a:t>
            </a:r>
          </a:p>
          <a:p>
            <a:pPr lvl="1">
              <a:buFont typeface="Wingdings 3" pitchFamily="18" charset="2"/>
              <a:buNone/>
            </a:pPr>
            <a:r>
              <a:rPr lang="en-US" dirty="0" smtClean="0"/>
              <a:t>	any new </a:t>
            </a:r>
            <a:r>
              <a:rPr lang="en-US" i="1" dirty="0" smtClean="0"/>
              <a:t>m</a:t>
            </a:r>
            <a:r>
              <a:rPr lang="en-US" dirty="0" smtClean="0"/>
              <a:t> </a:t>
            </a:r>
            <a:r>
              <a:rPr lang="en-US" dirty="0" smtClean="0">
                <a:sym typeface="Symbol" pitchFamily="18" charset="2"/>
              </a:rPr>
              <a:t> </a:t>
            </a:r>
            <a:r>
              <a:rPr lang="en-US" i="1" dirty="0" smtClean="0">
                <a:sym typeface="Symbol" pitchFamily="18" charset="2"/>
              </a:rPr>
              <a:t>m</a:t>
            </a:r>
            <a:r>
              <a:rPr lang="en-US" i="1" baseline="-25000" dirty="0" smtClean="0">
                <a:sym typeface="Symbol" pitchFamily="18" charset="2"/>
              </a:rPr>
              <a:t>i</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indent="0"/>
            <a:r>
              <a:rPr lang="en-US" smtClean="0"/>
              <a:t>Hash Functions</a:t>
            </a:r>
          </a:p>
        </p:txBody>
      </p:sp>
      <p:sp>
        <p:nvSpPr>
          <p:cNvPr id="24579" name="Rectangle 3"/>
          <p:cNvSpPr>
            <a:spLocks noGrp="1" noChangeArrowheads="1"/>
          </p:cNvSpPr>
          <p:nvPr>
            <p:ph type="body" idx="1"/>
          </p:nvPr>
        </p:nvSpPr>
        <p:spPr/>
        <p:txBody>
          <a:bodyPr/>
          <a:lstStyle/>
          <a:p>
            <a:r>
              <a:rPr lang="en-US" smtClean="0"/>
              <a:t>A hash function is an efficiently computable function </a:t>
            </a:r>
            <a:r>
              <a:rPr lang="en-US" i="1" smtClean="0">
                <a:latin typeface="Times New Roman" pitchFamily="18" charset="0"/>
              </a:rPr>
              <a:t>h </a:t>
            </a:r>
            <a:r>
              <a:rPr lang="en-US" smtClean="0"/>
              <a:t>that maps an input</a:t>
            </a:r>
            <a:r>
              <a:rPr lang="en-US" i="1" smtClean="0">
                <a:latin typeface="Times New Roman" pitchFamily="18" charset="0"/>
              </a:rPr>
              <a:t> x </a:t>
            </a:r>
            <a:r>
              <a:rPr lang="en-US" smtClean="0"/>
              <a:t>of arbitrary bit length to an output</a:t>
            </a:r>
          </a:p>
          <a:p>
            <a:pPr algn="ctr">
              <a:buFont typeface="Wingdings 2" pitchFamily="18" charset="2"/>
              <a:buNone/>
            </a:pPr>
            <a:r>
              <a:rPr lang="en-US" i="1" smtClean="0">
                <a:latin typeface="Times New Roman" pitchFamily="18" charset="0"/>
              </a:rPr>
              <a:t>y </a:t>
            </a:r>
            <a:r>
              <a:rPr lang="en-US" smtClean="0">
                <a:latin typeface="Times New Roman" pitchFamily="18" charset="0"/>
                <a:sym typeface="Symbol" pitchFamily="18" charset="2"/>
              </a:rPr>
              <a:t> </a:t>
            </a:r>
            <a:r>
              <a:rPr lang="en-US" i="1" smtClean="0">
                <a:latin typeface="Times New Roman" pitchFamily="18" charset="0"/>
                <a:sym typeface="Symbol" pitchFamily="18" charset="2"/>
              </a:rPr>
              <a:t>h</a:t>
            </a:r>
            <a:r>
              <a:rPr lang="en-US" smtClean="0">
                <a:latin typeface="Times New Roman" pitchFamily="18" charset="0"/>
                <a:sym typeface="Symbol" pitchFamily="18" charset="2"/>
              </a:rPr>
              <a:t>(</a:t>
            </a:r>
            <a:r>
              <a:rPr lang="en-US" i="1" smtClean="0">
                <a:latin typeface="Times New Roman" pitchFamily="18" charset="0"/>
                <a:sym typeface="Symbol" pitchFamily="18" charset="2"/>
              </a:rPr>
              <a:t>x</a:t>
            </a:r>
            <a:r>
              <a:rPr lang="en-US" smtClean="0">
                <a:latin typeface="Times New Roman" pitchFamily="18" charset="0"/>
                <a:sym typeface="Symbol" pitchFamily="18" charset="2"/>
              </a:rPr>
              <a:t>)</a:t>
            </a:r>
            <a:endParaRPr lang="en-US" smtClean="0">
              <a:latin typeface="Times New Roman" pitchFamily="18" charset="0"/>
            </a:endParaRPr>
          </a:p>
          <a:p>
            <a:pPr>
              <a:buFont typeface="Wingdings 2" pitchFamily="18" charset="2"/>
              <a:buNone/>
            </a:pPr>
            <a:r>
              <a:rPr lang="en-US" i="1" smtClean="0"/>
              <a:t>	</a:t>
            </a:r>
            <a:r>
              <a:rPr lang="en-US" smtClean="0"/>
              <a:t>of fixed bit length</a:t>
            </a:r>
          </a:p>
          <a:p>
            <a:pPr lvl="1"/>
            <a:r>
              <a:rPr lang="en-US" u="sng" smtClean="0"/>
              <a:t>Preimage resistance:</a:t>
            </a:r>
            <a:r>
              <a:rPr lang="en-US" smtClean="0"/>
              <a:t> Given only </a:t>
            </a:r>
            <a:r>
              <a:rPr lang="en-US" i="1" smtClean="0"/>
              <a:t>y</a:t>
            </a:r>
            <a:r>
              <a:rPr lang="en-US" smtClean="0"/>
              <a:t>, it is computationally infeasible to find any </a:t>
            </a:r>
            <a:r>
              <a:rPr lang="en-US" i="1" smtClean="0"/>
              <a:t>x</a:t>
            </a:r>
            <a:r>
              <a:rPr lang="en-US" smtClean="0">
                <a:sym typeface="Symbol" pitchFamily="18" charset="2"/>
              </a:rPr>
              <a:t> such that </a:t>
            </a:r>
            <a:r>
              <a:rPr lang="en-US" i="1" smtClean="0">
                <a:sym typeface="Symbol" pitchFamily="18" charset="2"/>
              </a:rPr>
              <a:t>h</a:t>
            </a:r>
            <a:r>
              <a:rPr lang="en-US" smtClean="0">
                <a:sym typeface="Symbol" pitchFamily="18" charset="2"/>
              </a:rPr>
              <a:t>(</a:t>
            </a:r>
            <a:r>
              <a:rPr lang="en-US" i="1" smtClean="0"/>
              <a:t>x</a:t>
            </a:r>
            <a:r>
              <a:rPr lang="en-US" smtClean="0">
                <a:sym typeface="Symbol" pitchFamily="18" charset="2"/>
              </a:rPr>
              <a:t>) = </a:t>
            </a:r>
            <a:r>
              <a:rPr lang="en-US" i="1" smtClean="0">
                <a:sym typeface="Symbol" pitchFamily="18" charset="2"/>
              </a:rPr>
              <a:t>y.</a:t>
            </a:r>
          </a:p>
          <a:p>
            <a:pPr lvl="1"/>
            <a:r>
              <a:rPr lang="en-US" u="sng" smtClean="0">
                <a:sym typeface="Symbol" pitchFamily="18" charset="2"/>
              </a:rPr>
              <a:t>2</a:t>
            </a:r>
            <a:r>
              <a:rPr lang="en-US" u="sng" baseline="30000" smtClean="0">
                <a:sym typeface="Symbol" pitchFamily="18" charset="2"/>
              </a:rPr>
              <a:t>nd</a:t>
            </a:r>
            <a:r>
              <a:rPr lang="en-US" u="sng" smtClean="0">
                <a:sym typeface="Symbol" pitchFamily="18" charset="2"/>
              </a:rPr>
              <a:t> preimage resistance:</a:t>
            </a:r>
            <a:r>
              <a:rPr lang="en-US" smtClean="0">
                <a:sym typeface="Symbol" pitchFamily="18" charset="2"/>
              </a:rPr>
              <a:t> Given </a:t>
            </a:r>
            <a:r>
              <a:rPr lang="en-US" i="1" smtClean="0">
                <a:sym typeface="Symbol" pitchFamily="18" charset="2"/>
              </a:rPr>
              <a:t>x</a:t>
            </a:r>
            <a:r>
              <a:rPr lang="en-US" smtClean="0">
                <a:sym typeface="Symbol" pitchFamily="18" charset="2"/>
              </a:rPr>
              <a:t>, it is computationally infeasible to find any </a:t>
            </a:r>
            <a:r>
              <a:rPr lang="en-US" i="1" smtClean="0"/>
              <a:t>x</a:t>
            </a:r>
            <a:r>
              <a:rPr lang="en-US" smtClean="0">
                <a:sym typeface="Symbol" pitchFamily="18" charset="2"/>
              </a:rPr>
              <a:t>  </a:t>
            </a:r>
            <a:r>
              <a:rPr lang="en-US" i="1" smtClean="0">
                <a:sym typeface="Symbol" pitchFamily="18" charset="2"/>
              </a:rPr>
              <a:t>x</a:t>
            </a:r>
            <a:r>
              <a:rPr lang="en-US" smtClean="0">
                <a:sym typeface="Symbol" pitchFamily="18" charset="2"/>
              </a:rPr>
              <a:t> such that </a:t>
            </a:r>
            <a:r>
              <a:rPr lang="en-US" i="1" smtClean="0">
                <a:sym typeface="Symbol" pitchFamily="18" charset="2"/>
              </a:rPr>
              <a:t>h</a:t>
            </a:r>
            <a:r>
              <a:rPr lang="en-US" smtClean="0">
                <a:sym typeface="Symbol" pitchFamily="18" charset="2"/>
              </a:rPr>
              <a:t>(</a:t>
            </a:r>
            <a:r>
              <a:rPr lang="en-US" i="1" smtClean="0"/>
              <a:t>x</a:t>
            </a:r>
            <a:r>
              <a:rPr lang="en-US" smtClean="0">
                <a:sym typeface="Symbol" pitchFamily="18" charset="2"/>
              </a:rPr>
              <a:t>) = </a:t>
            </a:r>
            <a:r>
              <a:rPr lang="en-US" i="1" smtClean="0">
                <a:sym typeface="Symbol" pitchFamily="18" charset="2"/>
              </a:rPr>
              <a:t>h</a:t>
            </a:r>
            <a:r>
              <a:rPr lang="en-US" smtClean="0">
                <a:sym typeface="Symbol" pitchFamily="18" charset="2"/>
              </a:rPr>
              <a:t>(</a:t>
            </a:r>
            <a:r>
              <a:rPr lang="en-US" i="1" smtClean="0">
                <a:sym typeface="Symbol" pitchFamily="18" charset="2"/>
              </a:rPr>
              <a:t>x</a:t>
            </a:r>
            <a:r>
              <a:rPr lang="en-US" smtClean="0">
                <a:sym typeface="Symbol" pitchFamily="18" charset="2"/>
              </a:rPr>
              <a:t>).</a:t>
            </a:r>
          </a:p>
          <a:p>
            <a:pPr lvl="1"/>
            <a:r>
              <a:rPr lang="en-US" u="sng" smtClean="0">
                <a:sym typeface="Symbol" pitchFamily="18" charset="2"/>
              </a:rPr>
              <a:t>Collision resistance:</a:t>
            </a:r>
            <a:r>
              <a:rPr lang="en-US" smtClean="0">
                <a:sym typeface="Symbol" pitchFamily="18" charset="2"/>
              </a:rPr>
              <a:t> It is computationally infeasible to find any two distinct inputs </a:t>
            </a:r>
            <a:r>
              <a:rPr lang="en-US" i="1" smtClean="0">
                <a:sym typeface="Symbol" pitchFamily="18" charset="2"/>
              </a:rPr>
              <a:t>x</a:t>
            </a:r>
            <a:r>
              <a:rPr lang="en-US" smtClean="0">
                <a:sym typeface="Symbol" pitchFamily="18" charset="2"/>
              </a:rPr>
              <a:t>, </a:t>
            </a:r>
            <a:r>
              <a:rPr lang="en-US" i="1" smtClean="0"/>
              <a:t>x</a:t>
            </a:r>
            <a:r>
              <a:rPr lang="en-US" smtClean="0">
                <a:sym typeface="Symbol" pitchFamily="18" charset="2"/>
              </a:rPr>
              <a:t> such that </a:t>
            </a:r>
            <a:r>
              <a:rPr lang="en-US" i="1" smtClean="0">
                <a:sym typeface="Symbol" pitchFamily="18" charset="2"/>
              </a:rPr>
              <a:t>h</a:t>
            </a:r>
            <a:r>
              <a:rPr lang="en-US" smtClean="0">
                <a:sym typeface="Symbol" pitchFamily="18" charset="2"/>
              </a:rPr>
              <a:t>(</a:t>
            </a:r>
            <a:r>
              <a:rPr lang="en-US" i="1" smtClean="0">
                <a:sym typeface="Symbol" pitchFamily="18" charset="2"/>
              </a:rPr>
              <a:t>x</a:t>
            </a:r>
            <a:r>
              <a:rPr lang="en-US" smtClean="0">
                <a:sym typeface="Symbol" pitchFamily="18" charset="2"/>
              </a:rPr>
              <a:t>) = </a:t>
            </a:r>
            <a:r>
              <a:rPr lang="en-US" i="1" smtClean="0">
                <a:sym typeface="Symbol" pitchFamily="18" charset="2"/>
              </a:rPr>
              <a:t>h</a:t>
            </a:r>
            <a:r>
              <a:rPr lang="en-US" smtClean="0">
                <a:sym typeface="Symbol" pitchFamily="18" charset="2"/>
              </a:rPr>
              <a:t>(</a:t>
            </a:r>
            <a:r>
              <a:rPr lang="en-US" i="1" smtClean="0"/>
              <a:t>x</a:t>
            </a:r>
            <a:r>
              <a:rPr lang="en-US" smtClean="0">
                <a:sym typeface="Symbol" pitchFamily="18" charset="2"/>
              </a:rPr>
              <a:t>).</a:t>
            </a:r>
          </a:p>
          <a:p>
            <a:endParaRPr lang="en-US" i="1" smtClean="0">
              <a:sym typeface="Symbol" pitchFamily="18" charset="2"/>
            </a:endParaRPr>
          </a:p>
          <a:p>
            <a:pPr lvl="1"/>
            <a:endParaRPr lang="en-US" smtClean="0">
              <a:sym typeface="Symbol" pitchFamily="18" charset="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indent="0"/>
            <a:r>
              <a:rPr lang="en-US" smtClean="0"/>
              <a:t>Cryptographic Keys as Channels</a:t>
            </a:r>
          </a:p>
        </p:txBody>
      </p:sp>
      <p:sp>
        <p:nvSpPr>
          <p:cNvPr id="25603" name="Rectangle 3"/>
          <p:cNvSpPr>
            <a:spLocks noGrp="1" noChangeArrowheads="1"/>
          </p:cNvSpPr>
          <p:nvPr>
            <p:ph type="body" idx="1"/>
          </p:nvPr>
        </p:nvSpPr>
        <p:spPr/>
        <p:txBody>
          <a:bodyPr/>
          <a:lstStyle/>
          <a:p>
            <a:r>
              <a:rPr lang="en-US" smtClean="0"/>
              <a:t>Let </a:t>
            </a:r>
            <a:r>
              <a:rPr lang="en-US" i="1" smtClean="0">
                <a:latin typeface="Times New Roman" pitchFamily="18" charset="0"/>
              </a:rPr>
              <a:t>t</a:t>
            </a:r>
            <a:r>
              <a:rPr lang="en-US" smtClean="0"/>
              <a:t> be a MAC tag on message </a:t>
            </a:r>
            <a:r>
              <a:rPr lang="en-US" i="1" smtClean="0">
                <a:latin typeface="Times New Roman" pitchFamily="18" charset="0"/>
              </a:rPr>
              <a:t>x</a:t>
            </a:r>
            <a:r>
              <a:rPr lang="en-US" smtClean="0"/>
              <a:t> such that </a:t>
            </a:r>
            <a:r>
              <a:rPr lang="en-US" i="1" smtClean="0">
                <a:latin typeface="Times New Roman" pitchFamily="18" charset="0"/>
              </a:rPr>
              <a:t>V</a:t>
            </a:r>
            <a:r>
              <a:rPr lang="en-US" i="1" baseline="-25000" smtClean="0">
                <a:latin typeface="Times New Roman" pitchFamily="18" charset="0"/>
              </a:rPr>
              <a:t>K</a:t>
            </a:r>
            <a:r>
              <a:rPr lang="en-US" smtClean="0">
                <a:latin typeface="Times New Roman" pitchFamily="18" charset="0"/>
              </a:rPr>
              <a:t>(</a:t>
            </a:r>
            <a:r>
              <a:rPr lang="en-US" b="0" i="1" smtClean="0">
                <a:latin typeface="Times New Roman" pitchFamily="18" charset="0"/>
              </a:rPr>
              <a:t>x</a:t>
            </a:r>
            <a:r>
              <a:rPr lang="en-US" smtClean="0">
                <a:latin typeface="Times New Roman" pitchFamily="18" charset="0"/>
              </a:rPr>
              <a:t>, </a:t>
            </a:r>
            <a:r>
              <a:rPr lang="en-US" i="1" smtClean="0">
                <a:latin typeface="Times New Roman" pitchFamily="18" charset="0"/>
                <a:sym typeface="Symbol" pitchFamily="18" charset="2"/>
              </a:rPr>
              <a:t>t</a:t>
            </a:r>
            <a:r>
              <a:rPr lang="en-US" smtClean="0">
                <a:latin typeface="Times New Roman" pitchFamily="18" charset="0"/>
                <a:sym typeface="Symbol" pitchFamily="18" charset="2"/>
              </a:rPr>
              <a:t>) = 1</a:t>
            </a:r>
            <a:endParaRPr lang="en-US" i="1" smtClean="0">
              <a:latin typeface="Times New Roman" pitchFamily="18" charset="0"/>
            </a:endParaRPr>
          </a:p>
          <a:p>
            <a:r>
              <a:rPr lang="en-US" smtClean="0"/>
              <a:t>Let </a:t>
            </a:r>
            <a:r>
              <a:rPr lang="en-US" i="1" smtClean="0">
                <a:latin typeface="Times New Roman" pitchFamily="18" charset="0"/>
                <a:sym typeface="Symbol" pitchFamily="18" charset="2"/>
              </a:rPr>
              <a:t></a:t>
            </a:r>
            <a:r>
              <a:rPr lang="en-US" smtClean="0">
                <a:sym typeface="Symbol" pitchFamily="18" charset="2"/>
              </a:rPr>
              <a:t> be</a:t>
            </a:r>
            <a:r>
              <a:rPr lang="en-US" smtClean="0"/>
              <a:t> a digital signature on </a:t>
            </a:r>
            <a:r>
              <a:rPr lang="en-US" i="1" smtClean="0">
                <a:latin typeface="Times New Roman" pitchFamily="18" charset="0"/>
              </a:rPr>
              <a:t>x</a:t>
            </a:r>
            <a:r>
              <a:rPr lang="en-US" smtClean="0"/>
              <a:t> such that </a:t>
            </a:r>
            <a:r>
              <a:rPr lang="en-US" i="1" smtClean="0">
                <a:latin typeface="Times New Roman" pitchFamily="18" charset="0"/>
              </a:rPr>
              <a:t>V</a:t>
            </a:r>
            <a:r>
              <a:rPr lang="en-US" i="1" baseline="-25000" smtClean="0">
                <a:latin typeface="Times New Roman" pitchFamily="18" charset="0"/>
              </a:rPr>
              <a:t>K</a:t>
            </a:r>
            <a:r>
              <a:rPr lang="en-US" smtClean="0">
                <a:latin typeface="Times New Roman" pitchFamily="18" charset="0"/>
              </a:rPr>
              <a:t>(</a:t>
            </a:r>
            <a:r>
              <a:rPr lang="en-US" b="0" i="1" smtClean="0">
                <a:latin typeface="Times New Roman" pitchFamily="18" charset="0"/>
              </a:rPr>
              <a:t>x</a:t>
            </a:r>
            <a:r>
              <a:rPr lang="en-US" smtClean="0">
                <a:latin typeface="Times New Roman" pitchFamily="18" charset="0"/>
              </a:rPr>
              <a:t>, </a:t>
            </a:r>
            <a:r>
              <a:rPr lang="en-US" i="1" smtClean="0">
                <a:latin typeface="Times New Roman" pitchFamily="18" charset="0"/>
                <a:sym typeface="Symbol" pitchFamily="18" charset="2"/>
              </a:rPr>
              <a:t></a:t>
            </a:r>
            <a:r>
              <a:rPr lang="en-US" smtClean="0">
                <a:latin typeface="Times New Roman" pitchFamily="18" charset="0"/>
                <a:sym typeface="Symbol" pitchFamily="18" charset="2"/>
              </a:rPr>
              <a:t>) = 1</a:t>
            </a:r>
            <a:r>
              <a:rPr lang="en-US" smtClean="0"/>
              <a:t>	</a:t>
            </a:r>
          </a:p>
          <a:p>
            <a:r>
              <a:rPr lang="en-US" smtClean="0"/>
              <a:t>Interpret </a:t>
            </a:r>
            <a:r>
              <a:rPr lang="en-US" i="1" smtClean="0">
                <a:latin typeface="Times New Roman" pitchFamily="18" charset="0"/>
              </a:rPr>
              <a:t>t</a:t>
            </a:r>
            <a:r>
              <a:rPr lang="en-US" smtClean="0"/>
              <a:t> or </a:t>
            </a:r>
            <a:r>
              <a:rPr lang="en-US" i="1" smtClean="0">
                <a:latin typeface="Times New Roman" pitchFamily="18" charset="0"/>
                <a:sym typeface="Symbol" pitchFamily="18" charset="2"/>
              </a:rPr>
              <a:t></a:t>
            </a:r>
            <a:r>
              <a:rPr lang="en-US" smtClean="0"/>
              <a:t> as “</a:t>
            </a:r>
            <a:r>
              <a:rPr lang="en-US" i="1" smtClean="0">
                <a:latin typeface="Times New Roman" pitchFamily="18" charset="0"/>
              </a:rPr>
              <a:t>K</a:t>
            </a:r>
            <a:r>
              <a:rPr lang="en-US" smtClean="0">
                <a:latin typeface="Times New Roman" pitchFamily="18" charset="0"/>
              </a:rPr>
              <a:t> signed </a:t>
            </a:r>
            <a:r>
              <a:rPr lang="en-US" i="1" smtClean="0">
                <a:latin typeface="Times New Roman" pitchFamily="18" charset="0"/>
              </a:rPr>
              <a:t>x</a:t>
            </a:r>
            <a:r>
              <a:rPr lang="en-US" smtClean="0"/>
              <a:t>” (for respective </a:t>
            </a:r>
            <a:r>
              <a:rPr lang="en-US" i="1" smtClean="0">
                <a:latin typeface="Times New Roman" pitchFamily="18" charset="0"/>
              </a:rPr>
              <a:t>K</a:t>
            </a:r>
            <a:r>
              <a:rPr lang="en-US" smtClean="0"/>
              <a:t>)</a:t>
            </a:r>
          </a:p>
          <a:p>
            <a:endParaRPr lang="en-US" smtClean="0"/>
          </a:p>
          <a:p>
            <a:r>
              <a:rPr lang="en-US" smtClean="0"/>
              <a:t>Sometimes, public identifiers are needed for keys (channels)</a:t>
            </a:r>
          </a:p>
          <a:p>
            <a:pPr lvl="1"/>
            <a:r>
              <a:rPr lang="en-US" smtClean="0"/>
              <a:t>If </a:t>
            </a:r>
            <a:r>
              <a:rPr lang="en-US" i="1" smtClean="0"/>
              <a:t>K</a:t>
            </a:r>
            <a:r>
              <a:rPr lang="en-US" smtClean="0"/>
              <a:t> is a public key, then id(</a:t>
            </a:r>
            <a:r>
              <a:rPr lang="en-US" i="1" smtClean="0"/>
              <a:t>K</a:t>
            </a:r>
            <a:r>
              <a:rPr lang="en-US" smtClean="0"/>
              <a:t>) = </a:t>
            </a:r>
            <a:r>
              <a:rPr lang="en-US" i="1" smtClean="0"/>
              <a:t>K</a:t>
            </a:r>
          </a:p>
          <a:p>
            <a:pPr lvl="1"/>
            <a:r>
              <a:rPr lang="en-US" smtClean="0"/>
              <a:t>If </a:t>
            </a:r>
            <a:r>
              <a:rPr lang="en-US" i="1" smtClean="0"/>
              <a:t>K</a:t>
            </a:r>
            <a:r>
              <a:rPr lang="en-US" smtClean="0"/>
              <a:t> is a secret key, then id(</a:t>
            </a:r>
            <a:r>
              <a:rPr lang="en-US" i="1" smtClean="0"/>
              <a:t>K</a:t>
            </a:r>
            <a:r>
              <a:rPr lang="en-US" smtClean="0"/>
              <a:t>) = </a:t>
            </a:r>
            <a:r>
              <a:rPr lang="en-US" i="1" smtClean="0"/>
              <a:t>h</a:t>
            </a:r>
            <a:r>
              <a:rPr lang="en-US" smtClean="0"/>
              <a:t>(</a:t>
            </a:r>
            <a:r>
              <a:rPr lang="en-US" i="1" smtClean="0"/>
              <a:t>K</a:t>
            </a:r>
            <a:r>
              <a:rPr lang="en-US" smtClean="0"/>
              <a:t>) works if </a:t>
            </a:r>
            <a:r>
              <a:rPr lang="en-US" i="1" smtClean="0"/>
              <a:t>h</a:t>
            </a:r>
            <a:r>
              <a:rPr lang="en-US" smtClean="0"/>
              <a:t> is a preimage resistant, 2</a:t>
            </a:r>
            <a:r>
              <a:rPr lang="en-US" baseline="30000" smtClean="0"/>
              <a:t>nd</a:t>
            </a:r>
            <a:r>
              <a:rPr lang="en-US" smtClean="0"/>
              <a:t> preimage resistant, and collision-resistant function</a:t>
            </a:r>
          </a:p>
          <a:p>
            <a:r>
              <a:rPr lang="en-US" smtClean="0"/>
              <a:t>“</a:t>
            </a:r>
            <a:r>
              <a:rPr lang="en-US" smtClean="0">
                <a:latin typeface="Times New Roman" pitchFamily="18" charset="0"/>
              </a:rPr>
              <a:t>id(</a:t>
            </a:r>
            <a:r>
              <a:rPr lang="en-US" i="1" smtClean="0">
                <a:latin typeface="Times New Roman" pitchFamily="18" charset="0"/>
              </a:rPr>
              <a:t>K</a:t>
            </a:r>
            <a:r>
              <a:rPr lang="en-US" smtClean="0">
                <a:latin typeface="Times New Roman" pitchFamily="18" charset="0"/>
              </a:rPr>
              <a:t>) signed </a:t>
            </a:r>
            <a:r>
              <a:rPr lang="en-US" i="1" smtClean="0">
                <a:latin typeface="Times New Roman" pitchFamily="18" charset="0"/>
              </a:rPr>
              <a:t>x</a:t>
            </a:r>
            <a:r>
              <a:rPr lang="en-US" smtClean="0"/>
              <a:t>” can be used in place of “</a:t>
            </a:r>
            <a:r>
              <a:rPr lang="en-US" i="1" smtClean="0">
                <a:latin typeface="Times New Roman" pitchFamily="18" charset="0"/>
              </a:rPr>
              <a:t>K</a:t>
            </a:r>
            <a:r>
              <a:rPr lang="en-US" smtClean="0">
                <a:latin typeface="Times New Roman" pitchFamily="18" charset="0"/>
              </a:rPr>
              <a:t> signed </a:t>
            </a:r>
            <a:r>
              <a:rPr lang="en-US" i="1" smtClean="0">
                <a:latin typeface="Times New Roman" pitchFamily="18" charset="0"/>
              </a:rPr>
              <a:t>x</a:t>
            </a:r>
            <a:r>
              <a:rPr lang="en-US" smtClean="0"/>
              <a:t>” when encoded in a system, if necessary</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indent="0"/>
            <a:r>
              <a:rPr lang="en-US" smtClean="0"/>
              <a:t>Authenticating a Channel</a:t>
            </a:r>
          </a:p>
        </p:txBody>
      </p:sp>
      <p:sp>
        <p:nvSpPr>
          <p:cNvPr id="26627" name="Rectangle 3"/>
          <p:cNvSpPr>
            <a:spLocks noGrp="1" noChangeArrowheads="1"/>
          </p:cNvSpPr>
          <p:nvPr>
            <p:ph type="body" idx="1"/>
          </p:nvPr>
        </p:nvSpPr>
        <p:spPr/>
        <p:txBody>
          <a:bodyPr/>
          <a:lstStyle/>
          <a:p>
            <a:r>
              <a:rPr lang="en-US" dirty="0" smtClean="0"/>
              <a:t>Reference monitor receives a request </a:t>
            </a:r>
            <a:r>
              <a:rPr lang="en-US" i="1" dirty="0" smtClean="0">
                <a:latin typeface="Times New Roman" pitchFamily="18" charset="0"/>
              </a:rPr>
              <a:t>C</a:t>
            </a:r>
            <a:r>
              <a:rPr lang="en-US" dirty="0" smtClean="0">
                <a:latin typeface="Times New Roman" pitchFamily="18" charset="0"/>
              </a:rPr>
              <a:t> says action(</a:t>
            </a:r>
            <a:r>
              <a:rPr lang="en-US" i="1" dirty="0" smtClean="0">
                <a:latin typeface="Times New Roman" pitchFamily="18" charset="0"/>
              </a:rPr>
              <a:t>s</a:t>
            </a:r>
            <a:r>
              <a:rPr lang="en-US" dirty="0" smtClean="0">
                <a:latin typeface="Times New Roman" pitchFamily="18" charset="0"/>
              </a:rPr>
              <a:t>)</a:t>
            </a:r>
          </a:p>
          <a:p>
            <a:r>
              <a:rPr lang="en-US" dirty="0" smtClean="0"/>
              <a:t>An access-control list usually specifies named principals</a:t>
            </a:r>
          </a:p>
          <a:p>
            <a:r>
              <a:rPr lang="en-US" dirty="0" smtClean="0"/>
              <a:t>Thus, reference monitor must collect certificates to prove that </a:t>
            </a:r>
            <a:r>
              <a:rPr lang="en-US" i="1" dirty="0" smtClean="0">
                <a:latin typeface="Times New Roman" pitchFamily="18" charset="0"/>
                <a:sym typeface="Symbol" pitchFamily="18" charset="2"/>
              </a:rPr>
              <a:t>A</a:t>
            </a:r>
            <a:r>
              <a:rPr lang="en-US" i="1" dirty="0" smtClean="0">
                <a:sym typeface="Symbol" pitchFamily="18" charset="2"/>
              </a:rPr>
              <a:t> </a:t>
            </a:r>
            <a:r>
              <a:rPr lang="en-US" dirty="0" smtClean="0">
                <a:latin typeface="Times New Roman" panose="02020603050405020304" pitchFamily="18" charset="0"/>
                <a:cs typeface="Times New Roman" panose="02020603050405020304" pitchFamily="18" charset="0"/>
                <a:sym typeface="Symbol" pitchFamily="18" charset="2"/>
              </a:rPr>
              <a:t>says</a:t>
            </a:r>
            <a:r>
              <a:rPr lang="en-US" i="1" dirty="0" smtClean="0">
                <a:latin typeface="Times New Roman" panose="02020603050405020304" pitchFamily="18" charset="0"/>
                <a:cs typeface="Times New Roman" panose="02020603050405020304" pitchFamily="18" charset="0"/>
                <a:sym typeface="Symbol" pitchFamily="18" charset="2"/>
              </a:rPr>
              <a:t> </a:t>
            </a:r>
            <a:r>
              <a:rPr lang="en-US" dirty="0">
                <a:latin typeface="Times New Roman" pitchFamily="18" charset="0"/>
              </a:rPr>
              <a:t>action(</a:t>
            </a:r>
            <a:r>
              <a:rPr lang="en-US" i="1" dirty="0">
                <a:latin typeface="Times New Roman" pitchFamily="18" charset="0"/>
              </a:rPr>
              <a:t>s</a:t>
            </a:r>
            <a:r>
              <a:rPr lang="en-US" dirty="0">
                <a:latin typeface="Times New Roman" pitchFamily="18" charset="0"/>
              </a:rPr>
              <a:t>)</a:t>
            </a:r>
            <a:r>
              <a:rPr lang="en-US" i="1" dirty="0" smtClean="0">
                <a:latin typeface="Times New Roman" panose="02020603050405020304" pitchFamily="18" charset="0"/>
                <a:cs typeface="Times New Roman" panose="02020603050405020304" pitchFamily="18" charset="0"/>
                <a:sym typeface="Symbol" pitchFamily="18" charset="2"/>
              </a:rPr>
              <a:t> </a:t>
            </a:r>
            <a:r>
              <a:rPr lang="en-US" dirty="0" smtClean="0">
                <a:sym typeface="Symbol" pitchFamily="18" charset="2"/>
              </a:rPr>
              <a:t>for some</a:t>
            </a:r>
            <a:r>
              <a:rPr lang="en-US" i="1" dirty="0" smtClean="0">
                <a:sym typeface="Symbol" pitchFamily="18" charset="2"/>
              </a:rPr>
              <a:t> </a:t>
            </a:r>
            <a:r>
              <a:rPr lang="en-US" i="1" dirty="0" smtClean="0">
                <a:latin typeface="Times New Roman" pitchFamily="18" charset="0"/>
                <a:sym typeface="Symbol" pitchFamily="18" charset="2"/>
              </a:rPr>
              <a:t>A</a:t>
            </a:r>
            <a:r>
              <a:rPr lang="en-US" i="1" dirty="0" smtClean="0">
                <a:sym typeface="Symbol" pitchFamily="18" charset="2"/>
              </a:rPr>
              <a:t> </a:t>
            </a:r>
            <a:r>
              <a:rPr lang="en-US" dirty="0" smtClean="0">
                <a:sym typeface="Symbol" pitchFamily="18" charset="2"/>
              </a:rPr>
              <a:t>on the access control list</a:t>
            </a:r>
          </a:p>
          <a:p>
            <a:endParaRPr lang="en-US" dirty="0" smtClean="0">
              <a:sym typeface="Symbol" pitchFamily="18" charset="2"/>
            </a:endParaRPr>
          </a:p>
          <a:p>
            <a:r>
              <a:rPr lang="en-US" dirty="0" smtClean="0">
                <a:sym typeface="Symbol" pitchFamily="18" charset="2"/>
              </a:rPr>
              <a:t>Two general methods</a:t>
            </a:r>
          </a:p>
          <a:p>
            <a:pPr lvl="1"/>
            <a:r>
              <a:rPr lang="en-US" dirty="0" smtClean="0">
                <a:solidFill>
                  <a:schemeClr val="accent2"/>
                </a:solidFill>
                <a:sym typeface="Symbol" pitchFamily="18" charset="2"/>
              </a:rPr>
              <a:t>Push</a:t>
            </a:r>
            <a:r>
              <a:rPr lang="en-US" dirty="0" smtClean="0">
                <a:sym typeface="Symbol" pitchFamily="18" charset="2"/>
              </a:rPr>
              <a:t>: The sender on the channel </a:t>
            </a:r>
            <a:r>
              <a:rPr lang="en-US" i="1" dirty="0" smtClean="0">
                <a:sym typeface="Symbol" pitchFamily="18" charset="2"/>
              </a:rPr>
              <a:t>C</a:t>
            </a:r>
            <a:r>
              <a:rPr lang="en-US" dirty="0" smtClean="0">
                <a:sym typeface="Symbol" pitchFamily="18" charset="2"/>
              </a:rPr>
              <a:t> collects </a:t>
            </a:r>
            <a:r>
              <a:rPr lang="en-US" i="1" dirty="0" smtClean="0">
                <a:sym typeface="Symbol" pitchFamily="18" charset="2"/>
              </a:rPr>
              <a:t>A</a:t>
            </a:r>
            <a:r>
              <a:rPr lang="en-US" dirty="0" smtClean="0">
                <a:sym typeface="Symbol" pitchFamily="18" charset="2"/>
              </a:rPr>
              <a:t>’s credentials and presents them to authenticate the channel to the receiver.</a:t>
            </a:r>
          </a:p>
          <a:p>
            <a:pPr lvl="1"/>
            <a:r>
              <a:rPr lang="en-US" dirty="0" smtClean="0">
                <a:solidFill>
                  <a:schemeClr val="accent2"/>
                </a:solidFill>
                <a:sym typeface="Symbol" pitchFamily="18" charset="2"/>
              </a:rPr>
              <a:t>Pull</a:t>
            </a:r>
            <a:r>
              <a:rPr lang="en-US" dirty="0" smtClean="0">
                <a:sym typeface="Symbol" pitchFamily="18" charset="2"/>
              </a:rPr>
              <a:t>: The receiver looks up </a:t>
            </a:r>
            <a:r>
              <a:rPr lang="en-US" i="1" dirty="0" smtClean="0">
                <a:sym typeface="Symbol" pitchFamily="18" charset="2"/>
              </a:rPr>
              <a:t>A</a:t>
            </a:r>
            <a:r>
              <a:rPr lang="en-US" dirty="0" smtClean="0">
                <a:sym typeface="Symbol" pitchFamily="18" charset="2"/>
              </a:rPr>
              <a:t> in some database to get credentials for </a:t>
            </a:r>
            <a:r>
              <a:rPr lang="en-US" i="1" dirty="0" smtClean="0">
                <a:sym typeface="Symbol" pitchFamily="18" charset="2"/>
              </a:rPr>
              <a:t>A</a:t>
            </a:r>
            <a:r>
              <a:rPr lang="en-US" dirty="0" smtClean="0">
                <a:sym typeface="Symbol" pitchFamily="18" charset="2"/>
              </a:rPr>
              <a:t> when it needs to authenticate the sender.</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indent="0"/>
            <a:r>
              <a:rPr lang="en-US" smtClean="0"/>
              <a:t>Certification Authorities</a:t>
            </a:r>
          </a:p>
        </p:txBody>
      </p:sp>
      <p:sp>
        <p:nvSpPr>
          <p:cNvPr id="179203" name="Rectangle 3"/>
          <p:cNvSpPr>
            <a:spLocks noGrp="1" noChangeArrowheads="1"/>
          </p:cNvSpPr>
          <p:nvPr>
            <p:ph type="body" idx="1"/>
          </p:nvPr>
        </p:nvSpPr>
        <p:spPr/>
        <p:txBody>
          <a:bodyPr/>
          <a:lstStyle/>
          <a:p>
            <a:r>
              <a:rPr lang="en-US" dirty="0" smtClean="0"/>
              <a:t>Credentials typically come from “certification authorities”</a:t>
            </a:r>
          </a:p>
          <a:p>
            <a:r>
              <a:rPr lang="en-US" dirty="0" smtClean="0"/>
              <a:t>A certification authority is a named principal </a:t>
            </a:r>
            <a:r>
              <a:rPr lang="en-US" i="1" dirty="0" smtClean="0">
                <a:latin typeface="Times New Roman" pitchFamily="18" charset="0"/>
              </a:rPr>
              <a:t>CA</a:t>
            </a:r>
          </a:p>
          <a:p>
            <a:r>
              <a:rPr lang="en-US" i="1" dirty="0" smtClean="0">
                <a:latin typeface="Times New Roman" pitchFamily="18" charset="0"/>
              </a:rPr>
              <a:t>CA </a:t>
            </a:r>
            <a:r>
              <a:rPr lang="en-US" dirty="0" smtClean="0"/>
              <a:t>issues</a:t>
            </a:r>
            <a:r>
              <a:rPr lang="en-US" i="1" dirty="0" smtClean="0"/>
              <a:t> </a:t>
            </a:r>
            <a:r>
              <a:rPr lang="en-US" dirty="0" smtClean="0"/>
              <a:t>statements of the form</a:t>
            </a:r>
          </a:p>
          <a:p>
            <a:endParaRPr lang="en-US" dirty="0" smtClean="0"/>
          </a:p>
          <a:p>
            <a:pPr algn="ctr">
              <a:buFont typeface="Wingdings 2" pitchFamily="18" charset="2"/>
              <a:buNone/>
            </a:pPr>
            <a:r>
              <a:rPr lang="en-US" i="1" dirty="0" smtClean="0">
                <a:latin typeface="Times New Roman" pitchFamily="18" charset="0"/>
              </a:rPr>
              <a:t>K</a:t>
            </a:r>
            <a:r>
              <a:rPr lang="en-US" i="1" baseline="-25000" dirty="0" smtClean="0">
                <a:latin typeface="Times New Roman" pitchFamily="18" charset="0"/>
              </a:rPr>
              <a:t>CA</a:t>
            </a:r>
            <a:r>
              <a:rPr lang="en-US" dirty="0" smtClean="0">
                <a:latin typeface="Times New Roman" pitchFamily="18" charset="0"/>
              </a:rPr>
              <a:t> signed (key(</a:t>
            </a:r>
            <a:r>
              <a:rPr lang="en-US" i="1" dirty="0" smtClean="0">
                <a:latin typeface="Times New Roman" pitchFamily="18" charset="0"/>
              </a:rPr>
              <a:t>K</a:t>
            </a:r>
            <a:r>
              <a:rPr lang="en-US" i="1" baseline="-25000" dirty="0" smtClean="0">
                <a:latin typeface="Times New Roman" pitchFamily="18" charset="0"/>
              </a:rPr>
              <a:t>A</a:t>
            </a:r>
            <a:r>
              <a:rPr lang="en-US" dirty="0" smtClean="0">
                <a:latin typeface="Times New Roman" pitchFamily="18" charset="0"/>
              </a:rPr>
              <a:t>)</a:t>
            </a:r>
            <a:r>
              <a:rPr lang="en-US" i="1" dirty="0" smtClean="0">
                <a:latin typeface="Times New Roman" pitchFamily="18" charset="0"/>
              </a:rPr>
              <a:t> </a:t>
            </a:r>
            <a:r>
              <a:rPr lang="en-US" dirty="0" err="1" smtClean="0">
                <a:latin typeface="Times New Roman" pitchFamily="18" charset="0"/>
                <a:sym typeface="Symbol" pitchFamily="18" charset="2"/>
              </a:rPr>
              <a:t>speaksfor</a:t>
            </a:r>
            <a:r>
              <a:rPr lang="en-US" dirty="0" smtClean="0">
                <a:latin typeface="Times New Roman" pitchFamily="18" charset="0"/>
                <a:sym typeface="Symbol" pitchFamily="18" charset="2"/>
              </a:rPr>
              <a:t> key(</a:t>
            </a:r>
            <a:r>
              <a:rPr lang="en-US" i="1" dirty="0" smtClean="0">
                <a:latin typeface="Times New Roman" pitchFamily="18" charset="0"/>
                <a:sym typeface="Symbol" pitchFamily="18" charset="2"/>
              </a:rPr>
              <a:t>K</a:t>
            </a:r>
            <a:r>
              <a:rPr lang="en-US" i="1" baseline="-25000" dirty="0" smtClean="0">
                <a:latin typeface="Times New Roman" pitchFamily="18" charset="0"/>
                <a:sym typeface="Symbol" pitchFamily="18" charset="2"/>
              </a:rPr>
              <a:t>CA</a:t>
            </a:r>
            <a:r>
              <a:rPr lang="en-US" dirty="0" smtClean="0">
                <a:latin typeface="Times New Roman" pitchFamily="18" charset="0"/>
                <a:sym typeface="Symbol" pitchFamily="18" charset="2"/>
              </a:rPr>
              <a:t>).</a:t>
            </a:r>
            <a:r>
              <a:rPr lang="en-US" i="1" dirty="0" smtClean="0">
                <a:latin typeface="Times New Roman" pitchFamily="18" charset="0"/>
                <a:sym typeface="Symbol" pitchFamily="18" charset="2"/>
              </a:rPr>
              <a:t>A</a:t>
            </a:r>
            <a:r>
              <a:rPr lang="en-US" dirty="0" smtClean="0">
                <a:latin typeface="Times New Roman" pitchFamily="18" charset="0"/>
                <a:sym typeface="Symbol" pitchFamily="18" charset="2"/>
              </a:rPr>
              <a:t>)</a:t>
            </a:r>
          </a:p>
          <a:p>
            <a:pPr>
              <a:buFont typeface="Wingdings 2" pitchFamily="18" charset="2"/>
              <a:buNone/>
            </a:pPr>
            <a:r>
              <a:rPr lang="en-US" i="1" dirty="0" smtClean="0">
                <a:sym typeface="Symbol" pitchFamily="18" charset="2"/>
              </a:rPr>
              <a:t>	</a:t>
            </a:r>
            <a:endParaRPr lang="en-US" dirty="0" smtClean="0">
              <a:sym typeface="Symbol" pitchFamily="18" charset="2"/>
            </a:endParaRPr>
          </a:p>
          <a:p>
            <a:r>
              <a:rPr lang="en-US" dirty="0" smtClean="0">
                <a:sym typeface="Symbol" pitchFamily="18" charset="2"/>
              </a:rPr>
              <a:t>If </a:t>
            </a:r>
            <a:r>
              <a:rPr lang="en-US" i="1" dirty="0" smtClean="0">
                <a:latin typeface="Times New Roman" pitchFamily="18" charset="0"/>
                <a:sym typeface="Symbol" pitchFamily="18" charset="2"/>
              </a:rPr>
              <a:t>K</a:t>
            </a:r>
            <a:r>
              <a:rPr lang="en-US" i="1" baseline="-25000" dirty="0" smtClean="0">
                <a:latin typeface="Times New Roman" pitchFamily="18" charset="0"/>
                <a:sym typeface="Symbol" pitchFamily="18" charset="2"/>
              </a:rPr>
              <a:t>CA</a:t>
            </a:r>
            <a:r>
              <a:rPr lang="en-US" dirty="0" smtClean="0">
                <a:sym typeface="Symbol" pitchFamily="18" charset="2"/>
              </a:rPr>
              <a:t> is a public key, this statement is called a </a:t>
            </a:r>
            <a:r>
              <a:rPr lang="en-US" i="1" dirty="0" smtClean="0">
                <a:sym typeface="Symbol" pitchFamily="18" charset="2"/>
              </a:rPr>
              <a:t>certificate</a:t>
            </a:r>
          </a:p>
          <a:p>
            <a:pPr lvl="1"/>
            <a:r>
              <a:rPr lang="en-US" dirty="0" smtClean="0">
                <a:sym typeface="Symbol" pitchFamily="18" charset="2"/>
              </a:rPr>
              <a:t>But </a:t>
            </a:r>
            <a:r>
              <a:rPr lang="en-US" i="1" dirty="0" smtClean="0">
                <a:sym typeface="Symbol" pitchFamily="18" charset="2"/>
              </a:rPr>
              <a:t>K</a:t>
            </a:r>
            <a:r>
              <a:rPr lang="en-US" i="1" baseline="-25000" dirty="0" smtClean="0">
                <a:sym typeface="Symbol" pitchFamily="18" charset="2"/>
              </a:rPr>
              <a:t>CA</a:t>
            </a:r>
            <a:r>
              <a:rPr lang="en-US" i="1" dirty="0" smtClean="0">
                <a:sym typeface="Symbol" pitchFamily="18" charset="2"/>
              </a:rPr>
              <a:t> </a:t>
            </a:r>
            <a:r>
              <a:rPr lang="en-US" dirty="0" smtClean="0">
                <a:sym typeface="Symbol" pitchFamily="18" charset="2"/>
              </a:rPr>
              <a:t>can be a symmetric key, too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animEffect transition="in" filter="dissolve">
                                      <p:cBhvr>
                                        <p:cTn id="7" dur="500"/>
                                        <p:tgtEl>
                                          <p:spTgt spid="179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9203">
                                            <p:txEl>
                                              <p:pRg st="1" end="1"/>
                                            </p:txEl>
                                          </p:spTgt>
                                        </p:tgtEl>
                                        <p:attrNameLst>
                                          <p:attrName>style.visibility</p:attrName>
                                        </p:attrNameLst>
                                      </p:cBhvr>
                                      <p:to>
                                        <p:strVal val="visible"/>
                                      </p:to>
                                    </p:set>
                                    <p:animEffect transition="in" filter="dissolve">
                                      <p:cBhvr>
                                        <p:cTn id="12" dur="500"/>
                                        <p:tgtEl>
                                          <p:spTgt spid="1792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9203">
                                            <p:txEl>
                                              <p:pRg st="2" end="2"/>
                                            </p:txEl>
                                          </p:spTgt>
                                        </p:tgtEl>
                                        <p:attrNameLst>
                                          <p:attrName>style.visibility</p:attrName>
                                        </p:attrNameLst>
                                      </p:cBhvr>
                                      <p:to>
                                        <p:strVal val="visible"/>
                                      </p:to>
                                    </p:set>
                                    <p:animEffect transition="in" filter="dissolve">
                                      <p:cBhvr>
                                        <p:cTn id="17" dur="500"/>
                                        <p:tgtEl>
                                          <p:spTgt spid="1792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9203">
                                            <p:txEl>
                                              <p:pRg st="4" end="4"/>
                                            </p:txEl>
                                          </p:spTgt>
                                        </p:tgtEl>
                                        <p:attrNameLst>
                                          <p:attrName>style.visibility</p:attrName>
                                        </p:attrNameLst>
                                      </p:cBhvr>
                                      <p:to>
                                        <p:strVal val="visible"/>
                                      </p:to>
                                    </p:set>
                                    <p:animEffect transition="in" filter="dissolve">
                                      <p:cBhvr>
                                        <p:cTn id="22" dur="500"/>
                                        <p:tgtEl>
                                          <p:spTgt spid="17920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79203">
                                            <p:txEl>
                                              <p:pRg st="5" end="5"/>
                                            </p:txEl>
                                          </p:spTgt>
                                        </p:tgtEl>
                                        <p:attrNameLst>
                                          <p:attrName>style.visibility</p:attrName>
                                        </p:attrNameLst>
                                      </p:cBhvr>
                                      <p:to>
                                        <p:strVal val="visible"/>
                                      </p:to>
                                    </p:set>
                                    <p:animEffect transition="in" filter="dissolve">
                                      <p:cBhvr>
                                        <p:cTn id="27" dur="500"/>
                                        <p:tgtEl>
                                          <p:spTgt spid="17920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9203">
                                            <p:txEl>
                                              <p:pRg st="6" end="6"/>
                                            </p:txEl>
                                          </p:spTgt>
                                        </p:tgtEl>
                                        <p:attrNameLst>
                                          <p:attrName>style.visibility</p:attrName>
                                        </p:attrNameLst>
                                      </p:cBhvr>
                                      <p:to>
                                        <p:strVal val="visible"/>
                                      </p:to>
                                    </p:set>
                                    <p:animEffect transition="in" filter="dissolve">
                                      <p:cBhvr>
                                        <p:cTn id="32" dur="500"/>
                                        <p:tgtEl>
                                          <p:spTgt spid="179203">
                                            <p:txEl>
                                              <p:pRg st="6" end="6"/>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79203">
                                            <p:txEl>
                                              <p:pRg st="7" end="7"/>
                                            </p:txEl>
                                          </p:spTgt>
                                        </p:tgtEl>
                                        <p:attrNameLst>
                                          <p:attrName>style.visibility</p:attrName>
                                        </p:attrNameLst>
                                      </p:cBhvr>
                                      <p:to>
                                        <p:strVal val="visible"/>
                                      </p:to>
                                    </p:set>
                                    <p:animEffect transition="in" filter="dissolve">
                                      <p:cBhvr>
                                        <p:cTn id="35" dur="500"/>
                                        <p:tgtEl>
                                          <p:spTgt spid="1792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indent="0"/>
            <a:r>
              <a:rPr lang="en-US" smtClean="0"/>
              <a:t>An Example Proof</a:t>
            </a:r>
          </a:p>
        </p:txBody>
      </p:sp>
      <p:sp>
        <p:nvSpPr>
          <p:cNvPr id="28675" name="Rectangle 3"/>
          <p:cNvSpPr>
            <a:spLocks noGrp="1" noChangeArrowheads="1"/>
          </p:cNvSpPr>
          <p:nvPr>
            <p:ph type="body" idx="1"/>
          </p:nvPr>
        </p:nvSpPr>
        <p:spPr/>
        <p:txBody>
          <a:bodyPr/>
          <a:lstStyle/>
          <a:p>
            <a:pPr marL="457200" indent="-457200">
              <a:buFont typeface="Wingdings 2" pitchFamily="18" charset="2"/>
              <a:buAutoNum type="arabicPeriod"/>
            </a:pPr>
            <a:r>
              <a:rPr lang="en-US" sz="2000" i="1" dirty="0" smtClean="0">
                <a:latin typeface="Times New Roman" pitchFamily="18" charset="0"/>
              </a:rPr>
              <a:t>K</a:t>
            </a:r>
            <a:r>
              <a:rPr lang="en-US" sz="2000" i="1" baseline="-25000" dirty="0" smtClean="0">
                <a:latin typeface="Times New Roman" pitchFamily="18" charset="0"/>
              </a:rPr>
              <a:t>CA</a:t>
            </a:r>
            <a:r>
              <a:rPr lang="en-US" sz="2000" i="1" dirty="0" smtClean="0">
                <a:latin typeface="Times New Roman" pitchFamily="18" charset="0"/>
              </a:rPr>
              <a:t> </a:t>
            </a:r>
            <a:r>
              <a:rPr lang="en-US" sz="2000" dirty="0" smtClean="0">
                <a:latin typeface="Times New Roman" pitchFamily="18" charset="0"/>
              </a:rPr>
              <a:t>signed (key(</a:t>
            </a:r>
            <a:r>
              <a:rPr lang="en-US" sz="2000" i="1" dirty="0" smtClean="0">
                <a:latin typeface="Times New Roman" pitchFamily="18" charset="0"/>
              </a:rPr>
              <a:t>K</a:t>
            </a:r>
            <a:r>
              <a:rPr lang="en-US" sz="2000" i="1" baseline="-25000" dirty="0" smtClean="0">
                <a:latin typeface="Times New Roman" pitchFamily="18" charset="0"/>
              </a:rPr>
              <a:t>A</a:t>
            </a:r>
            <a:r>
              <a:rPr lang="en-US" sz="2000" dirty="0" smtClean="0">
                <a:latin typeface="Times New Roman" pitchFamily="18" charset="0"/>
              </a:rPr>
              <a:t>) </a:t>
            </a:r>
            <a:r>
              <a:rPr lang="en-US" sz="2000" dirty="0" err="1" smtClean="0">
                <a:latin typeface="Times New Roman" pitchFamily="18" charset="0"/>
              </a:rPr>
              <a:t>speaksfor</a:t>
            </a:r>
            <a:r>
              <a:rPr lang="en-US" sz="2000" dirty="0" smtClean="0">
                <a:latin typeface="Times New Roman" pitchFamily="18" charset="0"/>
              </a:rPr>
              <a:t> key(</a:t>
            </a:r>
            <a:r>
              <a:rPr lang="en-US" sz="2000" i="1" dirty="0" smtClean="0">
                <a:latin typeface="Times New Roman" pitchFamily="18" charset="0"/>
              </a:rPr>
              <a:t>K</a:t>
            </a:r>
            <a:r>
              <a:rPr lang="en-US" sz="2000" i="1" baseline="-25000" dirty="0" smtClean="0">
                <a:latin typeface="Times New Roman" pitchFamily="18" charset="0"/>
              </a:rPr>
              <a:t>CA</a:t>
            </a:r>
            <a:r>
              <a:rPr lang="en-US" sz="2000" dirty="0" smtClean="0">
                <a:latin typeface="Times New Roman" pitchFamily="18" charset="0"/>
              </a:rPr>
              <a:t>)</a:t>
            </a:r>
            <a:r>
              <a:rPr lang="en-US" sz="2000" i="1" dirty="0" smtClean="0">
                <a:latin typeface="Times New Roman" pitchFamily="18" charset="0"/>
              </a:rPr>
              <a:t>.A</a:t>
            </a:r>
            <a:r>
              <a:rPr lang="en-US" sz="2000" dirty="0" smtClean="0">
                <a:latin typeface="Times New Roman" pitchFamily="18" charset="0"/>
              </a:rPr>
              <a:t>)</a:t>
            </a:r>
          </a:p>
          <a:p>
            <a:pPr marL="457200" indent="-457200">
              <a:buFont typeface="Wingdings 2" pitchFamily="18" charset="2"/>
              <a:buAutoNum type="arabicPeriod"/>
            </a:pPr>
            <a:r>
              <a:rPr lang="en-US" sz="2000" i="1" dirty="0" smtClean="0">
                <a:latin typeface="Times New Roman" pitchFamily="18" charset="0"/>
              </a:rPr>
              <a:t>K</a:t>
            </a:r>
            <a:r>
              <a:rPr lang="en-US" sz="2000" i="1" baseline="-25000" dirty="0" smtClean="0">
                <a:latin typeface="Times New Roman" pitchFamily="18" charset="0"/>
              </a:rPr>
              <a:t>A</a:t>
            </a:r>
            <a:r>
              <a:rPr lang="en-US" sz="2000" dirty="0" smtClean="0">
                <a:latin typeface="Times New Roman" pitchFamily="18" charset="0"/>
              </a:rPr>
              <a:t> signed action(resource)</a:t>
            </a:r>
          </a:p>
          <a:p>
            <a:pPr marL="457200" indent="-457200">
              <a:buFont typeface="Wingdings 2" pitchFamily="18" charset="2"/>
              <a:buAutoNum type="arabicPeriod"/>
            </a:pPr>
            <a:endParaRPr lang="en-US" sz="2000" dirty="0" smtClean="0">
              <a:latin typeface="Times New Roman" pitchFamily="18" charset="0"/>
            </a:endParaRPr>
          </a:p>
          <a:p>
            <a:pPr marL="457200" indent="-457200">
              <a:buFont typeface="Wingdings 2" pitchFamily="18" charset="2"/>
              <a:buAutoNum type="arabicPeriod"/>
            </a:pPr>
            <a:r>
              <a:rPr lang="en-US" sz="2000" dirty="0" smtClean="0">
                <a:latin typeface="Times New Roman" pitchFamily="18" charset="0"/>
              </a:rPr>
              <a:t>key(</a:t>
            </a:r>
            <a:r>
              <a:rPr lang="en-US" sz="2000" i="1" dirty="0" smtClean="0">
                <a:latin typeface="Times New Roman" pitchFamily="18" charset="0"/>
              </a:rPr>
              <a:t>K</a:t>
            </a:r>
            <a:r>
              <a:rPr lang="en-US" sz="2000" i="1" baseline="-25000" dirty="0" smtClean="0">
                <a:latin typeface="Times New Roman" pitchFamily="18" charset="0"/>
              </a:rPr>
              <a:t>CA</a:t>
            </a:r>
            <a:r>
              <a:rPr lang="en-US" sz="2000" dirty="0" smtClean="0">
                <a:latin typeface="Times New Roman" pitchFamily="18" charset="0"/>
              </a:rPr>
              <a:t>) says (key(</a:t>
            </a:r>
            <a:r>
              <a:rPr lang="en-US" sz="2000" i="1" dirty="0" smtClean="0">
                <a:latin typeface="Times New Roman" pitchFamily="18" charset="0"/>
              </a:rPr>
              <a:t>K</a:t>
            </a:r>
            <a:r>
              <a:rPr lang="en-US" sz="2000" i="1" baseline="-25000" dirty="0" smtClean="0">
                <a:latin typeface="Times New Roman" pitchFamily="18" charset="0"/>
              </a:rPr>
              <a:t>A</a:t>
            </a:r>
            <a:r>
              <a:rPr lang="en-US" sz="2000" dirty="0" smtClean="0">
                <a:latin typeface="Times New Roman" pitchFamily="18" charset="0"/>
              </a:rPr>
              <a:t>) </a:t>
            </a:r>
            <a:r>
              <a:rPr lang="en-US" sz="2000" dirty="0" err="1" smtClean="0">
                <a:latin typeface="Times New Roman" pitchFamily="18" charset="0"/>
              </a:rPr>
              <a:t>speaksfor</a:t>
            </a:r>
            <a:r>
              <a:rPr lang="en-US" sz="2000" dirty="0" smtClean="0">
                <a:latin typeface="Times New Roman" pitchFamily="18" charset="0"/>
              </a:rPr>
              <a:t> key(</a:t>
            </a:r>
            <a:r>
              <a:rPr lang="en-US" sz="2000" i="1" dirty="0" smtClean="0">
                <a:latin typeface="Times New Roman" pitchFamily="18" charset="0"/>
              </a:rPr>
              <a:t>K</a:t>
            </a:r>
            <a:r>
              <a:rPr lang="en-US" sz="2000" i="1" baseline="-25000" dirty="0" smtClean="0">
                <a:latin typeface="Times New Roman" pitchFamily="18" charset="0"/>
              </a:rPr>
              <a:t>CA</a:t>
            </a:r>
            <a:r>
              <a:rPr lang="en-US" sz="2000" dirty="0" smtClean="0">
                <a:latin typeface="Times New Roman" pitchFamily="18" charset="0"/>
              </a:rPr>
              <a:t>)</a:t>
            </a:r>
            <a:r>
              <a:rPr lang="en-US" sz="2000" i="1" dirty="0" smtClean="0">
                <a:latin typeface="Times New Roman" pitchFamily="18" charset="0"/>
              </a:rPr>
              <a:t>.A</a:t>
            </a:r>
            <a:r>
              <a:rPr lang="en-US" sz="2000" dirty="0" smtClean="0">
                <a:latin typeface="Times New Roman" pitchFamily="18" charset="0"/>
              </a:rPr>
              <a:t>)	</a:t>
            </a:r>
            <a:r>
              <a:rPr lang="en-US" sz="2000" dirty="0" smtClean="0">
                <a:solidFill>
                  <a:schemeClr val="accent2"/>
                </a:solidFill>
                <a:latin typeface="Times New Roman" pitchFamily="18" charset="0"/>
              </a:rPr>
              <a:t>says-I(1)</a:t>
            </a:r>
          </a:p>
          <a:p>
            <a:pPr marL="457200" indent="-457200">
              <a:buFont typeface="Wingdings 2" pitchFamily="18" charset="2"/>
              <a:buAutoNum type="arabicPeriod"/>
            </a:pPr>
            <a:r>
              <a:rPr lang="en-US" sz="2000" dirty="0" smtClean="0">
                <a:latin typeface="Times New Roman" pitchFamily="18" charset="0"/>
              </a:rPr>
              <a:t>key(</a:t>
            </a:r>
            <a:r>
              <a:rPr lang="en-US" sz="2000" i="1" dirty="0" smtClean="0">
                <a:latin typeface="Times New Roman" pitchFamily="18" charset="0"/>
              </a:rPr>
              <a:t>K</a:t>
            </a:r>
            <a:r>
              <a:rPr lang="en-US" sz="2000" i="1" baseline="-25000" dirty="0" smtClean="0">
                <a:latin typeface="Times New Roman" pitchFamily="18" charset="0"/>
              </a:rPr>
              <a:t>A</a:t>
            </a:r>
            <a:r>
              <a:rPr lang="en-US" sz="2000" dirty="0" smtClean="0">
                <a:latin typeface="Times New Roman" pitchFamily="18" charset="0"/>
              </a:rPr>
              <a:t>) says action(resource)			</a:t>
            </a:r>
            <a:r>
              <a:rPr lang="en-US" sz="2000" dirty="0" smtClean="0">
                <a:solidFill>
                  <a:schemeClr val="accent2"/>
                </a:solidFill>
                <a:latin typeface="Times New Roman" pitchFamily="18" charset="0"/>
              </a:rPr>
              <a:t>says-I(2)</a:t>
            </a:r>
          </a:p>
          <a:p>
            <a:pPr marL="457200" indent="-457200">
              <a:buFont typeface="Wingdings 2" pitchFamily="18" charset="2"/>
              <a:buAutoNum type="arabicPeriod"/>
            </a:pPr>
            <a:r>
              <a:rPr lang="en-US" sz="2000" dirty="0" smtClean="0">
                <a:latin typeface="Times New Roman" pitchFamily="18" charset="0"/>
              </a:rPr>
              <a:t>key(</a:t>
            </a:r>
            <a:r>
              <a:rPr lang="en-US" sz="2000" i="1" dirty="0" smtClean="0">
                <a:latin typeface="Times New Roman" pitchFamily="18" charset="0"/>
              </a:rPr>
              <a:t>K</a:t>
            </a:r>
            <a:r>
              <a:rPr lang="en-US" sz="2000" i="1" baseline="-25000" dirty="0" smtClean="0">
                <a:latin typeface="Times New Roman" pitchFamily="18" charset="0"/>
              </a:rPr>
              <a:t>CA</a:t>
            </a:r>
            <a:r>
              <a:rPr lang="en-US" sz="2000" dirty="0" smtClean="0">
                <a:latin typeface="Times New Roman" pitchFamily="18" charset="0"/>
              </a:rPr>
              <a:t>).</a:t>
            </a:r>
            <a:r>
              <a:rPr lang="en-US" sz="2000" i="1" dirty="0" smtClean="0">
                <a:latin typeface="Times New Roman" pitchFamily="18" charset="0"/>
              </a:rPr>
              <a:t>A</a:t>
            </a:r>
            <a:r>
              <a:rPr lang="en-US" sz="2000" dirty="0" smtClean="0">
                <a:latin typeface="Times New Roman" pitchFamily="18" charset="0"/>
              </a:rPr>
              <a:t> says action(resource)		</a:t>
            </a:r>
            <a:r>
              <a:rPr lang="en-US" sz="2000" dirty="0" smtClean="0">
                <a:solidFill>
                  <a:schemeClr val="accent2"/>
                </a:solidFill>
                <a:latin typeface="Times New Roman" pitchFamily="18" charset="0"/>
              </a:rPr>
              <a:t>speaksfor-E2(3, 4)</a:t>
            </a:r>
          </a:p>
          <a:p>
            <a:pPr marL="457200" indent="-457200">
              <a:buFont typeface="Wingdings 2" pitchFamily="18" charset="2"/>
              <a:buAutoNum type="arabicPeriod"/>
            </a:pPr>
            <a:endParaRPr lang="en-US" sz="2000" dirty="0" smtClean="0">
              <a:solidFill>
                <a:schemeClr val="accent2"/>
              </a:solidFill>
              <a:latin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indent="0"/>
            <a:r>
              <a:rPr lang="en-US" smtClean="0"/>
              <a:t>A Certification Authority</a:t>
            </a:r>
          </a:p>
        </p:txBody>
      </p:sp>
      <p:graphicFrame>
        <p:nvGraphicFramePr>
          <p:cNvPr id="3074" name="Object 6"/>
          <p:cNvGraphicFramePr>
            <a:graphicFrameLocks noChangeAspect="1"/>
          </p:cNvGraphicFramePr>
          <p:nvPr/>
        </p:nvGraphicFramePr>
        <p:xfrm>
          <a:off x="4648200" y="1143000"/>
          <a:ext cx="1295400" cy="1014413"/>
        </p:xfrm>
        <a:graphic>
          <a:graphicData uri="http://schemas.openxmlformats.org/presentationml/2006/ole">
            <mc:AlternateContent xmlns:mc="http://schemas.openxmlformats.org/markup-compatibility/2006">
              <mc:Choice xmlns:v="urn:schemas-microsoft-com:vml" Requires="v">
                <p:oleObj spid="_x0000_s3635" name="Clip" r:id="rId4" imgW="4671000" imgH="3857760" progId="MS_ClipArt_Gallery.2">
                  <p:embed/>
                </p:oleObj>
              </mc:Choice>
              <mc:Fallback>
                <p:oleObj name="Clip" r:id="rId4" imgW="4671000" imgH="3857760" progId="MS_ClipArt_Gallery.2">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l="9789" t="11852" r="9789" b="11852"/>
                      <a:stretch>
                        <a:fillRect/>
                      </a:stretch>
                    </p:blipFill>
                    <p:spPr bwMode="auto">
                      <a:xfrm>
                        <a:off x="4648200" y="1143000"/>
                        <a:ext cx="1295400" cy="1014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8" name="Text Box 5"/>
          <p:cNvSpPr txBox="1">
            <a:spLocks noChangeArrowheads="1"/>
          </p:cNvSpPr>
          <p:nvPr/>
        </p:nvSpPr>
        <p:spPr bwMode="auto">
          <a:xfrm>
            <a:off x="4970463" y="914400"/>
            <a:ext cx="590550" cy="457200"/>
          </a:xfrm>
          <a:prstGeom prst="rect">
            <a:avLst/>
          </a:prstGeom>
          <a:noFill/>
          <a:ln w="9525">
            <a:noFill/>
            <a:miter lim="800000"/>
            <a:headEnd/>
            <a:tailEnd/>
          </a:ln>
        </p:spPr>
        <p:txBody>
          <a:bodyPr wrap="none">
            <a:spAutoFit/>
          </a:bodyPr>
          <a:lstStyle/>
          <a:p>
            <a:pPr algn="ctr"/>
            <a:r>
              <a:rPr lang="en-US" b="1" i="1">
                <a:latin typeface="Times New Roman" pitchFamily="18" charset="0"/>
              </a:rPr>
              <a:t>CA</a:t>
            </a:r>
          </a:p>
        </p:txBody>
      </p:sp>
      <p:graphicFrame>
        <p:nvGraphicFramePr>
          <p:cNvPr id="3075" name="Object 7"/>
          <p:cNvGraphicFramePr>
            <a:graphicFrameLocks noChangeAspect="1"/>
          </p:cNvGraphicFramePr>
          <p:nvPr/>
        </p:nvGraphicFramePr>
        <p:xfrm>
          <a:off x="1752600" y="4724400"/>
          <a:ext cx="1143000" cy="909638"/>
        </p:xfrm>
        <a:graphic>
          <a:graphicData uri="http://schemas.openxmlformats.org/presentationml/2006/ole">
            <mc:AlternateContent xmlns:mc="http://schemas.openxmlformats.org/markup-compatibility/2006">
              <mc:Choice xmlns:v="urn:schemas-microsoft-com:vml" Requires="v">
                <p:oleObj spid="_x0000_s3636" name="Clip" r:id="rId6" imgW="4671000" imgH="3711600" progId="MS_ClipArt_Gallery.2">
                  <p:embed/>
                </p:oleObj>
              </mc:Choice>
              <mc:Fallback>
                <p:oleObj name="Clip" r:id="rId6" imgW="4671000" imgH="3711600" progId="MS_ClipArt_Gallery.2">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4724400"/>
                        <a:ext cx="1143000" cy="909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Line 14"/>
          <p:cNvSpPr>
            <a:spLocks noChangeShapeType="1"/>
          </p:cNvSpPr>
          <p:nvPr/>
        </p:nvSpPr>
        <p:spPr bwMode="auto">
          <a:xfrm flipH="1">
            <a:off x="2590800" y="2362200"/>
            <a:ext cx="2362200" cy="2362200"/>
          </a:xfrm>
          <a:prstGeom prst="line">
            <a:avLst/>
          </a:prstGeom>
          <a:noFill/>
          <a:ln w="25400">
            <a:solidFill>
              <a:schemeClr val="tx1"/>
            </a:solidFill>
            <a:round/>
            <a:headEnd/>
            <a:tailEnd type="triangle" w="med" len="med"/>
          </a:ln>
        </p:spPr>
        <p:txBody>
          <a:bodyPr/>
          <a:lstStyle/>
          <a:p>
            <a:endParaRPr lang="en-US"/>
          </a:p>
        </p:txBody>
      </p:sp>
      <p:sp>
        <p:nvSpPr>
          <p:cNvPr id="3080" name="Rectangle 15"/>
          <p:cNvSpPr>
            <a:spLocks noChangeArrowheads="1"/>
          </p:cNvSpPr>
          <p:nvPr/>
        </p:nvSpPr>
        <p:spPr bwMode="auto">
          <a:xfrm rot="18899821">
            <a:off x="1572408" y="2824412"/>
            <a:ext cx="3560783" cy="769441"/>
          </a:xfrm>
          <a:prstGeom prst="rect">
            <a:avLst/>
          </a:prstGeom>
          <a:noFill/>
          <a:ln w="9525">
            <a:noFill/>
            <a:miter lim="800000"/>
            <a:headEnd/>
            <a:tailEnd/>
          </a:ln>
        </p:spPr>
        <p:txBody>
          <a:bodyPr wrap="none">
            <a:spAutoFit/>
          </a:bodyPr>
          <a:lstStyle/>
          <a:p>
            <a:pPr>
              <a:spcBef>
                <a:spcPct val="20000"/>
              </a:spcBef>
              <a:buClr>
                <a:srgbClr val="990000"/>
              </a:buClr>
              <a:buSzPct val="70000"/>
              <a:buFont typeface="Wingdings 2" pitchFamily="18" charset="2"/>
              <a:buNone/>
            </a:pPr>
            <a:r>
              <a:rPr lang="en-US" sz="2000" b="1" i="1" dirty="0">
                <a:latin typeface="Times New Roman" pitchFamily="18" charset="0"/>
              </a:rPr>
              <a:t>K</a:t>
            </a:r>
            <a:r>
              <a:rPr lang="en-US" sz="2000" b="1" i="1" baseline="-25000" dirty="0">
                <a:latin typeface="Times New Roman" pitchFamily="18" charset="0"/>
              </a:rPr>
              <a:t>CA</a:t>
            </a:r>
            <a:r>
              <a:rPr lang="en-US" sz="2000" b="1" dirty="0">
                <a:latin typeface="Times New Roman" pitchFamily="18" charset="0"/>
              </a:rPr>
              <a:t> signed</a:t>
            </a:r>
          </a:p>
          <a:p>
            <a:pPr>
              <a:spcBef>
                <a:spcPct val="20000"/>
              </a:spcBef>
              <a:buClr>
                <a:srgbClr val="990000"/>
              </a:buClr>
              <a:buSzPct val="70000"/>
              <a:buFont typeface="Wingdings 2" pitchFamily="18" charset="2"/>
              <a:buNone/>
            </a:pPr>
            <a:r>
              <a:rPr lang="en-US" sz="2000" b="1" dirty="0">
                <a:latin typeface="Times New Roman" pitchFamily="18" charset="0"/>
              </a:rPr>
              <a:t>(</a:t>
            </a:r>
            <a:r>
              <a:rPr lang="en-US" sz="2000" b="1" dirty="0" smtClean="0">
                <a:latin typeface="Times New Roman" pitchFamily="18" charset="0"/>
              </a:rPr>
              <a:t>key(</a:t>
            </a:r>
            <a:r>
              <a:rPr lang="en-US" sz="2000" b="1" i="1" dirty="0" smtClean="0">
                <a:latin typeface="Times New Roman" pitchFamily="18" charset="0"/>
              </a:rPr>
              <a:t>K</a:t>
            </a:r>
            <a:r>
              <a:rPr lang="en-US" sz="2000" b="1" i="1" baseline="-25000" dirty="0">
                <a:latin typeface="Times New Roman" pitchFamily="18" charset="0"/>
              </a:rPr>
              <a:t>A</a:t>
            </a:r>
            <a:r>
              <a:rPr lang="en-US" sz="2000" b="1" dirty="0" smtClean="0">
                <a:latin typeface="Times New Roman" pitchFamily="18" charset="0"/>
              </a:rPr>
              <a:t>) </a:t>
            </a:r>
            <a:r>
              <a:rPr lang="en-US" sz="2000" b="1" dirty="0" err="1">
                <a:latin typeface="Times New Roman" pitchFamily="18" charset="0"/>
                <a:sym typeface="Symbol" pitchFamily="18" charset="2"/>
              </a:rPr>
              <a:t>speaksfor</a:t>
            </a:r>
            <a:r>
              <a:rPr lang="en-US" sz="2000" b="1" dirty="0">
                <a:latin typeface="Times New Roman" pitchFamily="18" charset="0"/>
                <a:sym typeface="Symbol" pitchFamily="18" charset="2"/>
              </a:rPr>
              <a:t> key(</a:t>
            </a:r>
            <a:r>
              <a:rPr lang="en-US" sz="2000" b="1" i="1" dirty="0">
                <a:latin typeface="Times New Roman" pitchFamily="18" charset="0"/>
                <a:sym typeface="Symbol" pitchFamily="18" charset="2"/>
              </a:rPr>
              <a:t>K</a:t>
            </a:r>
            <a:r>
              <a:rPr lang="en-US" sz="2000" b="1" i="1" baseline="-25000" dirty="0">
                <a:latin typeface="Times New Roman" pitchFamily="18" charset="0"/>
                <a:sym typeface="Symbol" pitchFamily="18" charset="2"/>
              </a:rPr>
              <a:t>CA</a:t>
            </a:r>
            <a:r>
              <a:rPr lang="en-US" sz="2000" b="1" dirty="0" smtClean="0">
                <a:latin typeface="Times New Roman" pitchFamily="18" charset="0"/>
                <a:sym typeface="Symbol" pitchFamily="18" charset="2"/>
              </a:rPr>
              <a:t>).</a:t>
            </a:r>
            <a:r>
              <a:rPr lang="en-US" sz="2000" b="1" i="1" dirty="0">
                <a:latin typeface="Times New Roman" pitchFamily="18" charset="0"/>
                <a:sym typeface="Symbol" pitchFamily="18" charset="2"/>
              </a:rPr>
              <a:t>A</a:t>
            </a:r>
            <a:r>
              <a:rPr lang="en-US" sz="2000" b="1" dirty="0" smtClean="0">
                <a:latin typeface="Times New Roman" pitchFamily="18" charset="0"/>
                <a:sym typeface="Symbol" pitchFamily="18" charset="2"/>
              </a:rPr>
              <a:t>)</a:t>
            </a:r>
            <a:endParaRPr lang="en-US" sz="2000" b="1" dirty="0">
              <a:latin typeface="Times New Roman" pitchFamily="18" charset="0"/>
              <a:sym typeface="Symbol" pitchFamily="18" charset="2"/>
            </a:endParaRPr>
          </a:p>
        </p:txBody>
      </p:sp>
      <p:sp>
        <p:nvSpPr>
          <p:cNvPr id="180240" name="Text Box 16"/>
          <p:cNvSpPr txBox="1">
            <a:spLocks noChangeArrowheads="1"/>
          </p:cNvSpPr>
          <p:nvPr/>
        </p:nvSpPr>
        <p:spPr bwMode="auto">
          <a:xfrm>
            <a:off x="381000" y="5638800"/>
            <a:ext cx="4545013" cy="457200"/>
          </a:xfrm>
          <a:prstGeom prst="rect">
            <a:avLst/>
          </a:prstGeom>
          <a:noFill/>
          <a:ln w="9525">
            <a:noFill/>
            <a:miter lim="800000"/>
            <a:headEnd/>
            <a:tailEnd/>
          </a:ln>
        </p:spPr>
        <p:txBody>
          <a:bodyPr wrap="none">
            <a:spAutoFit/>
          </a:bodyPr>
          <a:lstStyle/>
          <a:p>
            <a:pPr algn="ctr"/>
            <a:r>
              <a:rPr lang="en-US" sz="2000" b="1" dirty="0">
                <a:latin typeface="Times New Roman" pitchFamily="18" charset="0"/>
              </a:rPr>
              <a:t>Infers </a:t>
            </a:r>
            <a:r>
              <a:rPr lang="en-US" sz="2000" b="1" dirty="0" smtClean="0">
                <a:latin typeface="Times New Roman" pitchFamily="18" charset="0"/>
              </a:rPr>
              <a:t>key(</a:t>
            </a:r>
            <a:r>
              <a:rPr lang="en-US" sz="2000" b="1" i="1" dirty="0" smtClean="0">
                <a:latin typeface="Times New Roman" pitchFamily="18" charset="0"/>
              </a:rPr>
              <a:t>K</a:t>
            </a:r>
            <a:r>
              <a:rPr lang="en-US" sz="2000" b="1" i="1" baseline="-25000" dirty="0" smtClean="0">
                <a:latin typeface="Times New Roman" pitchFamily="18" charset="0"/>
              </a:rPr>
              <a:t>CA</a:t>
            </a:r>
            <a:r>
              <a:rPr lang="en-US" sz="2000" b="1" i="1" dirty="0" smtClean="0">
                <a:latin typeface="Times New Roman" pitchFamily="18" charset="0"/>
              </a:rPr>
              <a:t> </a:t>
            </a:r>
            <a:r>
              <a:rPr lang="en-US" sz="2000" b="1" dirty="0" smtClean="0">
                <a:latin typeface="Times New Roman" pitchFamily="18" charset="0"/>
              </a:rPr>
              <a:t>)</a:t>
            </a:r>
            <a:r>
              <a:rPr lang="en-US" sz="2000" b="1" i="1" dirty="0" smtClean="0">
                <a:latin typeface="Times New Roman" pitchFamily="18" charset="0"/>
              </a:rPr>
              <a:t>.A </a:t>
            </a:r>
            <a:r>
              <a:rPr lang="en-US" sz="2000" b="1" dirty="0">
                <a:latin typeface="Times New Roman" pitchFamily="18" charset="0"/>
              </a:rPr>
              <a:t>says </a:t>
            </a:r>
            <a:r>
              <a:rPr lang="en-US" sz="2000" b="1" dirty="0">
                <a:latin typeface="Times New Roman" pitchFamily="18" charset="0"/>
                <a:sym typeface="Symbol" pitchFamily="18" charset="2"/>
              </a:rPr>
              <a:t>action(resource)</a:t>
            </a:r>
            <a:r>
              <a:rPr lang="en-US" b="1" dirty="0">
                <a:latin typeface="Times New Roman" pitchFamily="18" charset="0"/>
              </a:rPr>
              <a:t> </a:t>
            </a:r>
          </a:p>
        </p:txBody>
      </p:sp>
      <p:sp>
        <p:nvSpPr>
          <p:cNvPr id="3082" name="Line 20"/>
          <p:cNvSpPr>
            <a:spLocks noChangeShapeType="1"/>
          </p:cNvSpPr>
          <p:nvPr/>
        </p:nvSpPr>
        <p:spPr bwMode="auto">
          <a:xfrm flipH="1">
            <a:off x="3048000" y="5105400"/>
            <a:ext cx="3657600" cy="0"/>
          </a:xfrm>
          <a:prstGeom prst="line">
            <a:avLst/>
          </a:prstGeom>
          <a:noFill/>
          <a:ln w="25400">
            <a:solidFill>
              <a:schemeClr val="tx1"/>
            </a:solidFill>
            <a:round/>
            <a:headEnd/>
            <a:tailEnd type="triangle" w="med" len="med"/>
          </a:ln>
        </p:spPr>
        <p:txBody>
          <a:bodyPr/>
          <a:lstStyle/>
          <a:p>
            <a:endParaRPr lang="en-US"/>
          </a:p>
        </p:txBody>
      </p:sp>
      <p:sp>
        <p:nvSpPr>
          <p:cNvPr id="3083" name="Rectangle 21"/>
          <p:cNvSpPr>
            <a:spLocks noChangeArrowheads="1"/>
          </p:cNvSpPr>
          <p:nvPr/>
        </p:nvSpPr>
        <p:spPr bwMode="auto">
          <a:xfrm>
            <a:off x="3352800" y="4648200"/>
            <a:ext cx="3041650" cy="396875"/>
          </a:xfrm>
          <a:prstGeom prst="rect">
            <a:avLst/>
          </a:prstGeom>
          <a:noFill/>
          <a:ln w="9525">
            <a:noFill/>
            <a:miter lim="800000"/>
            <a:headEnd/>
            <a:tailEnd/>
          </a:ln>
        </p:spPr>
        <p:txBody>
          <a:bodyPr wrap="none">
            <a:spAutoFit/>
          </a:bodyPr>
          <a:lstStyle/>
          <a:p>
            <a:pPr>
              <a:spcBef>
                <a:spcPct val="20000"/>
              </a:spcBef>
              <a:buClr>
                <a:srgbClr val="990000"/>
              </a:buClr>
              <a:buSzPct val="70000"/>
              <a:buFont typeface="Wingdings 2" pitchFamily="18" charset="2"/>
              <a:buNone/>
            </a:pPr>
            <a:r>
              <a:rPr lang="en-US" sz="2000" b="1" i="1" dirty="0" smtClean="0">
                <a:latin typeface="Times New Roman" pitchFamily="18" charset="0"/>
              </a:rPr>
              <a:t>K</a:t>
            </a:r>
            <a:r>
              <a:rPr lang="en-US" sz="2000" b="1" i="1" baseline="-25000" dirty="0">
                <a:latin typeface="Times New Roman" pitchFamily="18" charset="0"/>
              </a:rPr>
              <a:t>A</a:t>
            </a:r>
            <a:r>
              <a:rPr lang="en-US" sz="2000" b="1" dirty="0" smtClean="0">
                <a:latin typeface="Times New Roman" pitchFamily="18" charset="0"/>
              </a:rPr>
              <a:t> </a:t>
            </a:r>
            <a:r>
              <a:rPr lang="en-US" sz="2000" b="1" dirty="0">
                <a:latin typeface="Times New Roman" pitchFamily="18" charset="0"/>
              </a:rPr>
              <a:t>signed action(resource)</a:t>
            </a:r>
            <a:endParaRPr lang="en-US" sz="2000" b="1" dirty="0">
              <a:latin typeface="Times New Roman" pitchFamily="18" charset="0"/>
              <a:sym typeface="Symbol" pitchFamily="18" charset="2"/>
            </a:endParaRPr>
          </a:p>
        </p:txBody>
      </p:sp>
      <p:graphicFrame>
        <p:nvGraphicFramePr>
          <p:cNvPr id="3076" name="Object 22"/>
          <p:cNvGraphicFramePr>
            <a:graphicFrameLocks noChangeAspect="1"/>
          </p:cNvGraphicFramePr>
          <p:nvPr/>
        </p:nvGraphicFramePr>
        <p:xfrm>
          <a:off x="6858000" y="4724400"/>
          <a:ext cx="1143000" cy="909638"/>
        </p:xfrm>
        <a:graphic>
          <a:graphicData uri="http://schemas.openxmlformats.org/presentationml/2006/ole">
            <mc:AlternateContent xmlns:mc="http://schemas.openxmlformats.org/markup-compatibility/2006">
              <mc:Choice xmlns:v="urn:schemas-microsoft-com:vml" Requires="v">
                <p:oleObj spid="_x0000_s3637" name="Clip" r:id="rId8" imgW="4671000" imgH="3711600" progId="MS_ClipArt_Gallery.2">
                  <p:embed/>
                </p:oleObj>
              </mc:Choice>
              <mc:Fallback>
                <p:oleObj name="Clip" r:id="rId8" imgW="4671000" imgH="3711600" progId="MS_ClipArt_Gallery.2">
                  <p:embed/>
                  <p:pic>
                    <p:nvPicPr>
                      <p:cNvPr id="0"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4724400"/>
                        <a:ext cx="1143000" cy="909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0240"/>
                                        </p:tgtEl>
                                        <p:attrNameLst>
                                          <p:attrName>style.visibility</p:attrName>
                                        </p:attrNameLst>
                                      </p:cBhvr>
                                      <p:to>
                                        <p:strVal val="visible"/>
                                      </p:to>
                                    </p:set>
                                    <p:animEffect transition="in" filter="dissolve">
                                      <p:cBhvr>
                                        <p:cTn id="7" dur="500"/>
                                        <p:tgtEl>
                                          <p:spTgt spid="180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40"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Background Reading</a:t>
            </a:r>
            <a:endParaRPr lang="en-US" b="1" dirty="0"/>
          </a:p>
        </p:txBody>
      </p:sp>
      <p:sp>
        <p:nvSpPr>
          <p:cNvPr id="3" name="Content Placeholder 2"/>
          <p:cNvSpPr>
            <a:spLocks noGrp="1"/>
          </p:cNvSpPr>
          <p:nvPr>
            <p:ph idx="1"/>
          </p:nvPr>
        </p:nvSpPr>
        <p:spPr>
          <a:xfrm>
            <a:off x="457200" y="1600200"/>
            <a:ext cx="8229600" cy="4925144"/>
          </a:xfrm>
        </p:spPr>
        <p:txBody>
          <a:bodyPr>
            <a:normAutofit/>
          </a:bodyPr>
          <a:lstStyle/>
          <a:p>
            <a:r>
              <a:rPr lang="en-US" sz="2800" dirty="0" smtClean="0"/>
              <a:t>B. Lampson</a:t>
            </a:r>
            <a:r>
              <a:rPr lang="en-US" sz="2800" dirty="0"/>
              <a:t>, </a:t>
            </a:r>
            <a:r>
              <a:rPr lang="en-US" sz="2800" dirty="0" smtClean="0"/>
              <a:t>M. </a:t>
            </a:r>
            <a:r>
              <a:rPr lang="en-US" sz="2800" dirty="0" err="1" smtClean="0"/>
              <a:t>Abadi</a:t>
            </a:r>
            <a:r>
              <a:rPr lang="en-US" sz="2800" dirty="0"/>
              <a:t>, </a:t>
            </a:r>
            <a:r>
              <a:rPr lang="en-US" sz="2800" dirty="0" smtClean="0"/>
              <a:t>M. Burrows </a:t>
            </a:r>
            <a:r>
              <a:rPr lang="en-US" sz="2800" dirty="0"/>
              <a:t>and </a:t>
            </a:r>
            <a:r>
              <a:rPr lang="en-US" sz="2800" dirty="0" smtClean="0"/>
              <a:t>T. </a:t>
            </a:r>
            <a:r>
              <a:rPr lang="en-US" sz="2800" dirty="0" err="1" smtClean="0"/>
              <a:t>Wobber</a:t>
            </a:r>
            <a:r>
              <a:rPr lang="en-US" sz="2800" dirty="0"/>
              <a:t>. </a:t>
            </a:r>
            <a:r>
              <a:rPr lang="en-US" sz="2800" b="1" dirty="0" smtClean="0">
                <a:hlinkClick r:id="rId3"/>
              </a:rPr>
              <a:t>Authentication in distributed systems: Theory and practice</a:t>
            </a:r>
            <a:r>
              <a:rPr lang="en-US" sz="2800" dirty="0" smtClean="0"/>
              <a:t>.  </a:t>
            </a:r>
            <a:r>
              <a:rPr lang="en-US" sz="2800" dirty="0"/>
              <a:t>ACM TOCS 10(4), </a:t>
            </a:r>
            <a:r>
              <a:rPr lang="en-US" sz="2800" dirty="0" smtClean="0"/>
              <a:t>Nov 1992.</a:t>
            </a:r>
          </a:p>
          <a:p>
            <a:pPr marL="0" indent="0">
              <a:buNone/>
            </a:pPr>
            <a:endParaRPr lang="en-US" dirty="0"/>
          </a:p>
        </p:txBody>
      </p:sp>
    </p:spTree>
    <p:extLst>
      <p:ext uri="{BB962C8B-B14F-4D97-AF65-F5344CB8AC3E}">
        <p14:creationId xmlns:p14="http://schemas.microsoft.com/office/powerpoint/2010/main" val="14798720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indent="0"/>
            <a:r>
              <a:rPr lang="en-US" smtClean="0"/>
              <a:t>Groups</a:t>
            </a:r>
          </a:p>
        </p:txBody>
      </p:sp>
      <p:sp>
        <p:nvSpPr>
          <p:cNvPr id="29699" name="Rectangle 3"/>
          <p:cNvSpPr>
            <a:spLocks noGrp="1" noChangeArrowheads="1"/>
          </p:cNvSpPr>
          <p:nvPr>
            <p:ph type="body" idx="1"/>
          </p:nvPr>
        </p:nvSpPr>
        <p:spPr/>
        <p:txBody>
          <a:bodyPr/>
          <a:lstStyle/>
          <a:p>
            <a:r>
              <a:rPr lang="en-US" dirty="0" smtClean="0"/>
              <a:t>A group is a principal whose members speak for it</a:t>
            </a:r>
          </a:p>
          <a:p>
            <a:pPr lvl="1"/>
            <a:endParaRPr lang="en-US" dirty="0" smtClean="0"/>
          </a:p>
          <a:p>
            <a:r>
              <a:rPr lang="en-US" dirty="0" smtClean="0"/>
              <a:t>Simplest way to define a group </a:t>
            </a:r>
            <a:r>
              <a:rPr lang="en-US" i="1" dirty="0" smtClean="0">
                <a:latin typeface="Times New Roman" pitchFamily="18" charset="0"/>
              </a:rPr>
              <a:t>G</a:t>
            </a:r>
            <a:r>
              <a:rPr lang="en-US" dirty="0" smtClean="0"/>
              <a:t> is for a defining </a:t>
            </a:r>
            <a:r>
              <a:rPr lang="en-US" i="1" dirty="0" smtClean="0">
                <a:latin typeface="Times New Roman" pitchFamily="18" charset="0"/>
              </a:rPr>
              <a:t>CA</a:t>
            </a:r>
            <a:r>
              <a:rPr lang="en-US" dirty="0" smtClean="0"/>
              <a:t> to issue certificates</a:t>
            </a:r>
          </a:p>
          <a:p>
            <a:pPr>
              <a:buFont typeface="Wingdings 2" pitchFamily="18" charset="2"/>
              <a:buNone/>
            </a:pPr>
            <a:endParaRPr lang="en-US" dirty="0" smtClean="0"/>
          </a:p>
          <a:p>
            <a:pPr lvl="1" algn="ctr">
              <a:buFont typeface="Wingdings 3" pitchFamily="18" charset="2"/>
              <a:buNone/>
            </a:pPr>
            <a:r>
              <a:rPr lang="en-US" dirty="0" smtClean="0"/>
              <a:t>key(</a:t>
            </a:r>
            <a:r>
              <a:rPr lang="en-US" i="1" dirty="0" smtClean="0"/>
              <a:t>K</a:t>
            </a:r>
            <a:r>
              <a:rPr lang="en-US" i="1" baseline="-25000" dirty="0" smtClean="0"/>
              <a:t>CA</a:t>
            </a:r>
            <a:r>
              <a:rPr lang="en-US" dirty="0" smtClean="0"/>
              <a:t>) </a:t>
            </a:r>
            <a:r>
              <a:rPr lang="en-US" b="1" dirty="0" smtClean="0"/>
              <a:t>says</a:t>
            </a:r>
            <a:r>
              <a:rPr lang="en-US" dirty="0" smtClean="0"/>
              <a:t> </a:t>
            </a:r>
            <a:r>
              <a:rPr lang="en-US" i="1" dirty="0" smtClean="0"/>
              <a:t>P</a:t>
            </a:r>
            <a:r>
              <a:rPr lang="en-US" baseline="-25000" dirty="0" smtClean="0"/>
              <a:t>1</a:t>
            </a:r>
            <a:r>
              <a:rPr lang="en-US" dirty="0" smtClean="0"/>
              <a:t> </a:t>
            </a:r>
            <a:r>
              <a:rPr lang="en-US" b="1" dirty="0" err="1" smtClean="0">
                <a:sym typeface="Symbol" pitchFamily="18" charset="2"/>
              </a:rPr>
              <a:t>speaksfor</a:t>
            </a:r>
            <a:r>
              <a:rPr lang="en-US" dirty="0" smtClean="0">
                <a:sym typeface="Symbol" pitchFamily="18" charset="2"/>
              </a:rPr>
              <a:t> key(</a:t>
            </a:r>
            <a:r>
              <a:rPr lang="en-US" i="1" dirty="0" smtClean="0">
                <a:sym typeface="Symbol" pitchFamily="18" charset="2"/>
              </a:rPr>
              <a:t>K</a:t>
            </a:r>
            <a:r>
              <a:rPr lang="en-US" baseline="-25000" dirty="0" smtClean="0">
                <a:sym typeface="Symbol" pitchFamily="18" charset="2"/>
              </a:rPr>
              <a:t>CA</a:t>
            </a:r>
            <a:r>
              <a:rPr lang="en-US" dirty="0" smtClean="0">
                <a:sym typeface="Symbol" pitchFamily="18" charset="2"/>
              </a:rPr>
              <a:t>).</a:t>
            </a:r>
            <a:r>
              <a:rPr lang="en-US" i="1" dirty="0" smtClean="0">
                <a:sym typeface="Symbol" pitchFamily="18" charset="2"/>
              </a:rPr>
              <a:t>G</a:t>
            </a:r>
          </a:p>
          <a:p>
            <a:pPr lvl="1" algn="ctr">
              <a:buFont typeface="Wingdings 3" pitchFamily="18" charset="2"/>
              <a:buNone/>
            </a:pPr>
            <a:r>
              <a:rPr lang="en-US" dirty="0" smtClean="0">
                <a:sym typeface="Symbol" pitchFamily="18" charset="2"/>
              </a:rPr>
              <a:t>key(</a:t>
            </a:r>
            <a:r>
              <a:rPr lang="en-US" i="1" dirty="0" smtClean="0">
                <a:sym typeface="Symbol" pitchFamily="18" charset="2"/>
              </a:rPr>
              <a:t>K</a:t>
            </a:r>
            <a:r>
              <a:rPr lang="en-US" i="1" baseline="-25000" dirty="0" smtClean="0">
                <a:sym typeface="Symbol" pitchFamily="18" charset="2"/>
              </a:rPr>
              <a:t>CA</a:t>
            </a:r>
            <a:r>
              <a:rPr lang="en-US" dirty="0" smtClean="0">
                <a:sym typeface="Symbol" pitchFamily="18" charset="2"/>
              </a:rPr>
              <a:t>) </a:t>
            </a:r>
            <a:r>
              <a:rPr lang="en-US" b="1" dirty="0" smtClean="0">
                <a:sym typeface="Symbol" pitchFamily="18" charset="2"/>
              </a:rPr>
              <a:t>says</a:t>
            </a:r>
            <a:r>
              <a:rPr lang="en-US" dirty="0" smtClean="0">
                <a:sym typeface="Symbol" pitchFamily="18" charset="2"/>
              </a:rPr>
              <a:t> </a:t>
            </a:r>
            <a:r>
              <a:rPr lang="en-US" i="1" dirty="0" smtClean="0">
                <a:sym typeface="Symbol" pitchFamily="18" charset="2"/>
              </a:rPr>
              <a:t>P</a:t>
            </a:r>
            <a:r>
              <a:rPr lang="en-US" baseline="-25000" dirty="0" smtClean="0">
                <a:sym typeface="Symbol" pitchFamily="18" charset="2"/>
              </a:rPr>
              <a:t>2</a:t>
            </a:r>
            <a:r>
              <a:rPr lang="en-US" dirty="0" smtClean="0">
                <a:sym typeface="Symbol" pitchFamily="18" charset="2"/>
              </a:rPr>
              <a:t> </a:t>
            </a:r>
            <a:r>
              <a:rPr lang="en-US" b="1" dirty="0" err="1" smtClean="0">
                <a:sym typeface="Symbol" pitchFamily="18" charset="2"/>
              </a:rPr>
              <a:t>speaksfor</a:t>
            </a:r>
            <a:r>
              <a:rPr lang="en-US" dirty="0" smtClean="0">
                <a:sym typeface="Symbol" pitchFamily="18" charset="2"/>
              </a:rPr>
              <a:t> key(</a:t>
            </a:r>
            <a:r>
              <a:rPr lang="en-US" i="1" dirty="0" smtClean="0">
                <a:sym typeface="Symbol" pitchFamily="18" charset="2"/>
              </a:rPr>
              <a:t>K</a:t>
            </a:r>
            <a:r>
              <a:rPr lang="en-US" baseline="-25000" dirty="0" smtClean="0">
                <a:sym typeface="Symbol" pitchFamily="18" charset="2"/>
              </a:rPr>
              <a:t>CA</a:t>
            </a:r>
            <a:r>
              <a:rPr lang="en-US" dirty="0" smtClean="0">
                <a:sym typeface="Symbol" pitchFamily="18" charset="2"/>
              </a:rPr>
              <a:t>).</a:t>
            </a:r>
            <a:r>
              <a:rPr lang="en-US" i="1" dirty="0" smtClean="0">
                <a:sym typeface="Symbol" pitchFamily="18" charset="2"/>
              </a:rPr>
              <a:t>G</a:t>
            </a:r>
          </a:p>
          <a:p>
            <a:pPr lvl="1" algn="ctr">
              <a:buFont typeface="Wingdings 3" pitchFamily="18" charset="2"/>
              <a:buNone/>
            </a:pPr>
            <a:r>
              <a:rPr lang="en-US" dirty="0" smtClean="0">
                <a:sym typeface="Symbol" pitchFamily="18" charset="2"/>
              </a:rPr>
              <a:t>…</a:t>
            </a:r>
          </a:p>
          <a:p>
            <a:pPr lvl="1">
              <a:buFont typeface="Wingdings 3" pitchFamily="18" charset="2"/>
              <a:buNone/>
            </a:pPr>
            <a:r>
              <a:rPr lang="en-US" sz="2400" b="1" dirty="0" smtClean="0">
                <a:latin typeface="Arial Narrow" pitchFamily="34" charset="0"/>
                <a:sym typeface="Symbol" pitchFamily="18" charset="2"/>
              </a:rPr>
              <a:t>for group members</a:t>
            </a:r>
            <a:r>
              <a:rPr lang="en-US" dirty="0" smtClean="0">
                <a:sym typeface="Symbol" pitchFamily="18" charset="2"/>
              </a:rPr>
              <a:t> </a:t>
            </a:r>
            <a:r>
              <a:rPr lang="en-US" sz="2400" i="1" dirty="0" smtClean="0">
                <a:sym typeface="Symbol" pitchFamily="18" charset="2"/>
              </a:rPr>
              <a:t>P</a:t>
            </a:r>
            <a:r>
              <a:rPr lang="en-US" sz="2400" baseline="-25000" dirty="0" smtClean="0">
                <a:sym typeface="Symbol" pitchFamily="18" charset="2"/>
              </a:rPr>
              <a:t>1</a:t>
            </a:r>
            <a:r>
              <a:rPr lang="en-US" sz="2400" dirty="0" smtClean="0">
                <a:sym typeface="Symbol" pitchFamily="18" charset="2"/>
              </a:rPr>
              <a:t>, </a:t>
            </a:r>
            <a:r>
              <a:rPr lang="en-US" sz="2400" i="1" dirty="0" smtClean="0">
                <a:sym typeface="Symbol" pitchFamily="18" charset="2"/>
              </a:rPr>
              <a:t>P</a:t>
            </a:r>
            <a:r>
              <a:rPr lang="en-US" sz="2400" baseline="-25000" dirty="0" smtClean="0">
                <a:sym typeface="Symbol" pitchFamily="18" charset="2"/>
              </a:rPr>
              <a:t>2</a:t>
            </a:r>
            <a:r>
              <a:rPr lang="en-US" sz="2400" dirty="0" smtClean="0">
                <a:sym typeface="Symbol" pitchFamily="18" charset="2"/>
              </a:rPr>
              <a:t>,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Oval 54"/>
          <p:cNvSpPr>
            <a:spLocks noChangeArrowheads="1"/>
          </p:cNvSpPr>
          <p:nvPr/>
        </p:nvSpPr>
        <p:spPr bwMode="auto">
          <a:xfrm>
            <a:off x="2586038" y="5032375"/>
            <a:ext cx="3960812" cy="987425"/>
          </a:xfrm>
          <a:prstGeom prst="ellipse">
            <a:avLst/>
          </a:prstGeom>
          <a:solidFill>
            <a:srgbClr val="CCFFCC"/>
          </a:solidFill>
          <a:ln w="25400">
            <a:solidFill>
              <a:schemeClr val="tx1"/>
            </a:solidFill>
            <a:round/>
            <a:headEnd/>
            <a:tailEnd type="none" w="lg" len="med"/>
          </a:ln>
        </p:spPr>
        <p:txBody>
          <a:bodyPr wrap="none" anchor="ctr"/>
          <a:lstStyle/>
          <a:p>
            <a:endParaRPr lang="en-US"/>
          </a:p>
        </p:txBody>
      </p:sp>
      <p:sp>
        <p:nvSpPr>
          <p:cNvPr id="30723" name="Text Box 2"/>
          <p:cNvSpPr txBox="1">
            <a:spLocks noChangeArrowheads="1"/>
          </p:cNvSpPr>
          <p:nvPr/>
        </p:nvSpPr>
        <p:spPr bwMode="auto">
          <a:xfrm>
            <a:off x="5653088" y="3302000"/>
            <a:ext cx="2360612" cy="546100"/>
          </a:xfrm>
          <a:prstGeom prst="rect">
            <a:avLst/>
          </a:prstGeom>
          <a:noFill/>
          <a:ln w="9525">
            <a:noFill/>
            <a:miter lim="800000"/>
            <a:headEnd/>
            <a:tailEnd/>
          </a:ln>
        </p:spPr>
        <p:txBody>
          <a:bodyPr wrap="none" lIns="82945" tIns="41473" rIns="82945" bIns="41473">
            <a:spAutoFit/>
          </a:bodyPr>
          <a:lstStyle/>
          <a:p>
            <a:pPr defTabSz="3413125" eaLnBrk="1" hangingPunct="1"/>
            <a:r>
              <a:rPr lang="en-US" sz="1500" b="1">
                <a:solidFill>
                  <a:schemeClr val="accent2"/>
                </a:solidFill>
                <a:latin typeface="Courier New" pitchFamily="49" charset="0"/>
              </a:rPr>
              <a:t>Mike.Students says </a:t>
            </a:r>
          </a:p>
          <a:p>
            <a:pPr defTabSz="3413125" eaLnBrk="1" hangingPunct="1"/>
            <a:r>
              <a:rPr lang="en-US" sz="1500" b="1">
                <a:solidFill>
                  <a:schemeClr val="accent2"/>
                </a:solidFill>
                <a:latin typeface="Courier New" pitchFamily="49" charset="0"/>
              </a:rPr>
              <a:t>  action(D208)</a:t>
            </a:r>
          </a:p>
        </p:txBody>
      </p:sp>
      <p:sp>
        <p:nvSpPr>
          <p:cNvPr id="30724" name="Rectangle 3"/>
          <p:cNvSpPr>
            <a:spLocks noGrp="1" noChangeArrowheads="1"/>
          </p:cNvSpPr>
          <p:nvPr>
            <p:ph type="title"/>
          </p:nvPr>
        </p:nvSpPr>
        <p:spPr/>
        <p:txBody>
          <a:bodyPr/>
          <a:lstStyle/>
          <a:p>
            <a:pPr marL="0" indent="0" defTabSz="1008063"/>
            <a:r>
              <a:rPr lang="en-US" smtClean="0"/>
              <a:t>Example Proof</a:t>
            </a:r>
          </a:p>
        </p:txBody>
      </p:sp>
      <p:sp>
        <p:nvSpPr>
          <p:cNvPr id="30725" name="Text Box 4"/>
          <p:cNvSpPr txBox="1">
            <a:spLocks noChangeArrowheads="1"/>
          </p:cNvSpPr>
          <p:nvPr/>
        </p:nvSpPr>
        <p:spPr bwMode="auto">
          <a:xfrm>
            <a:off x="3200400" y="5113338"/>
            <a:ext cx="2743200" cy="314325"/>
          </a:xfrm>
          <a:prstGeom prst="rect">
            <a:avLst/>
          </a:prstGeom>
          <a:noFill/>
          <a:ln w="9525">
            <a:noFill/>
            <a:miter lim="800000"/>
            <a:headEnd/>
            <a:tailEnd/>
          </a:ln>
        </p:spPr>
        <p:txBody>
          <a:bodyPr lIns="82945" tIns="41473" rIns="82945" bIns="41473">
            <a:spAutoFit/>
          </a:bodyPr>
          <a:lstStyle/>
          <a:p>
            <a:pPr defTabSz="3413125" eaLnBrk="1" hangingPunct="1"/>
            <a:r>
              <a:rPr lang="en-US" sz="1500" b="1">
                <a:solidFill>
                  <a:schemeClr val="accent2"/>
                </a:solidFill>
                <a:latin typeface="Courier New" pitchFamily="49" charset="0"/>
              </a:rPr>
              <a:t>Mike says action(D208)</a:t>
            </a:r>
          </a:p>
        </p:txBody>
      </p:sp>
      <p:sp>
        <p:nvSpPr>
          <p:cNvPr id="30726" name="Text Box 5"/>
          <p:cNvSpPr txBox="1">
            <a:spLocks noChangeArrowheads="1"/>
          </p:cNvSpPr>
          <p:nvPr/>
        </p:nvSpPr>
        <p:spPr bwMode="auto">
          <a:xfrm>
            <a:off x="392113" y="3295650"/>
            <a:ext cx="3052762" cy="546100"/>
          </a:xfrm>
          <a:prstGeom prst="rect">
            <a:avLst/>
          </a:prstGeom>
          <a:noFill/>
          <a:ln w="9525">
            <a:noFill/>
            <a:miter lim="800000"/>
            <a:headEnd/>
            <a:tailEnd/>
          </a:ln>
        </p:spPr>
        <p:txBody>
          <a:bodyPr wrap="none" lIns="82945" tIns="41473" rIns="82945" bIns="41473">
            <a:spAutoFit/>
          </a:bodyPr>
          <a:lstStyle/>
          <a:p>
            <a:pPr defTabSz="3413125" eaLnBrk="1" hangingPunct="1"/>
            <a:r>
              <a:rPr lang="en-US" sz="1500" b="1">
                <a:solidFill>
                  <a:schemeClr val="accent2"/>
                </a:solidFill>
                <a:latin typeface="Courier New" pitchFamily="49" charset="0"/>
              </a:rPr>
              <a:t>Mike says delegate(Mike, </a:t>
            </a:r>
          </a:p>
          <a:p>
            <a:pPr defTabSz="3413125" eaLnBrk="1" hangingPunct="1"/>
            <a:r>
              <a:rPr lang="en-US" sz="1500" b="1">
                <a:solidFill>
                  <a:schemeClr val="accent2"/>
                </a:solidFill>
                <a:latin typeface="Courier New" pitchFamily="49" charset="0"/>
              </a:rPr>
              <a:t>  Mike.Students, D208)</a:t>
            </a:r>
          </a:p>
        </p:txBody>
      </p:sp>
      <p:sp>
        <p:nvSpPr>
          <p:cNvPr id="30727" name="Text Box 6"/>
          <p:cNvSpPr txBox="1">
            <a:spLocks noChangeArrowheads="1"/>
          </p:cNvSpPr>
          <p:nvPr/>
        </p:nvSpPr>
        <p:spPr bwMode="auto">
          <a:xfrm>
            <a:off x="6135688" y="2247900"/>
            <a:ext cx="2822575" cy="314325"/>
          </a:xfrm>
          <a:prstGeom prst="rect">
            <a:avLst/>
          </a:prstGeom>
          <a:noFill/>
          <a:ln w="9525">
            <a:noFill/>
            <a:miter lim="800000"/>
            <a:headEnd/>
            <a:tailEnd/>
          </a:ln>
        </p:spPr>
        <p:txBody>
          <a:bodyPr wrap="none" lIns="82945" tIns="41473" rIns="82945" bIns="41473">
            <a:spAutoFit/>
          </a:bodyPr>
          <a:lstStyle/>
          <a:p>
            <a:pPr defTabSz="3413125" eaLnBrk="1" hangingPunct="1"/>
            <a:r>
              <a:rPr lang="en-US" sz="1500" b="1">
                <a:solidFill>
                  <a:schemeClr val="accent2"/>
                </a:solidFill>
                <a:latin typeface="Courier New" pitchFamily="49" charset="0"/>
              </a:rPr>
              <a:t>Scott says action(D208)</a:t>
            </a:r>
          </a:p>
        </p:txBody>
      </p:sp>
      <p:sp>
        <p:nvSpPr>
          <p:cNvPr id="30728" name="Text Box 7"/>
          <p:cNvSpPr txBox="1">
            <a:spLocks noChangeArrowheads="1"/>
          </p:cNvSpPr>
          <p:nvPr/>
        </p:nvSpPr>
        <p:spPr bwMode="auto">
          <a:xfrm>
            <a:off x="962025" y="2217738"/>
            <a:ext cx="3168650" cy="546100"/>
          </a:xfrm>
          <a:prstGeom prst="rect">
            <a:avLst/>
          </a:prstGeom>
          <a:noFill/>
          <a:ln w="9525">
            <a:noFill/>
            <a:miter lim="800000"/>
            <a:headEnd/>
            <a:tailEnd/>
          </a:ln>
        </p:spPr>
        <p:txBody>
          <a:bodyPr wrap="none" lIns="82945" tIns="41473" rIns="82945" bIns="41473">
            <a:spAutoFit/>
          </a:bodyPr>
          <a:lstStyle/>
          <a:p>
            <a:pPr defTabSz="3413125" eaLnBrk="1" hangingPunct="1"/>
            <a:r>
              <a:rPr lang="en-US" sz="1500" b="1">
                <a:solidFill>
                  <a:schemeClr val="accent2"/>
                </a:solidFill>
                <a:latin typeface="Courier New" pitchFamily="49" charset="0"/>
              </a:rPr>
              <a:t>Mike says (Scott </a:t>
            </a:r>
          </a:p>
          <a:p>
            <a:pPr defTabSz="3413125" eaLnBrk="1" hangingPunct="1"/>
            <a:r>
              <a:rPr lang="en-US" sz="1500" b="1">
                <a:solidFill>
                  <a:schemeClr val="accent2"/>
                </a:solidFill>
                <a:latin typeface="Courier New" pitchFamily="49" charset="0"/>
              </a:rPr>
              <a:t>  speaksfor Mike.Students)</a:t>
            </a:r>
          </a:p>
        </p:txBody>
      </p:sp>
      <p:grpSp>
        <p:nvGrpSpPr>
          <p:cNvPr id="30729" name="Group 8"/>
          <p:cNvGrpSpPr>
            <a:grpSpLocks/>
          </p:cNvGrpSpPr>
          <p:nvPr/>
        </p:nvGrpSpPr>
        <p:grpSpPr bwMode="auto">
          <a:xfrm>
            <a:off x="3595688" y="3302000"/>
            <a:ext cx="1863725" cy="1676400"/>
            <a:chOff x="1056" y="-584"/>
            <a:chExt cx="1174" cy="1056"/>
          </a:xfrm>
        </p:grpSpPr>
        <p:sp>
          <p:nvSpPr>
            <p:cNvPr id="30768" name="Line 9"/>
            <p:cNvSpPr>
              <a:spLocks noChangeShapeType="1"/>
            </p:cNvSpPr>
            <p:nvPr/>
          </p:nvSpPr>
          <p:spPr bwMode="auto">
            <a:xfrm flipH="1" flipV="1">
              <a:off x="1248" y="-419"/>
              <a:ext cx="396" cy="692"/>
            </a:xfrm>
            <a:prstGeom prst="line">
              <a:avLst/>
            </a:prstGeom>
            <a:noFill/>
            <a:ln w="38100">
              <a:solidFill>
                <a:schemeClr val="tx1"/>
              </a:solidFill>
              <a:round/>
              <a:headEnd/>
              <a:tailEnd/>
            </a:ln>
          </p:spPr>
          <p:txBody>
            <a:bodyPr/>
            <a:lstStyle/>
            <a:p>
              <a:endParaRPr lang="en-US"/>
            </a:p>
          </p:txBody>
        </p:sp>
        <p:sp>
          <p:nvSpPr>
            <p:cNvPr id="30769" name="Line 10"/>
            <p:cNvSpPr>
              <a:spLocks noChangeShapeType="1"/>
            </p:cNvSpPr>
            <p:nvPr/>
          </p:nvSpPr>
          <p:spPr bwMode="auto">
            <a:xfrm flipV="1">
              <a:off x="1661" y="-384"/>
              <a:ext cx="372" cy="636"/>
            </a:xfrm>
            <a:prstGeom prst="line">
              <a:avLst/>
            </a:prstGeom>
            <a:noFill/>
            <a:ln w="38100">
              <a:solidFill>
                <a:schemeClr val="tx1"/>
              </a:solidFill>
              <a:round/>
              <a:headEnd/>
              <a:tailEnd/>
            </a:ln>
          </p:spPr>
          <p:txBody>
            <a:bodyPr/>
            <a:lstStyle/>
            <a:p>
              <a:endParaRPr lang="en-US"/>
            </a:p>
          </p:txBody>
        </p:sp>
        <p:sp>
          <p:nvSpPr>
            <p:cNvPr id="30770" name="Oval 11"/>
            <p:cNvSpPr>
              <a:spLocks noChangeArrowheads="1"/>
            </p:cNvSpPr>
            <p:nvPr/>
          </p:nvSpPr>
          <p:spPr bwMode="auto">
            <a:xfrm>
              <a:off x="1442" y="88"/>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0771" name="Oval 12"/>
            <p:cNvSpPr>
              <a:spLocks noChangeArrowheads="1"/>
            </p:cNvSpPr>
            <p:nvPr/>
          </p:nvSpPr>
          <p:spPr bwMode="auto">
            <a:xfrm>
              <a:off x="1840" y="-576"/>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0772" name="Oval 13"/>
            <p:cNvSpPr>
              <a:spLocks noChangeArrowheads="1"/>
            </p:cNvSpPr>
            <p:nvPr/>
          </p:nvSpPr>
          <p:spPr bwMode="auto">
            <a:xfrm>
              <a:off x="1056" y="-584"/>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grpSp>
      <p:sp>
        <p:nvSpPr>
          <p:cNvPr id="30730" name="Oval 14"/>
          <p:cNvSpPr>
            <a:spLocks noChangeArrowheads="1"/>
          </p:cNvSpPr>
          <p:nvPr/>
        </p:nvSpPr>
        <p:spPr bwMode="auto">
          <a:xfrm>
            <a:off x="4205288" y="4368800"/>
            <a:ext cx="619125" cy="609600"/>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grpSp>
        <p:nvGrpSpPr>
          <p:cNvPr id="30731" name="Group 15"/>
          <p:cNvGrpSpPr>
            <a:grpSpLocks/>
          </p:cNvGrpSpPr>
          <p:nvPr/>
        </p:nvGrpSpPr>
        <p:grpSpPr bwMode="auto">
          <a:xfrm>
            <a:off x="3595688" y="2251075"/>
            <a:ext cx="2471737" cy="2727325"/>
            <a:chOff x="4320" y="-1248"/>
            <a:chExt cx="1557" cy="1718"/>
          </a:xfrm>
        </p:grpSpPr>
        <p:sp>
          <p:nvSpPr>
            <p:cNvPr id="30757" name="Line 16"/>
            <p:cNvSpPr>
              <a:spLocks noChangeShapeType="1"/>
            </p:cNvSpPr>
            <p:nvPr/>
          </p:nvSpPr>
          <p:spPr bwMode="auto">
            <a:xfrm flipH="1" flipV="1">
              <a:off x="4512" y="-419"/>
              <a:ext cx="396" cy="692"/>
            </a:xfrm>
            <a:prstGeom prst="line">
              <a:avLst/>
            </a:prstGeom>
            <a:noFill/>
            <a:ln w="38100">
              <a:solidFill>
                <a:schemeClr val="tx1"/>
              </a:solidFill>
              <a:round/>
              <a:headEnd/>
              <a:tailEnd/>
            </a:ln>
          </p:spPr>
          <p:txBody>
            <a:bodyPr/>
            <a:lstStyle/>
            <a:p>
              <a:endParaRPr lang="en-US"/>
            </a:p>
          </p:txBody>
        </p:sp>
        <p:sp>
          <p:nvSpPr>
            <p:cNvPr id="30758" name="Line 17"/>
            <p:cNvSpPr>
              <a:spLocks noChangeShapeType="1"/>
            </p:cNvSpPr>
            <p:nvPr/>
          </p:nvSpPr>
          <p:spPr bwMode="auto">
            <a:xfrm flipH="1" flipV="1">
              <a:off x="4896" y="-1102"/>
              <a:ext cx="396" cy="692"/>
            </a:xfrm>
            <a:prstGeom prst="line">
              <a:avLst/>
            </a:prstGeom>
            <a:noFill/>
            <a:ln w="38100">
              <a:solidFill>
                <a:schemeClr val="tx1"/>
              </a:solidFill>
              <a:round/>
              <a:headEnd/>
              <a:tailEnd/>
            </a:ln>
          </p:spPr>
          <p:txBody>
            <a:bodyPr/>
            <a:lstStyle/>
            <a:p>
              <a:endParaRPr lang="en-US"/>
            </a:p>
          </p:txBody>
        </p:sp>
        <p:sp>
          <p:nvSpPr>
            <p:cNvPr id="30759" name="Line 18"/>
            <p:cNvSpPr>
              <a:spLocks noChangeShapeType="1"/>
            </p:cNvSpPr>
            <p:nvPr/>
          </p:nvSpPr>
          <p:spPr bwMode="auto">
            <a:xfrm flipV="1">
              <a:off x="4925" y="-1070"/>
              <a:ext cx="774" cy="1322"/>
            </a:xfrm>
            <a:prstGeom prst="line">
              <a:avLst/>
            </a:prstGeom>
            <a:noFill/>
            <a:ln w="38100">
              <a:solidFill>
                <a:schemeClr val="tx1"/>
              </a:solidFill>
              <a:round/>
              <a:headEnd/>
              <a:tailEnd/>
            </a:ln>
          </p:spPr>
          <p:txBody>
            <a:bodyPr/>
            <a:lstStyle/>
            <a:p>
              <a:endParaRPr lang="en-US"/>
            </a:p>
          </p:txBody>
        </p:sp>
        <p:sp>
          <p:nvSpPr>
            <p:cNvPr id="30760" name="Oval 19"/>
            <p:cNvSpPr>
              <a:spLocks noChangeArrowheads="1"/>
            </p:cNvSpPr>
            <p:nvPr/>
          </p:nvSpPr>
          <p:spPr bwMode="auto">
            <a:xfrm flipH="1">
              <a:off x="4709" y="86"/>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0761" name="Oval 20"/>
            <p:cNvSpPr>
              <a:spLocks noChangeArrowheads="1"/>
            </p:cNvSpPr>
            <p:nvPr/>
          </p:nvSpPr>
          <p:spPr bwMode="auto">
            <a:xfrm>
              <a:off x="5102" y="-578"/>
              <a:ext cx="389"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0762" name="Oval 21"/>
            <p:cNvSpPr>
              <a:spLocks noChangeArrowheads="1"/>
            </p:cNvSpPr>
            <p:nvPr/>
          </p:nvSpPr>
          <p:spPr bwMode="auto">
            <a:xfrm>
              <a:off x="4716" y="-1248"/>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0763" name="Oval 22"/>
            <p:cNvSpPr>
              <a:spLocks noChangeArrowheads="1"/>
            </p:cNvSpPr>
            <p:nvPr/>
          </p:nvSpPr>
          <p:spPr bwMode="auto">
            <a:xfrm>
              <a:off x="5488" y="-1248"/>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0764" name="Oval 23"/>
            <p:cNvSpPr>
              <a:spLocks noChangeArrowheads="1"/>
            </p:cNvSpPr>
            <p:nvPr/>
          </p:nvSpPr>
          <p:spPr bwMode="auto">
            <a:xfrm flipV="1">
              <a:off x="4320" y="-585"/>
              <a:ext cx="389" cy="383"/>
            </a:xfrm>
            <a:prstGeom prst="ellipse">
              <a:avLst/>
            </a:prstGeom>
            <a:solidFill>
              <a:schemeClr val="bg1"/>
            </a:solidFill>
            <a:ln w="9525">
              <a:solidFill>
                <a:schemeClr val="tx1"/>
              </a:solidFill>
              <a:round/>
              <a:headEnd/>
              <a:tailEnd/>
            </a:ln>
          </p:spPr>
          <p:txBody>
            <a:bodyPr wrap="none" anchor="ctr"/>
            <a:lstStyle/>
            <a:p>
              <a:endParaRPr lang="en-US"/>
            </a:p>
          </p:txBody>
        </p:sp>
        <p:pic>
          <p:nvPicPr>
            <p:cNvPr id="30765" name="Picture 24" descr="check"/>
            <p:cNvPicPr>
              <a:picLocks noChangeAspect="1" noChangeArrowheads="1"/>
            </p:cNvPicPr>
            <p:nvPr/>
          </p:nvPicPr>
          <p:blipFill>
            <a:blip r:embed="rId3"/>
            <a:srcRect/>
            <a:stretch>
              <a:fillRect/>
            </a:stretch>
          </p:blipFill>
          <p:spPr bwMode="auto">
            <a:xfrm>
              <a:off x="5568" y="-1152"/>
              <a:ext cx="192" cy="181"/>
            </a:xfrm>
            <a:prstGeom prst="rect">
              <a:avLst/>
            </a:prstGeom>
            <a:noFill/>
            <a:ln w="9525">
              <a:noFill/>
              <a:miter lim="800000"/>
              <a:headEnd/>
              <a:tailEnd/>
            </a:ln>
          </p:spPr>
        </p:pic>
        <p:pic>
          <p:nvPicPr>
            <p:cNvPr id="30766" name="Picture 25" descr="check"/>
            <p:cNvPicPr>
              <a:picLocks noChangeAspect="1" noChangeArrowheads="1"/>
            </p:cNvPicPr>
            <p:nvPr/>
          </p:nvPicPr>
          <p:blipFill>
            <a:blip r:embed="rId3"/>
            <a:srcRect/>
            <a:stretch>
              <a:fillRect/>
            </a:stretch>
          </p:blipFill>
          <p:spPr bwMode="auto">
            <a:xfrm>
              <a:off x="4800" y="-1152"/>
              <a:ext cx="192" cy="181"/>
            </a:xfrm>
            <a:prstGeom prst="rect">
              <a:avLst/>
            </a:prstGeom>
            <a:noFill/>
            <a:ln w="9525">
              <a:noFill/>
              <a:miter lim="800000"/>
              <a:headEnd/>
              <a:tailEnd/>
            </a:ln>
          </p:spPr>
        </p:pic>
        <p:pic>
          <p:nvPicPr>
            <p:cNvPr id="30767" name="Picture 26" descr="check"/>
            <p:cNvPicPr>
              <a:picLocks noChangeAspect="1" noChangeArrowheads="1"/>
            </p:cNvPicPr>
            <p:nvPr/>
          </p:nvPicPr>
          <p:blipFill>
            <a:blip r:embed="rId3"/>
            <a:srcRect/>
            <a:stretch>
              <a:fillRect/>
            </a:stretch>
          </p:blipFill>
          <p:spPr bwMode="auto">
            <a:xfrm>
              <a:off x="4416" y="-480"/>
              <a:ext cx="192" cy="181"/>
            </a:xfrm>
            <a:prstGeom prst="rect">
              <a:avLst/>
            </a:prstGeom>
            <a:noFill/>
            <a:ln w="9525">
              <a:noFill/>
              <a:miter lim="800000"/>
              <a:headEnd/>
              <a:tailEnd/>
            </a:ln>
          </p:spPr>
        </p:pic>
      </p:grpSp>
      <p:grpSp>
        <p:nvGrpSpPr>
          <p:cNvPr id="30732" name="Group 27"/>
          <p:cNvGrpSpPr>
            <a:grpSpLocks/>
          </p:cNvGrpSpPr>
          <p:nvPr/>
        </p:nvGrpSpPr>
        <p:grpSpPr bwMode="auto">
          <a:xfrm>
            <a:off x="3595688" y="2251075"/>
            <a:ext cx="2471737" cy="2727325"/>
            <a:chOff x="2544" y="-576"/>
            <a:chExt cx="1557" cy="1718"/>
          </a:xfrm>
        </p:grpSpPr>
        <p:sp>
          <p:nvSpPr>
            <p:cNvPr id="30748" name="Line 28"/>
            <p:cNvSpPr>
              <a:spLocks noChangeShapeType="1"/>
            </p:cNvSpPr>
            <p:nvPr/>
          </p:nvSpPr>
          <p:spPr bwMode="auto">
            <a:xfrm flipH="1" flipV="1">
              <a:off x="2736" y="253"/>
              <a:ext cx="396" cy="692"/>
            </a:xfrm>
            <a:prstGeom prst="line">
              <a:avLst/>
            </a:prstGeom>
            <a:noFill/>
            <a:ln w="38100">
              <a:solidFill>
                <a:schemeClr val="tx1"/>
              </a:solidFill>
              <a:round/>
              <a:headEnd/>
              <a:tailEnd/>
            </a:ln>
          </p:spPr>
          <p:txBody>
            <a:bodyPr/>
            <a:lstStyle/>
            <a:p>
              <a:endParaRPr lang="en-US"/>
            </a:p>
          </p:txBody>
        </p:sp>
        <p:sp>
          <p:nvSpPr>
            <p:cNvPr id="30749" name="Line 29"/>
            <p:cNvSpPr>
              <a:spLocks noChangeShapeType="1"/>
            </p:cNvSpPr>
            <p:nvPr/>
          </p:nvSpPr>
          <p:spPr bwMode="auto">
            <a:xfrm flipH="1" flipV="1">
              <a:off x="3120" y="-430"/>
              <a:ext cx="396" cy="692"/>
            </a:xfrm>
            <a:prstGeom prst="line">
              <a:avLst/>
            </a:prstGeom>
            <a:noFill/>
            <a:ln w="38100">
              <a:solidFill>
                <a:schemeClr val="tx1"/>
              </a:solidFill>
              <a:round/>
              <a:headEnd/>
              <a:tailEnd/>
            </a:ln>
          </p:spPr>
          <p:txBody>
            <a:bodyPr/>
            <a:lstStyle/>
            <a:p>
              <a:endParaRPr lang="en-US"/>
            </a:p>
          </p:txBody>
        </p:sp>
        <p:sp>
          <p:nvSpPr>
            <p:cNvPr id="30750" name="Line 30"/>
            <p:cNvSpPr>
              <a:spLocks noChangeShapeType="1"/>
            </p:cNvSpPr>
            <p:nvPr/>
          </p:nvSpPr>
          <p:spPr bwMode="auto">
            <a:xfrm flipV="1">
              <a:off x="3149" y="-398"/>
              <a:ext cx="774" cy="1322"/>
            </a:xfrm>
            <a:prstGeom prst="line">
              <a:avLst/>
            </a:prstGeom>
            <a:noFill/>
            <a:ln w="38100">
              <a:solidFill>
                <a:schemeClr val="tx1"/>
              </a:solidFill>
              <a:round/>
              <a:headEnd/>
              <a:tailEnd/>
            </a:ln>
          </p:spPr>
          <p:txBody>
            <a:bodyPr/>
            <a:lstStyle/>
            <a:p>
              <a:endParaRPr lang="en-US"/>
            </a:p>
          </p:txBody>
        </p:sp>
        <p:sp>
          <p:nvSpPr>
            <p:cNvPr id="30751" name="Oval 31"/>
            <p:cNvSpPr>
              <a:spLocks noChangeArrowheads="1"/>
            </p:cNvSpPr>
            <p:nvPr/>
          </p:nvSpPr>
          <p:spPr bwMode="auto">
            <a:xfrm flipH="1">
              <a:off x="2933" y="758"/>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0752" name="Oval 32"/>
            <p:cNvSpPr>
              <a:spLocks noChangeArrowheads="1"/>
            </p:cNvSpPr>
            <p:nvPr/>
          </p:nvSpPr>
          <p:spPr bwMode="auto">
            <a:xfrm>
              <a:off x="3326" y="94"/>
              <a:ext cx="389"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0753" name="Oval 33"/>
            <p:cNvSpPr>
              <a:spLocks noChangeArrowheads="1"/>
            </p:cNvSpPr>
            <p:nvPr/>
          </p:nvSpPr>
          <p:spPr bwMode="auto">
            <a:xfrm>
              <a:off x="2940" y="-576"/>
              <a:ext cx="389"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0754" name="Oval 34"/>
            <p:cNvSpPr>
              <a:spLocks noChangeArrowheads="1"/>
            </p:cNvSpPr>
            <p:nvPr/>
          </p:nvSpPr>
          <p:spPr bwMode="auto">
            <a:xfrm>
              <a:off x="3712" y="-576"/>
              <a:ext cx="389"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0755" name="Oval 35"/>
            <p:cNvSpPr>
              <a:spLocks noChangeArrowheads="1"/>
            </p:cNvSpPr>
            <p:nvPr/>
          </p:nvSpPr>
          <p:spPr bwMode="auto">
            <a:xfrm flipV="1">
              <a:off x="2544" y="87"/>
              <a:ext cx="389" cy="383"/>
            </a:xfrm>
            <a:prstGeom prst="ellipse">
              <a:avLst/>
            </a:prstGeom>
            <a:solidFill>
              <a:schemeClr val="bg1"/>
            </a:solidFill>
            <a:ln w="9525">
              <a:solidFill>
                <a:schemeClr val="tx1"/>
              </a:solidFill>
              <a:round/>
              <a:headEnd/>
              <a:tailEnd/>
            </a:ln>
          </p:spPr>
          <p:txBody>
            <a:bodyPr wrap="none" anchor="ctr"/>
            <a:lstStyle/>
            <a:p>
              <a:endParaRPr lang="en-US"/>
            </a:p>
          </p:txBody>
        </p:sp>
        <p:pic>
          <p:nvPicPr>
            <p:cNvPr id="30756" name="Picture 36" descr="check"/>
            <p:cNvPicPr>
              <a:picLocks noChangeAspect="1" noChangeArrowheads="1"/>
            </p:cNvPicPr>
            <p:nvPr/>
          </p:nvPicPr>
          <p:blipFill>
            <a:blip r:embed="rId3"/>
            <a:srcRect/>
            <a:stretch>
              <a:fillRect/>
            </a:stretch>
          </p:blipFill>
          <p:spPr bwMode="auto">
            <a:xfrm>
              <a:off x="2640" y="192"/>
              <a:ext cx="192" cy="181"/>
            </a:xfrm>
            <a:prstGeom prst="rect">
              <a:avLst/>
            </a:prstGeom>
            <a:noFill/>
            <a:ln w="9525">
              <a:noFill/>
              <a:miter lim="800000"/>
              <a:headEnd/>
              <a:tailEnd/>
            </a:ln>
          </p:spPr>
        </p:pic>
      </p:grpSp>
      <p:grpSp>
        <p:nvGrpSpPr>
          <p:cNvPr id="30733" name="Group 37"/>
          <p:cNvGrpSpPr>
            <a:grpSpLocks/>
          </p:cNvGrpSpPr>
          <p:nvPr/>
        </p:nvGrpSpPr>
        <p:grpSpPr bwMode="auto">
          <a:xfrm>
            <a:off x="3595688" y="2251075"/>
            <a:ext cx="2471737" cy="2727325"/>
            <a:chOff x="5218" y="722"/>
            <a:chExt cx="1557" cy="1718"/>
          </a:xfrm>
        </p:grpSpPr>
        <p:sp>
          <p:nvSpPr>
            <p:cNvPr id="30735" name="Line 38"/>
            <p:cNvSpPr>
              <a:spLocks noChangeShapeType="1"/>
            </p:cNvSpPr>
            <p:nvPr/>
          </p:nvSpPr>
          <p:spPr bwMode="auto">
            <a:xfrm flipH="1" flipV="1">
              <a:off x="5410" y="1551"/>
              <a:ext cx="396" cy="692"/>
            </a:xfrm>
            <a:prstGeom prst="line">
              <a:avLst/>
            </a:prstGeom>
            <a:noFill/>
            <a:ln w="38100">
              <a:solidFill>
                <a:schemeClr val="tx1"/>
              </a:solidFill>
              <a:round/>
              <a:headEnd/>
              <a:tailEnd/>
            </a:ln>
          </p:spPr>
          <p:txBody>
            <a:bodyPr/>
            <a:lstStyle/>
            <a:p>
              <a:endParaRPr lang="en-US"/>
            </a:p>
          </p:txBody>
        </p:sp>
        <p:sp>
          <p:nvSpPr>
            <p:cNvPr id="30736" name="Line 39"/>
            <p:cNvSpPr>
              <a:spLocks noChangeShapeType="1"/>
            </p:cNvSpPr>
            <p:nvPr/>
          </p:nvSpPr>
          <p:spPr bwMode="auto">
            <a:xfrm flipH="1" flipV="1">
              <a:off x="5794" y="868"/>
              <a:ext cx="396" cy="692"/>
            </a:xfrm>
            <a:prstGeom prst="line">
              <a:avLst/>
            </a:prstGeom>
            <a:noFill/>
            <a:ln w="38100">
              <a:solidFill>
                <a:schemeClr val="tx1"/>
              </a:solidFill>
              <a:round/>
              <a:headEnd/>
              <a:tailEnd/>
            </a:ln>
          </p:spPr>
          <p:txBody>
            <a:bodyPr/>
            <a:lstStyle/>
            <a:p>
              <a:endParaRPr lang="en-US"/>
            </a:p>
          </p:txBody>
        </p:sp>
        <p:sp>
          <p:nvSpPr>
            <p:cNvPr id="30737" name="Line 40"/>
            <p:cNvSpPr>
              <a:spLocks noChangeShapeType="1"/>
            </p:cNvSpPr>
            <p:nvPr/>
          </p:nvSpPr>
          <p:spPr bwMode="auto">
            <a:xfrm flipV="1">
              <a:off x="5823" y="900"/>
              <a:ext cx="774" cy="1322"/>
            </a:xfrm>
            <a:prstGeom prst="line">
              <a:avLst/>
            </a:prstGeom>
            <a:noFill/>
            <a:ln w="38100">
              <a:solidFill>
                <a:schemeClr val="tx1"/>
              </a:solidFill>
              <a:round/>
              <a:headEnd/>
              <a:tailEnd/>
            </a:ln>
          </p:spPr>
          <p:txBody>
            <a:bodyPr/>
            <a:lstStyle/>
            <a:p>
              <a:endParaRPr lang="en-US"/>
            </a:p>
          </p:txBody>
        </p:sp>
        <p:sp>
          <p:nvSpPr>
            <p:cNvPr id="30738" name="Oval 41"/>
            <p:cNvSpPr>
              <a:spLocks noChangeArrowheads="1"/>
            </p:cNvSpPr>
            <p:nvPr/>
          </p:nvSpPr>
          <p:spPr bwMode="auto">
            <a:xfrm flipH="1">
              <a:off x="5607" y="2056"/>
              <a:ext cx="390"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0739" name="Oval 42"/>
            <p:cNvSpPr>
              <a:spLocks noChangeArrowheads="1"/>
            </p:cNvSpPr>
            <p:nvPr/>
          </p:nvSpPr>
          <p:spPr bwMode="auto">
            <a:xfrm>
              <a:off x="6000" y="1392"/>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0740" name="Oval 43"/>
            <p:cNvSpPr>
              <a:spLocks noChangeArrowheads="1"/>
            </p:cNvSpPr>
            <p:nvPr/>
          </p:nvSpPr>
          <p:spPr bwMode="auto">
            <a:xfrm>
              <a:off x="5614" y="722"/>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0741" name="Oval 44"/>
            <p:cNvSpPr>
              <a:spLocks noChangeArrowheads="1"/>
            </p:cNvSpPr>
            <p:nvPr/>
          </p:nvSpPr>
          <p:spPr bwMode="auto">
            <a:xfrm>
              <a:off x="6386" y="722"/>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0742" name="Oval 45"/>
            <p:cNvSpPr>
              <a:spLocks noChangeArrowheads="1"/>
            </p:cNvSpPr>
            <p:nvPr/>
          </p:nvSpPr>
          <p:spPr bwMode="auto">
            <a:xfrm flipV="1">
              <a:off x="5218" y="1385"/>
              <a:ext cx="389" cy="383"/>
            </a:xfrm>
            <a:prstGeom prst="ellipse">
              <a:avLst/>
            </a:prstGeom>
            <a:solidFill>
              <a:schemeClr val="bg1"/>
            </a:solidFill>
            <a:ln w="9525">
              <a:solidFill>
                <a:schemeClr val="tx1"/>
              </a:solidFill>
              <a:round/>
              <a:headEnd/>
              <a:tailEnd/>
            </a:ln>
          </p:spPr>
          <p:txBody>
            <a:bodyPr wrap="none" anchor="ctr"/>
            <a:lstStyle/>
            <a:p>
              <a:endParaRPr lang="en-US"/>
            </a:p>
          </p:txBody>
        </p:sp>
        <p:pic>
          <p:nvPicPr>
            <p:cNvPr id="30743" name="Picture 46" descr="check"/>
            <p:cNvPicPr>
              <a:picLocks noChangeAspect="1" noChangeArrowheads="1"/>
            </p:cNvPicPr>
            <p:nvPr/>
          </p:nvPicPr>
          <p:blipFill>
            <a:blip r:embed="rId3"/>
            <a:srcRect/>
            <a:stretch>
              <a:fillRect/>
            </a:stretch>
          </p:blipFill>
          <p:spPr bwMode="auto">
            <a:xfrm>
              <a:off x="6466" y="818"/>
              <a:ext cx="192" cy="181"/>
            </a:xfrm>
            <a:prstGeom prst="rect">
              <a:avLst/>
            </a:prstGeom>
            <a:noFill/>
            <a:ln w="9525">
              <a:noFill/>
              <a:miter lim="800000"/>
              <a:headEnd/>
              <a:tailEnd/>
            </a:ln>
          </p:spPr>
        </p:pic>
        <p:pic>
          <p:nvPicPr>
            <p:cNvPr id="30744" name="Picture 47" descr="check"/>
            <p:cNvPicPr>
              <a:picLocks noChangeAspect="1" noChangeArrowheads="1"/>
            </p:cNvPicPr>
            <p:nvPr/>
          </p:nvPicPr>
          <p:blipFill>
            <a:blip r:embed="rId3"/>
            <a:srcRect/>
            <a:stretch>
              <a:fillRect/>
            </a:stretch>
          </p:blipFill>
          <p:spPr bwMode="auto">
            <a:xfrm>
              <a:off x="5698" y="818"/>
              <a:ext cx="192" cy="181"/>
            </a:xfrm>
            <a:prstGeom prst="rect">
              <a:avLst/>
            </a:prstGeom>
            <a:noFill/>
            <a:ln w="9525">
              <a:noFill/>
              <a:miter lim="800000"/>
              <a:headEnd/>
              <a:tailEnd/>
            </a:ln>
          </p:spPr>
        </p:pic>
        <p:pic>
          <p:nvPicPr>
            <p:cNvPr id="30745" name="Picture 48" descr="check"/>
            <p:cNvPicPr>
              <a:picLocks noChangeAspect="1" noChangeArrowheads="1"/>
            </p:cNvPicPr>
            <p:nvPr/>
          </p:nvPicPr>
          <p:blipFill>
            <a:blip r:embed="rId3"/>
            <a:srcRect/>
            <a:stretch>
              <a:fillRect/>
            </a:stretch>
          </p:blipFill>
          <p:spPr bwMode="auto">
            <a:xfrm>
              <a:off x="5314" y="1490"/>
              <a:ext cx="192" cy="181"/>
            </a:xfrm>
            <a:prstGeom prst="rect">
              <a:avLst/>
            </a:prstGeom>
            <a:noFill/>
            <a:ln w="9525">
              <a:noFill/>
              <a:miter lim="800000"/>
              <a:headEnd/>
              <a:tailEnd/>
            </a:ln>
          </p:spPr>
        </p:pic>
        <p:pic>
          <p:nvPicPr>
            <p:cNvPr id="30746" name="Picture 49" descr="check"/>
            <p:cNvPicPr>
              <a:picLocks noChangeAspect="1" noChangeArrowheads="1"/>
            </p:cNvPicPr>
            <p:nvPr/>
          </p:nvPicPr>
          <p:blipFill>
            <a:blip r:embed="rId3"/>
            <a:srcRect/>
            <a:stretch>
              <a:fillRect/>
            </a:stretch>
          </p:blipFill>
          <p:spPr bwMode="auto">
            <a:xfrm>
              <a:off x="5712" y="2171"/>
              <a:ext cx="192" cy="181"/>
            </a:xfrm>
            <a:prstGeom prst="rect">
              <a:avLst/>
            </a:prstGeom>
            <a:noFill/>
            <a:ln w="9525">
              <a:noFill/>
              <a:miter lim="800000"/>
              <a:headEnd/>
              <a:tailEnd/>
            </a:ln>
          </p:spPr>
        </p:pic>
        <p:pic>
          <p:nvPicPr>
            <p:cNvPr id="30747" name="Picture 50" descr="check"/>
            <p:cNvPicPr>
              <a:picLocks noChangeAspect="1" noChangeArrowheads="1"/>
            </p:cNvPicPr>
            <p:nvPr/>
          </p:nvPicPr>
          <p:blipFill>
            <a:blip r:embed="rId3"/>
            <a:srcRect/>
            <a:stretch>
              <a:fillRect/>
            </a:stretch>
          </p:blipFill>
          <p:spPr bwMode="auto">
            <a:xfrm>
              <a:off x="6096" y="1488"/>
              <a:ext cx="192" cy="181"/>
            </a:xfrm>
            <a:prstGeom prst="rect">
              <a:avLst/>
            </a:prstGeom>
            <a:noFill/>
            <a:ln w="9525">
              <a:noFill/>
              <a:miter lim="800000"/>
              <a:headEnd/>
              <a:tailEnd/>
            </a:ln>
          </p:spPr>
        </p:pic>
      </p:grpSp>
      <p:sp>
        <p:nvSpPr>
          <p:cNvPr id="30734" name="Text Box 53"/>
          <p:cNvSpPr txBox="1">
            <a:spLocks noChangeArrowheads="1"/>
          </p:cNvSpPr>
          <p:nvPr/>
        </p:nvSpPr>
        <p:spPr bwMode="auto">
          <a:xfrm>
            <a:off x="3048000" y="5341938"/>
            <a:ext cx="3030538" cy="641350"/>
          </a:xfrm>
          <a:prstGeom prst="rect">
            <a:avLst/>
          </a:prstGeom>
          <a:noFill/>
          <a:ln w="25400">
            <a:noFill/>
            <a:miter lim="800000"/>
            <a:headEnd/>
            <a:tailEnd type="none" w="lg" len="med"/>
          </a:ln>
        </p:spPr>
        <p:txBody>
          <a:bodyPr wrap="none">
            <a:spAutoFit/>
          </a:bodyPr>
          <a:lstStyle/>
          <a:p>
            <a:pPr algn="ctr"/>
            <a:r>
              <a:rPr lang="en-US" sz="1800" b="1" i="1">
                <a:latin typeface="Arial Narrow" pitchFamily="34" charset="0"/>
              </a:rPr>
              <a:t>Stored in the reference monitor.</a:t>
            </a:r>
          </a:p>
          <a:p>
            <a:pPr algn="ctr"/>
            <a:r>
              <a:rPr lang="en-US" sz="1800" b="1" i="1">
                <a:latin typeface="Arial Narrow" pitchFamily="34" charset="0"/>
              </a:rPr>
              <a:t>Part of the TCB.</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reeform 171"/>
          <p:cNvSpPr>
            <a:spLocks/>
          </p:cNvSpPr>
          <p:nvPr/>
        </p:nvSpPr>
        <p:spPr bwMode="auto">
          <a:xfrm>
            <a:off x="276225" y="1712913"/>
            <a:ext cx="3816350" cy="2308225"/>
          </a:xfrm>
          <a:custGeom>
            <a:avLst/>
            <a:gdLst>
              <a:gd name="T0" fmla="*/ 0 w 2404"/>
              <a:gd name="T1" fmla="*/ 0 h 1454"/>
              <a:gd name="T2" fmla="*/ 0 w 2404"/>
              <a:gd name="T3" fmla="*/ 2147483647 h 1454"/>
              <a:gd name="T4" fmla="*/ 2147483647 w 2404"/>
              <a:gd name="T5" fmla="*/ 2147483647 h 1454"/>
              <a:gd name="T6" fmla="*/ 2147483647 w 2404"/>
              <a:gd name="T7" fmla="*/ 2147483647 h 1454"/>
              <a:gd name="T8" fmla="*/ 2147483647 w 2404"/>
              <a:gd name="T9" fmla="*/ 2147483647 h 1454"/>
              <a:gd name="T10" fmla="*/ 2147483647 w 2404"/>
              <a:gd name="T11" fmla="*/ 2147483647 h 1454"/>
              <a:gd name="T12" fmla="*/ 0 w 2404"/>
              <a:gd name="T13" fmla="*/ 0 h 1454"/>
              <a:gd name="T14" fmla="*/ 0 60000 65536"/>
              <a:gd name="T15" fmla="*/ 0 60000 65536"/>
              <a:gd name="T16" fmla="*/ 0 60000 65536"/>
              <a:gd name="T17" fmla="*/ 0 60000 65536"/>
              <a:gd name="T18" fmla="*/ 0 60000 65536"/>
              <a:gd name="T19" fmla="*/ 0 60000 65536"/>
              <a:gd name="T20" fmla="*/ 0 60000 65536"/>
              <a:gd name="T21" fmla="*/ 0 w 2404"/>
              <a:gd name="T22" fmla="*/ 0 h 1454"/>
              <a:gd name="T23" fmla="*/ 2404 w 2404"/>
              <a:gd name="T24" fmla="*/ 1454 h 14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04" h="1454">
                <a:moveTo>
                  <a:pt x="0" y="0"/>
                </a:moveTo>
                <a:lnTo>
                  <a:pt x="0" y="1454"/>
                </a:lnTo>
                <a:lnTo>
                  <a:pt x="1920" y="1454"/>
                </a:lnTo>
                <a:lnTo>
                  <a:pt x="2121" y="960"/>
                </a:lnTo>
                <a:lnTo>
                  <a:pt x="2404" y="750"/>
                </a:lnTo>
                <a:lnTo>
                  <a:pt x="2404" y="9"/>
                </a:lnTo>
                <a:lnTo>
                  <a:pt x="0" y="0"/>
                </a:lnTo>
                <a:close/>
              </a:path>
            </a:pathLst>
          </a:custGeom>
          <a:solidFill>
            <a:srgbClr val="CCFFCC"/>
          </a:solidFill>
          <a:ln w="25400">
            <a:solidFill>
              <a:schemeClr val="tx1"/>
            </a:solidFill>
            <a:round/>
            <a:headEnd/>
            <a:tailEnd type="none" w="lg" len="med"/>
          </a:ln>
        </p:spPr>
        <p:txBody>
          <a:bodyPr/>
          <a:lstStyle/>
          <a:p>
            <a:endParaRPr lang="en-US"/>
          </a:p>
        </p:txBody>
      </p:sp>
      <p:sp>
        <p:nvSpPr>
          <p:cNvPr id="31747" name="Rectangle 163"/>
          <p:cNvSpPr>
            <a:spLocks noChangeArrowheads="1"/>
          </p:cNvSpPr>
          <p:nvPr/>
        </p:nvSpPr>
        <p:spPr bwMode="auto">
          <a:xfrm>
            <a:off x="6138863" y="1741488"/>
            <a:ext cx="2830512" cy="958850"/>
          </a:xfrm>
          <a:prstGeom prst="rect">
            <a:avLst/>
          </a:prstGeom>
          <a:solidFill>
            <a:srgbClr val="CCFFFF"/>
          </a:solidFill>
          <a:ln w="25400">
            <a:solidFill>
              <a:schemeClr val="tx1"/>
            </a:solidFill>
            <a:miter lim="800000"/>
            <a:headEnd/>
            <a:tailEnd type="none" w="lg" len="med"/>
          </a:ln>
        </p:spPr>
        <p:txBody>
          <a:bodyPr wrap="none" anchor="ctr"/>
          <a:lstStyle/>
          <a:p>
            <a:endParaRPr lang="en-US"/>
          </a:p>
        </p:txBody>
      </p:sp>
      <p:sp>
        <p:nvSpPr>
          <p:cNvPr id="31748" name="Rectangle 4"/>
          <p:cNvSpPr>
            <a:spLocks noGrp="1" noChangeArrowheads="1"/>
          </p:cNvSpPr>
          <p:nvPr>
            <p:ph type="title"/>
          </p:nvPr>
        </p:nvSpPr>
        <p:spPr/>
        <p:txBody>
          <a:bodyPr/>
          <a:lstStyle/>
          <a:p>
            <a:pPr indent="0"/>
            <a:r>
              <a:rPr lang="en-US" smtClean="0"/>
              <a:t>Traditional Access Control Lists</a:t>
            </a:r>
          </a:p>
        </p:txBody>
      </p:sp>
      <p:sp>
        <p:nvSpPr>
          <p:cNvPr id="31749" name="Text Box 111"/>
          <p:cNvSpPr txBox="1">
            <a:spLocks noChangeArrowheads="1"/>
          </p:cNvSpPr>
          <p:nvPr/>
        </p:nvSpPr>
        <p:spPr bwMode="auto">
          <a:xfrm>
            <a:off x="5653088" y="3352800"/>
            <a:ext cx="2360612" cy="546100"/>
          </a:xfrm>
          <a:prstGeom prst="rect">
            <a:avLst/>
          </a:prstGeom>
          <a:noFill/>
          <a:ln w="9525">
            <a:noFill/>
            <a:miter lim="800000"/>
            <a:headEnd/>
            <a:tailEnd/>
          </a:ln>
        </p:spPr>
        <p:txBody>
          <a:bodyPr wrap="none" lIns="82945" tIns="41473" rIns="82945" bIns="41473">
            <a:spAutoFit/>
          </a:bodyPr>
          <a:lstStyle/>
          <a:p>
            <a:pPr defTabSz="3413125" eaLnBrk="1" hangingPunct="1"/>
            <a:r>
              <a:rPr lang="en-US" sz="1500" b="1">
                <a:solidFill>
                  <a:schemeClr val="accent2"/>
                </a:solidFill>
                <a:latin typeface="Courier New" pitchFamily="49" charset="0"/>
              </a:rPr>
              <a:t>Mike.Students says </a:t>
            </a:r>
          </a:p>
          <a:p>
            <a:pPr defTabSz="3413125" eaLnBrk="1" hangingPunct="1"/>
            <a:r>
              <a:rPr lang="en-US" sz="1500" b="1">
                <a:solidFill>
                  <a:schemeClr val="accent2"/>
                </a:solidFill>
                <a:latin typeface="Courier New" pitchFamily="49" charset="0"/>
              </a:rPr>
              <a:t>  action(D208)</a:t>
            </a:r>
          </a:p>
        </p:txBody>
      </p:sp>
      <p:sp>
        <p:nvSpPr>
          <p:cNvPr id="31750" name="Text Box 113"/>
          <p:cNvSpPr txBox="1">
            <a:spLocks noChangeArrowheads="1"/>
          </p:cNvSpPr>
          <p:nvPr/>
        </p:nvSpPr>
        <p:spPr bwMode="auto">
          <a:xfrm>
            <a:off x="536575" y="3346450"/>
            <a:ext cx="2998788" cy="539750"/>
          </a:xfrm>
          <a:prstGeom prst="rect">
            <a:avLst/>
          </a:prstGeom>
          <a:noFill/>
          <a:ln w="9525">
            <a:noFill/>
            <a:miter lim="800000"/>
            <a:headEnd/>
            <a:tailEnd/>
          </a:ln>
        </p:spPr>
        <p:txBody>
          <a:bodyPr lIns="82945" tIns="41473" rIns="82945" bIns="41473">
            <a:spAutoFit/>
          </a:bodyPr>
          <a:lstStyle/>
          <a:p>
            <a:pPr defTabSz="3413125" eaLnBrk="1" hangingPunct="1"/>
            <a:r>
              <a:rPr lang="en-US" sz="1500" b="1">
                <a:solidFill>
                  <a:schemeClr val="accent2"/>
                </a:solidFill>
                <a:latin typeface="Courier New" pitchFamily="49" charset="0"/>
              </a:rPr>
              <a:t>delegate(Mike, </a:t>
            </a:r>
          </a:p>
          <a:p>
            <a:pPr defTabSz="3413125" eaLnBrk="1" hangingPunct="1"/>
            <a:r>
              <a:rPr lang="en-US" sz="1500" b="1">
                <a:solidFill>
                  <a:schemeClr val="accent2"/>
                </a:solidFill>
                <a:latin typeface="Courier New" pitchFamily="49" charset="0"/>
              </a:rPr>
              <a:t>  Mike.Students, D208)</a:t>
            </a:r>
          </a:p>
        </p:txBody>
      </p:sp>
      <p:sp>
        <p:nvSpPr>
          <p:cNvPr id="31751" name="Text Box 114"/>
          <p:cNvSpPr txBox="1">
            <a:spLocks noChangeArrowheads="1"/>
          </p:cNvSpPr>
          <p:nvPr/>
        </p:nvSpPr>
        <p:spPr bwMode="auto">
          <a:xfrm>
            <a:off x="6091238" y="2286000"/>
            <a:ext cx="2822575" cy="314325"/>
          </a:xfrm>
          <a:prstGeom prst="rect">
            <a:avLst/>
          </a:prstGeom>
          <a:noFill/>
          <a:ln w="9525">
            <a:noFill/>
            <a:miter lim="800000"/>
            <a:headEnd/>
            <a:tailEnd/>
          </a:ln>
        </p:spPr>
        <p:txBody>
          <a:bodyPr wrap="none" lIns="82945" tIns="41473" rIns="82945" bIns="41473">
            <a:spAutoFit/>
          </a:bodyPr>
          <a:lstStyle/>
          <a:p>
            <a:pPr defTabSz="3413125" eaLnBrk="1" hangingPunct="1"/>
            <a:r>
              <a:rPr lang="en-US" sz="1500" b="1">
                <a:solidFill>
                  <a:schemeClr val="accent2"/>
                </a:solidFill>
                <a:latin typeface="Courier New" pitchFamily="49" charset="0"/>
              </a:rPr>
              <a:t>Scott says action(D208)</a:t>
            </a:r>
          </a:p>
        </p:txBody>
      </p:sp>
      <p:sp>
        <p:nvSpPr>
          <p:cNvPr id="31752" name="Text Box 115"/>
          <p:cNvSpPr txBox="1">
            <a:spLocks noChangeArrowheads="1"/>
          </p:cNvSpPr>
          <p:nvPr/>
        </p:nvSpPr>
        <p:spPr bwMode="auto">
          <a:xfrm>
            <a:off x="468313" y="2298700"/>
            <a:ext cx="3479800" cy="311150"/>
          </a:xfrm>
          <a:prstGeom prst="rect">
            <a:avLst/>
          </a:prstGeom>
          <a:noFill/>
          <a:ln w="9525">
            <a:noFill/>
            <a:miter lim="800000"/>
            <a:headEnd/>
            <a:tailEnd/>
          </a:ln>
        </p:spPr>
        <p:txBody>
          <a:bodyPr wrap="none" lIns="82945" tIns="41473" rIns="82945" bIns="41473">
            <a:spAutoFit/>
          </a:bodyPr>
          <a:lstStyle/>
          <a:p>
            <a:pPr defTabSz="3413125" eaLnBrk="1" hangingPunct="1"/>
            <a:r>
              <a:rPr lang="en-US" sz="1500" b="1">
                <a:solidFill>
                  <a:schemeClr val="accent2"/>
                </a:solidFill>
                <a:latin typeface="Courier New" pitchFamily="49" charset="0"/>
              </a:rPr>
              <a:t>Scott speaksfor Mike.Students</a:t>
            </a:r>
          </a:p>
        </p:txBody>
      </p:sp>
      <p:grpSp>
        <p:nvGrpSpPr>
          <p:cNvPr id="31753" name="Group 116"/>
          <p:cNvGrpSpPr>
            <a:grpSpLocks/>
          </p:cNvGrpSpPr>
          <p:nvPr/>
        </p:nvGrpSpPr>
        <p:grpSpPr bwMode="auto">
          <a:xfrm>
            <a:off x="3595688" y="3352800"/>
            <a:ext cx="1863725" cy="1676400"/>
            <a:chOff x="1056" y="-584"/>
            <a:chExt cx="1174" cy="1056"/>
          </a:xfrm>
        </p:grpSpPr>
        <p:sp>
          <p:nvSpPr>
            <p:cNvPr id="31798" name="Line 117"/>
            <p:cNvSpPr>
              <a:spLocks noChangeShapeType="1"/>
            </p:cNvSpPr>
            <p:nvPr/>
          </p:nvSpPr>
          <p:spPr bwMode="auto">
            <a:xfrm flipH="1" flipV="1">
              <a:off x="1248" y="-419"/>
              <a:ext cx="396" cy="692"/>
            </a:xfrm>
            <a:prstGeom prst="line">
              <a:avLst/>
            </a:prstGeom>
            <a:noFill/>
            <a:ln w="38100">
              <a:solidFill>
                <a:schemeClr val="tx1"/>
              </a:solidFill>
              <a:round/>
              <a:headEnd/>
              <a:tailEnd/>
            </a:ln>
          </p:spPr>
          <p:txBody>
            <a:bodyPr/>
            <a:lstStyle/>
            <a:p>
              <a:endParaRPr lang="en-US"/>
            </a:p>
          </p:txBody>
        </p:sp>
        <p:sp>
          <p:nvSpPr>
            <p:cNvPr id="31799" name="Line 118"/>
            <p:cNvSpPr>
              <a:spLocks noChangeShapeType="1"/>
            </p:cNvSpPr>
            <p:nvPr/>
          </p:nvSpPr>
          <p:spPr bwMode="auto">
            <a:xfrm flipV="1">
              <a:off x="1661" y="-384"/>
              <a:ext cx="372" cy="636"/>
            </a:xfrm>
            <a:prstGeom prst="line">
              <a:avLst/>
            </a:prstGeom>
            <a:noFill/>
            <a:ln w="38100">
              <a:solidFill>
                <a:schemeClr val="tx1"/>
              </a:solidFill>
              <a:round/>
              <a:headEnd/>
              <a:tailEnd/>
            </a:ln>
          </p:spPr>
          <p:txBody>
            <a:bodyPr/>
            <a:lstStyle/>
            <a:p>
              <a:endParaRPr lang="en-US"/>
            </a:p>
          </p:txBody>
        </p:sp>
        <p:sp>
          <p:nvSpPr>
            <p:cNvPr id="31800" name="Oval 119"/>
            <p:cNvSpPr>
              <a:spLocks noChangeArrowheads="1"/>
            </p:cNvSpPr>
            <p:nvPr/>
          </p:nvSpPr>
          <p:spPr bwMode="auto">
            <a:xfrm>
              <a:off x="1442" y="88"/>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1801" name="Oval 120"/>
            <p:cNvSpPr>
              <a:spLocks noChangeArrowheads="1"/>
            </p:cNvSpPr>
            <p:nvPr/>
          </p:nvSpPr>
          <p:spPr bwMode="auto">
            <a:xfrm>
              <a:off x="1840" y="-576"/>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1802" name="Oval 121"/>
            <p:cNvSpPr>
              <a:spLocks noChangeArrowheads="1"/>
            </p:cNvSpPr>
            <p:nvPr/>
          </p:nvSpPr>
          <p:spPr bwMode="auto">
            <a:xfrm>
              <a:off x="1056" y="-584"/>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grpSp>
      <p:sp>
        <p:nvSpPr>
          <p:cNvPr id="31754" name="Oval 122"/>
          <p:cNvSpPr>
            <a:spLocks noChangeArrowheads="1"/>
          </p:cNvSpPr>
          <p:nvPr/>
        </p:nvSpPr>
        <p:spPr bwMode="auto">
          <a:xfrm>
            <a:off x="4205288" y="4419600"/>
            <a:ext cx="619125" cy="609600"/>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grpSp>
        <p:nvGrpSpPr>
          <p:cNvPr id="31755" name="Group 123"/>
          <p:cNvGrpSpPr>
            <a:grpSpLocks/>
          </p:cNvGrpSpPr>
          <p:nvPr/>
        </p:nvGrpSpPr>
        <p:grpSpPr bwMode="auto">
          <a:xfrm>
            <a:off x="3595688" y="2301875"/>
            <a:ext cx="2471737" cy="2727325"/>
            <a:chOff x="4320" y="-1248"/>
            <a:chExt cx="1557" cy="1718"/>
          </a:xfrm>
        </p:grpSpPr>
        <p:sp>
          <p:nvSpPr>
            <p:cNvPr id="31787" name="Line 124"/>
            <p:cNvSpPr>
              <a:spLocks noChangeShapeType="1"/>
            </p:cNvSpPr>
            <p:nvPr/>
          </p:nvSpPr>
          <p:spPr bwMode="auto">
            <a:xfrm flipH="1" flipV="1">
              <a:off x="4512" y="-419"/>
              <a:ext cx="396" cy="692"/>
            </a:xfrm>
            <a:prstGeom prst="line">
              <a:avLst/>
            </a:prstGeom>
            <a:noFill/>
            <a:ln w="38100">
              <a:solidFill>
                <a:schemeClr val="tx1"/>
              </a:solidFill>
              <a:round/>
              <a:headEnd/>
              <a:tailEnd/>
            </a:ln>
          </p:spPr>
          <p:txBody>
            <a:bodyPr/>
            <a:lstStyle/>
            <a:p>
              <a:endParaRPr lang="en-US"/>
            </a:p>
          </p:txBody>
        </p:sp>
        <p:sp>
          <p:nvSpPr>
            <p:cNvPr id="31788" name="Line 125"/>
            <p:cNvSpPr>
              <a:spLocks noChangeShapeType="1"/>
            </p:cNvSpPr>
            <p:nvPr/>
          </p:nvSpPr>
          <p:spPr bwMode="auto">
            <a:xfrm flipH="1" flipV="1">
              <a:off x="4896" y="-1102"/>
              <a:ext cx="396" cy="692"/>
            </a:xfrm>
            <a:prstGeom prst="line">
              <a:avLst/>
            </a:prstGeom>
            <a:noFill/>
            <a:ln w="38100">
              <a:solidFill>
                <a:schemeClr val="tx1"/>
              </a:solidFill>
              <a:round/>
              <a:headEnd/>
              <a:tailEnd/>
            </a:ln>
          </p:spPr>
          <p:txBody>
            <a:bodyPr/>
            <a:lstStyle/>
            <a:p>
              <a:endParaRPr lang="en-US"/>
            </a:p>
          </p:txBody>
        </p:sp>
        <p:sp>
          <p:nvSpPr>
            <p:cNvPr id="31789" name="Line 126"/>
            <p:cNvSpPr>
              <a:spLocks noChangeShapeType="1"/>
            </p:cNvSpPr>
            <p:nvPr/>
          </p:nvSpPr>
          <p:spPr bwMode="auto">
            <a:xfrm flipV="1">
              <a:off x="4925" y="-1070"/>
              <a:ext cx="774" cy="1322"/>
            </a:xfrm>
            <a:prstGeom prst="line">
              <a:avLst/>
            </a:prstGeom>
            <a:noFill/>
            <a:ln w="38100">
              <a:solidFill>
                <a:schemeClr val="tx1"/>
              </a:solidFill>
              <a:round/>
              <a:headEnd/>
              <a:tailEnd/>
            </a:ln>
          </p:spPr>
          <p:txBody>
            <a:bodyPr/>
            <a:lstStyle/>
            <a:p>
              <a:endParaRPr lang="en-US"/>
            </a:p>
          </p:txBody>
        </p:sp>
        <p:sp>
          <p:nvSpPr>
            <p:cNvPr id="31790" name="Oval 127"/>
            <p:cNvSpPr>
              <a:spLocks noChangeArrowheads="1"/>
            </p:cNvSpPr>
            <p:nvPr/>
          </p:nvSpPr>
          <p:spPr bwMode="auto">
            <a:xfrm flipH="1">
              <a:off x="4709" y="86"/>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1791" name="Oval 128"/>
            <p:cNvSpPr>
              <a:spLocks noChangeArrowheads="1"/>
            </p:cNvSpPr>
            <p:nvPr/>
          </p:nvSpPr>
          <p:spPr bwMode="auto">
            <a:xfrm>
              <a:off x="5102" y="-578"/>
              <a:ext cx="389"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1792" name="Oval 129"/>
            <p:cNvSpPr>
              <a:spLocks noChangeArrowheads="1"/>
            </p:cNvSpPr>
            <p:nvPr/>
          </p:nvSpPr>
          <p:spPr bwMode="auto">
            <a:xfrm>
              <a:off x="4716" y="-1248"/>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1793" name="Oval 130"/>
            <p:cNvSpPr>
              <a:spLocks noChangeArrowheads="1"/>
            </p:cNvSpPr>
            <p:nvPr/>
          </p:nvSpPr>
          <p:spPr bwMode="auto">
            <a:xfrm>
              <a:off x="5488" y="-1248"/>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1794" name="Oval 131"/>
            <p:cNvSpPr>
              <a:spLocks noChangeArrowheads="1"/>
            </p:cNvSpPr>
            <p:nvPr/>
          </p:nvSpPr>
          <p:spPr bwMode="auto">
            <a:xfrm flipV="1">
              <a:off x="4320" y="-585"/>
              <a:ext cx="389" cy="383"/>
            </a:xfrm>
            <a:prstGeom prst="ellipse">
              <a:avLst/>
            </a:prstGeom>
            <a:solidFill>
              <a:schemeClr val="bg1"/>
            </a:solidFill>
            <a:ln w="9525">
              <a:solidFill>
                <a:schemeClr val="tx1"/>
              </a:solidFill>
              <a:round/>
              <a:headEnd/>
              <a:tailEnd/>
            </a:ln>
          </p:spPr>
          <p:txBody>
            <a:bodyPr wrap="none" anchor="ctr"/>
            <a:lstStyle/>
            <a:p>
              <a:endParaRPr lang="en-US"/>
            </a:p>
          </p:txBody>
        </p:sp>
        <p:pic>
          <p:nvPicPr>
            <p:cNvPr id="31795" name="Picture 132" descr="check"/>
            <p:cNvPicPr>
              <a:picLocks noChangeAspect="1" noChangeArrowheads="1"/>
            </p:cNvPicPr>
            <p:nvPr/>
          </p:nvPicPr>
          <p:blipFill>
            <a:blip r:embed="rId3"/>
            <a:srcRect/>
            <a:stretch>
              <a:fillRect/>
            </a:stretch>
          </p:blipFill>
          <p:spPr bwMode="auto">
            <a:xfrm>
              <a:off x="5568" y="-1152"/>
              <a:ext cx="192" cy="181"/>
            </a:xfrm>
            <a:prstGeom prst="rect">
              <a:avLst/>
            </a:prstGeom>
            <a:noFill/>
            <a:ln w="9525">
              <a:noFill/>
              <a:miter lim="800000"/>
              <a:headEnd/>
              <a:tailEnd/>
            </a:ln>
          </p:spPr>
        </p:pic>
        <p:pic>
          <p:nvPicPr>
            <p:cNvPr id="31796" name="Picture 133" descr="check"/>
            <p:cNvPicPr>
              <a:picLocks noChangeAspect="1" noChangeArrowheads="1"/>
            </p:cNvPicPr>
            <p:nvPr/>
          </p:nvPicPr>
          <p:blipFill>
            <a:blip r:embed="rId3"/>
            <a:srcRect/>
            <a:stretch>
              <a:fillRect/>
            </a:stretch>
          </p:blipFill>
          <p:spPr bwMode="auto">
            <a:xfrm>
              <a:off x="4800" y="-1152"/>
              <a:ext cx="192" cy="181"/>
            </a:xfrm>
            <a:prstGeom prst="rect">
              <a:avLst/>
            </a:prstGeom>
            <a:noFill/>
            <a:ln w="9525">
              <a:noFill/>
              <a:miter lim="800000"/>
              <a:headEnd/>
              <a:tailEnd/>
            </a:ln>
          </p:spPr>
        </p:pic>
        <p:pic>
          <p:nvPicPr>
            <p:cNvPr id="31797" name="Picture 134" descr="check"/>
            <p:cNvPicPr>
              <a:picLocks noChangeAspect="1" noChangeArrowheads="1"/>
            </p:cNvPicPr>
            <p:nvPr/>
          </p:nvPicPr>
          <p:blipFill>
            <a:blip r:embed="rId3"/>
            <a:srcRect/>
            <a:stretch>
              <a:fillRect/>
            </a:stretch>
          </p:blipFill>
          <p:spPr bwMode="auto">
            <a:xfrm>
              <a:off x="4416" y="-480"/>
              <a:ext cx="192" cy="181"/>
            </a:xfrm>
            <a:prstGeom prst="rect">
              <a:avLst/>
            </a:prstGeom>
            <a:noFill/>
            <a:ln w="9525">
              <a:noFill/>
              <a:miter lim="800000"/>
              <a:headEnd/>
              <a:tailEnd/>
            </a:ln>
          </p:spPr>
        </p:pic>
      </p:grpSp>
      <p:grpSp>
        <p:nvGrpSpPr>
          <p:cNvPr id="31756" name="Group 135"/>
          <p:cNvGrpSpPr>
            <a:grpSpLocks/>
          </p:cNvGrpSpPr>
          <p:nvPr/>
        </p:nvGrpSpPr>
        <p:grpSpPr bwMode="auto">
          <a:xfrm>
            <a:off x="3595688" y="2301875"/>
            <a:ext cx="2471737" cy="2727325"/>
            <a:chOff x="2544" y="-576"/>
            <a:chExt cx="1557" cy="1718"/>
          </a:xfrm>
        </p:grpSpPr>
        <p:sp>
          <p:nvSpPr>
            <p:cNvPr id="31778" name="Line 136"/>
            <p:cNvSpPr>
              <a:spLocks noChangeShapeType="1"/>
            </p:cNvSpPr>
            <p:nvPr/>
          </p:nvSpPr>
          <p:spPr bwMode="auto">
            <a:xfrm flipH="1" flipV="1">
              <a:off x="2736" y="253"/>
              <a:ext cx="396" cy="692"/>
            </a:xfrm>
            <a:prstGeom prst="line">
              <a:avLst/>
            </a:prstGeom>
            <a:noFill/>
            <a:ln w="38100">
              <a:solidFill>
                <a:schemeClr val="tx1"/>
              </a:solidFill>
              <a:round/>
              <a:headEnd/>
              <a:tailEnd/>
            </a:ln>
          </p:spPr>
          <p:txBody>
            <a:bodyPr/>
            <a:lstStyle/>
            <a:p>
              <a:endParaRPr lang="en-US"/>
            </a:p>
          </p:txBody>
        </p:sp>
        <p:sp>
          <p:nvSpPr>
            <p:cNvPr id="31779" name="Line 137"/>
            <p:cNvSpPr>
              <a:spLocks noChangeShapeType="1"/>
            </p:cNvSpPr>
            <p:nvPr/>
          </p:nvSpPr>
          <p:spPr bwMode="auto">
            <a:xfrm flipH="1" flipV="1">
              <a:off x="3120" y="-430"/>
              <a:ext cx="396" cy="692"/>
            </a:xfrm>
            <a:prstGeom prst="line">
              <a:avLst/>
            </a:prstGeom>
            <a:noFill/>
            <a:ln w="38100">
              <a:solidFill>
                <a:schemeClr val="tx1"/>
              </a:solidFill>
              <a:round/>
              <a:headEnd/>
              <a:tailEnd/>
            </a:ln>
          </p:spPr>
          <p:txBody>
            <a:bodyPr/>
            <a:lstStyle/>
            <a:p>
              <a:endParaRPr lang="en-US"/>
            </a:p>
          </p:txBody>
        </p:sp>
        <p:sp>
          <p:nvSpPr>
            <p:cNvPr id="31780" name="Line 138"/>
            <p:cNvSpPr>
              <a:spLocks noChangeShapeType="1"/>
            </p:cNvSpPr>
            <p:nvPr/>
          </p:nvSpPr>
          <p:spPr bwMode="auto">
            <a:xfrm flipV="1">
              <a:off x="3149" y="-398"/>
              <a:ext cx="774" cy="1322"/>
            </a:xfrm>
            <a:prstGeom prst="line">
              <a:avLst/>
            </a:prstGeom>
            <a:noFill/>
            <a:ln w="38100">
              <a:solidFill>
                <a:schemeClr val="tx1"/>
              </a:solidFill>
              <a:round/>
              <a:headEnd/>
              <a:tailEnd/>
            </a:ln>
          </p:spPr>
          <p:txBody>
            <a:bodyPr/>
            <a:lstStyle/>
            <a:p>
              <a:endParaRPr lang="en-US"/>
            </a:p>
          </p:txBody>
        </p:sp>
        <p:sp>
          <p:nvSpPr>
            <p:cNvPr id="31781" name="Oval 139"/>
            <p:cNvSpPr>
              <a:spLocks noChangeArrowheads="1"/>
            </p:cNvSpPr>
            <p:nvPr/>
          </p:nvSpPr>
          <p:spPr bwMode="auto">
            <a:xfrm flipH="1">
              <a:off x="2933" y="758"/>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1782" name="Oval 140"/>
            <p:cNvSpPr>
              <a:spLocks noChangeArrowheads="1"/>
            </p:cNvSpPr>
            <p:nvPr/>
          </p:nvSpPr>
          <p:spPr bwMode="auto">
            <a:xfrm>
              <a:off x="3326" y="94"/>
              <a:ext cx="389"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1783" name="Oval 141"/>
            <p:cNvSpPr>
              <a:spLocks noChangeArrowheads="1"/>
            </p:cNvSpPr>
            <p:nvPr/>
          </p:nvSpPr>
          <p:spPr bwMode="auto">
            <a:xfrm>
              <a:off x="2940" y="-576"/>
              <a:ext cx="389"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1784" name="Oval 142"/>
            <p:cNvSpPr>
              <a:spLocks noChangeArrowheads="1"/>
            </p:cNvSpPr>
            <p:nvPr/>
          </p:nvSpPr>
          <p:spPr bwMode="auto">
            <a:xfrm>
              <a:off x="3712" y="-576"/>
              <a:ext cx="389"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1785" name="Oval 143"/>
            <p:cNvSpPr>
              <a:spLocks noChangeArrowheads="1"/>
            </p:cNvSpPr>
            <p:nvPr/>
          </p:nvSpPr>
          <p:spPr bwMode="auto">
            <a:xfrm flipV="1">
              <a:off x="2544" y="87"/>
              <a:ext cx="389" cy="383"/>
            </a:xfrm>
            <a:prstGeom prst="ellipse">
              <a:avLst/>
            </a:prstGeom>
            <a:solidFill>
              <a:schemeClr val="bg1"/>
            </a:solidFill>
            <a:ln w="9525">
              <a:solidFill>
                <a:schemeClr val="tx1"/>
              </a:solidFill>
              <a:round/>
              <a:headEnd/>
              <a:tailEnd/>
            </a:ln>
          </p:spPr>
          <p:txBody>
            <a:bodyPr wrap="none" anchor="ctr"/>
            <a:lstStyle/>
            <a:p>
              <a:endParaRPr lang="en-US"/>
            </a:p>
          </p:txBody>
        </p:sp>
        <p:pic>
          <p:nvPicPr>
            <p:cNvPr id="31786" name="Picture 144" descr="check"/>
            <p:cNvPicPr>
              <a:picLocks noChangeAspect="1" noChangeArrowheads="1"/>
            </p:cNvPicPr>
            <p:nvPr/>
          </p:nvPicPr>
          <p:blipFill>
            <a:blip r:embed="rId3"/>
            <a:srcRect/>
            <a:stretch>
              <a:fillRect/>
            </a:stretch>
          </p:blipFill>
          <p:spPr bwMode="auto">
            <a:xfrm>
              <a:off x="2640" y="192"/>
              <a:ext cx="192" cy="181"/>
            </a:xfrm>
            <a:prstGeom prst="rect">
              <a:avLst/>
            </a:prstGeom>
            <a:noFill/>
            <a:ln w="9525">
              <a:noFill/>
              <a:miter lim="800000"/>
              <a:headEnd/>
              <a:tailEnd/>
            </a:ln>
          </p:spPr>
        </p:pic>
      </p:grpSp>
      <p:grpSp>
        <p:nvGrpSpPr>
          <p:cNvPr id="31757" name="Group 145"/>
          <p:cNvGrpSpPr>
            <a:grpSpLocks/>
          </p:cNvGrpSpPr>
          <p:nvPr/>
        </p:nvGrpSpPr>
        <p:grpSpPr bwMode="auto">
          <a:xfrm>
            <a:off x="3595688" y="2301875"/>
            <a:ext cx="2471737" cy="2727325"/>
            <a:chOff x="5218" y="722"/>
            <a:chExt cx="1557" cy="1718"/>
          </a:xfrm>
        </p:grpSpPr>
        <p:sp>
          <p:nvSpPr>
            <p:cNvPr id="31765" name="Line 146"/>
            <p:cNvSpPr>
              <a:spLocks noChangeShapeType="1"/>
            </p:cNvSpPr>
            <p:nvPr/>
          </p:nvSpPr>
          <p:spPr bwMode="auto">
            <a:xfrm flipH="1" flipV="1">
              <a:off x="5410" y="1551"/>
              <a:ext cx="396" cy="692"/>
            </a:xfrm>
            <a:prstGeom prst="line">
              <a:avLst/>
            </a:prstGeom>
            <a:noFill/>
            <a:ln w="38100">
              <a:solidFill>
                <a:schemeClr val="tx1"/>
              </a:solidFill>
              <a:round/>
              <a:headEnd/>
              <a:tailEnd/>
            </a:ln>
          </p:spPr>
          <p:txBody>
            <a:bodyPr/>
            <a:lstStyle/>
            <a:p>
              <a:endParaRPr lang="en-US"/>
            </a:p>
          </p:txBody>
        </p:sp>
        <p:sp>
          <p:nvSpPr>
            <p:cNvPr id="31766" name="Line 147"/>
            <p:cNvSpPr>
              <a:spLocks noChangeShapeType="1"/>
            </p:cNvSpPr>
            <p:nvPr/>
          </p:nvSpPr>
          <p:spPr bwMode="auto">
            <a:xfrm flipH="1" flipV="1">
              <a:off x="5794" y="868"/>
              <a:ext cx="396" cy="692"/>
            </a:xfrm>
            <a:prstGeom prst="line">
              <a:avLst/>
            </a:prstGeom>
            <a:noFill/>
            <a:ln w="38100">
              <a:solidFill>
                <a:schemeClr val="tx1"/>
              </a:solidFill>
              <a:round/>
              <a:headEnd/>
              <a:tailEnd/>
            </a:ln>
          </p:spPr>
          <p:txBody>
            <a:bodyPr/>
            <a:lstStyle/>
            <a:p>
              <a:endParaRPr lang="en-US"/>
            </a:p>
          </p:txBody>
        </p:sp>
        <p:sp>
          <p:nvSpPr>
            <p:cNvPr id="31767" name="Line 148"/>
            <p:cNvSpPr>
              <a:spLocks noChangeShapeType="1"/>
            </p:cNvSpPr>
            <p:nvPr/>
          </p:nvSpPr>
          <p:spPr bwMode="auto">
            <a:xfrm flipV="1">
              <a:off x="5823" y="900"/>
              <a:ext cx="774" cy="1322"/>
            </a:xfrm>
            <a:prstGeom prst="line">
              <a:avLst/>
            </a:prstGeom>
            <a:noFill/>
            <a:ln w="38100">
              <a:solidFill>
                <a:schemeClr val="tx1"/>
              </a:solidFill>
              <a:round/>
              <a:headEnd/>
              <a:tailEnd/>
            </a:ln>
          </p:spPr>
          <p:txBody>
            <a:bodyPr/>
            <a:lstStyle/>
            <a:p>
              <a:endParaRPr lang="en-US"/>
            </a:p>
          </p:txBody>
        </p:sp>
        <p:sp>
          <p:nvSpPr>
            <p:cNvPr id="31768" name="Oval 149"/>
            <p:cNvSpPr>
              <a:spLocks noChangeArrowheads="1"/>
            </p:cNvSpPr>
            <p:nvPr/>
          </p:nvSpPr>
          <p:spPr bwMode="auto">
            <a:xfrm flipH="1">
              <a:off x="5607" y="2056"/>
              <a:ext cx="390"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1769" name="Oval 150"/>
            <p:cNvSpPr>
              <a:spLocks noChangeArrowheads="1"/>
            </p:cNvSpPr>
            <p:nvPr/>
          </p:nvSpPr>
          <p:spPr bwMode="auto">
            <a:xfrm>
              <a:off x="6000" y="1392"/>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1770" name="Oval 151"/>
            <p:cNvSpPr>
              <a:spLocks noChangeArrowheads="1"/>
            </p:cNvSpPr>
            <p:nvPr/>
          </p:nvSpPr>
          <p:spPr bwMode="auto">
            <a:xfrm>
              <a:off x="5614" y="722"/>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1771" name="Oval 152"/>
            <p:cNvSpPr>
              <a:spLocks noChangeArrowheads="1"/>
            </p:cNvSpPr>
            <p:nvPr/>
          </p:nvSpPr>
          <p:spPr bwMode="auto">
            <a:xfrm>
              <a:off x="6386" y="722"/>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1772" name="Oval 153"/>
            <p:cNvSpPr>
              <a:spLocks noChangeArrowheads="1"/>
            </p:cNvSpPr>
            <p:nvPr/>
          </p:nvSpPr>
          <p:spPr bwMode="auto">
            <a:xfrm flipV="1">
              <a:off x="5218" y="1385"/>
              <a:ext cx="389" cy="383"/>
            </a:xfrm>
            <a:prstGeom prst="ellipse">
              <a:avLst/>
            </a:prstGeom>
            <a:solidFill>
              <a:schemeClr val="bg1"/>
            </a:solidFill>
            <a:ln w="9525">
              <a:solidFill>
                <a:schemeClr val="tx1"/>
              </a:solidFill>
              <a:round/>
              <a:headEnd/>
              <a:tailEnd/>
            </a:ln>
          </p:spPr>
          <p:txBody>
            <a:bodyPr wrap="none" anchor="ctr"/>
            <a:lstStyle/>
            <a:p>
              <a:endParaRPr lang="en-US"/>
            </a:p>
          </p:txBody>
        </p:sp>
        <p:pic>
          <p:nvPicPr>
            <p:cNvPr id="31773" name="Picture 154" descr="check"/>
            <p:cNvPicPr>
              <a:picLocks noChangeAspect="1" noChangeArrowheads="1"/>
            </p:cNvPicPr>
            <p:nvPr/>
          </p:nvPicPr>
          <p:blipFill>
            <a:blip r:embed="rId3"/>
            <a:srcRect/>
            <a:stretch>
              <a:fillRect/>
            </a:stretch>
          </p:blipFill>
          <p:spPr bwMode="auto">
            <a:xfrm>
              <a:off x="6466" y="818"/>
              <a:ext cx="192" cy="181"/>
            </a:xfrm>
            <a:prstGeom prst="rect">
              <a:avLst/>
            </a:prstGeom>
            <a:noFill/>
            <a:ln w="9525">
              <a:noFill/>
              <a:miter lim="800000"/>
              <a:headEnd/>
              <a:tailEnd/>
            </a:ln>
          </p:spPr>
        </p:pic>
        <p:pic>
          <p:nvPicPr>
            <p:cNvPr id="31774" name="Picture 155" descr="check"/>
            <p:cNvPicPr>
              <a:picLocks noChangeAspect="1" noChangeArrowheads="1"/>
            </p:cNvPicPr>
            <p:nvPr/>
          </p:nvPicPr>
          <p:blipFill>
            <a:blip r:embed="rId3"/>
            <a:srcRect/>
            <a:stretch>
              <a:fillRect/>
            </a:stretch>
          </p:blipFill>
          <p:spPr bwMode="auto">
            <a:xfrm>
              <a:off x="5698" y="818"/>
              <a:ext cx="192" cy="181"/>
            </a:xfrm>
            <a:prstGeom prst="rect">
              <a:avLst/>
            </a:prstGeom>
            <a:noFill/>
            <a:ln w="9525">
              <a:noFill/>
              <a:miter lim="800000"/>
              <a:headEnd/>
              <a:tailEnd/>
            </a:ln>
          </p:spPr>
        </p:pic>
        <p:pic>
          <p:nvPicPr>
            <p:cNvPr id="31775" name="Picture 156" descr="check"/>
            <p:cNvPicPr>
              <a:picLocks noChangeAspect="1" noChangeArrowheads="1"/>
            </p:cNvPicPr>
            <p:nvPr/>
          </p:nvPicPr>
          <p:blipFill>
            <a:blip r:embed="rId3"/>
            <a:srcRect/>
            <a:stretch>
              <a:fillRect/>
            </a:stretch>
          </p:blipFill>
          <p:spPr bwMode="auto">
            <a:xfrm>
              <a:off x="5314" y="1490"/>
              <a:ext cx="192" cy="181"/>
            </a:xfrm>
            <a:prstGeom prst="rect">
              <a:avLst/>
            </a:prstGeom>
            <a:noFill/>
            <a:ln w="9525">
              <a:noFill/>
              <a:miter lim="800000"/>
              <a:headEnd/>
              <a:tailEnd/>
            </a:ln>
          </p:spPr>
        </p:pic>
        <p:pic>
          <p:nvPicPr>
            <p:cNvPr id="31776" name="Picture 157" descr="check"/>
            <p:cNvPicPr>
              <a:picLocks noChangeAspect="1" noChangeArrowheads="1"/>
            </p:cNvPicPr>
            <p:nvPr/>
          </p:nvPicPr>
          <p:blipFill>
            <a:blip r:embed="rId3"/>
            <a:srcRect/>
            <a:stretch>
              <a:fillRect/>
            </a:stretch>
          </p:blipFill>
          <p:spPr bwMode="auto">
            <a:xfrm>
              <a:off x="5712" y="2171"/>
              <a:ext cx="192" cy="181"/>
            </a:xfrm>
            <a:prstGeom prst="rect">
              <a:avLst/>
            </a:prstGeom>
            <a:noFill/>
            <a:ln w="9525">
              <a:noFill/>
              <a:miter lim="800000"/>
              <a:headEnd/>
              <a:tailEnd/>
            </a:ln>
          </p:spPr>
        </p:pic>
        <p:pic>
          <p:nvPicPr>
            <p:cNvPr id="31777" name="Picture 158" descr="check"/>
            <p:cNvPicPr>
              <a:picLocks noChangeAspect="1" noChangeArrowheads="1"/>
            </p:cNvPicPr>
            <p:nvPr/>
          </p:nvPicPr>
          <p:blipFill>
            <a:blip r:embed="rId3"/>
            <a:srcRect/>
            <a:stretch>
              <a:fillRect/>
            </a:stretch>
          </p:blipFill>
          <p:spPr bwMode="auto">
            <a:xfrm>
              <a:off x="6096" y="1488"/>
              <a:ext cx="192" cy="181"/>
            </a:xfrm>
            <a:prstGeom prst="rect">
              <a:avLst/>
            </a:prstGeom>
            <a:noFill/>
            <a:ln w="9525">
              <a:noFill/>
              <a:miter lim="800000"/>
              <a:headEnd/>
              <a:tailEnd/>
            </a:ln>
          </p:spPr>
        </p:pic>
      </p:grpSp>
      <p:sp>
        <p:nvSpPr>
          <p:cNvPr id="31758" name="Text Box 159"/>
          <p:cNvSpPr txBox="1">
            <a:spLocks noChangeArrowheads="1"/>
          </p:cNvSpPr>
          <p:nvPr/>
        </p:nvSpPr>
        <p:spPr bwMode="auto">
          <a:xfrm>
            <a:off x="457200" y="1690688"/>
            <a:ext cx="3657600" cy="646112"/>
          </a:xfrm>
          <a:prstGeom prst="rect">
            <a:avLst/>
          </a:prstGeom>
          <a:noFill/>
          <a:ln w="25400">
            <a:noFill/>
            <a:miter lim="800000"/>
            <a:headEnd/>
            <a:tailEnd type="none" w="lg" len="med"/>
          </a:ln>
        </p:spPr>
        <p:txBody>
          <a:bodyPr>
            <a:spAutoFit/>
          </a:bodyPr>
          <a:lstStyle/>
          <a:p>
            <a:r>
              <a:rPr lang="en-US" sz="1800" b="1" i="1">
                <a:latin typeface="Arial Narrow" pitchFamily="34" charset="0"/>
              </a:rPr>
              <a:t>Implicitly known to the reference monitor.</a:t>
            </a:r>
          </a:p>
        </p:txBody>
      </p:sp>
      <p:sp>
        <p:nvSpPr>
          <p:cNvPr id="31759" name="Text Box 161"/>
          <p:cNvSpPr txBox="1">
            <a:spLocks noChangeArrowheads="1"/>
          </p:cNvSpPr>
          <p:nvPr/>
        </p:nvSpPr>
        <p:spPr bwMode="auto">
          <a:xfrm>
            <a:off x="6156325" y="1792288"/>
            <a:ext cx="2344738" cy="366712"/>
          </a:xfrm>
          <a:prstGeom prst="rect">
            <a:avLst/>
          </a:prstGeom>
          <a:noFill/>
          <a:ln w="25400">
            <a:noFill/>
            <a:miter lim="800000"/>
            <a:headEnd/>
            <a:tailEnd type="none" w="lg" len="med"/>
          </a:ln>
        </p:spPr>
        <p:txBody>
          <a:bodyPr wrap="none">
            <a:spAutoFit/>
          </a:bodyPr>
          <a:lstStyle/>
          <a:p>
            <a:pPr algn="ctr"/>
            <a:r>
              <a:rPr lang="en-US" sz="1800" b="1" i="1">
                <a:latin typeface="Arial Narrow" pitchFamily="34" charset="0"/>
              </a:rPr>
              <a:t>Received in the request.</a:t>
            </a:r>
          </a:p>
        </p:txBody>
      </p:sp>
      <p:sp>
        <p:nvSpPr>
          <p:cNvPr id="31760" name="Oval 165"/>
          <p:cNvSpPr>
            <a:spLocks noChangeArrowheads="1"/>
          </p:cNvSpPr>
          <p:nvPr/>
        </p:nvSpPr>
        <p:spPr bwMode="auto">
          <a:xfrm>
            <a:off x="2586038" y="5083175"/>
            <a:ext cx="3960812" cy="987425"/>
          </a:xfrm>
          <a:prstGeom prst="ellipse">
            <a:avLst/>
          </a:prstGeom>
          <a:solidFill>
            <a:srgbClr val="CCFFCC"/>
          </a:solidFill>
          <a:ln w="25400">
            <a:solidFill>
              <a:schemeClr val="tx1"/>
            </a:solidFill>
            <a:round/>
            <a:headEnd/>
            <a:tailEnd type="none" w="lg" len="med"/>
          </a:ln>
        </p:spPr>
        <p:txBody>
          <a:bodyPr wrap="none" anchor="ctr"/>
          <a:lstStyle/>
          <a:p>
            <a:endParaRPr lang="en-US"/>
          </a:p>
        </p:txBody>
      </p:sp>
      <p:sp>
        <p:nvSpPr>
          <p:cNvPr id="31761" name="Text Box 166"/>
          <p:cNvSpPr txBox="1">
            <a:spLocks noChangeArrowheads="1"/>
          </p:cNvSpPr>
          <p:nvPr/>
        </p:nvSpPr>
        <p:spPr bwMode="auto">
          <a:xfrm>
            <a:off x="3200400" y="5133975"/>
            <a:ext cx="2743200" cy="314325"/>
          </a:xfrm>
          <a:prstGeom prst="rect">
            <a:avLst/>
          </a:prstGeom>
          <a:noFill/>
          <a:ln w="9525">
            <a:noFill/>
            <a:miter lim="800000"/>
            <a:headEnd/>
            <a:tailEnd/>
          </a:ln>
        </p:spPr>
        <p:txBody>
          <a:bodyPr lIns="82945" tIns="41473" rIns="82945" bIns="41473">
            <a:spAutoFit/>
          </a:bodyPr>
          <a:lstStyle/>
          <a:p>
            <a:pPr defTabSz="3413125" eaLnBrk="1" hangingPunct="1"/>
            <a:r>
              <a:rPr lang="en-US" sz="1500" b="1">
                <a:solidFill>
                  <a:schemeClr val="accent2"/>
                </a:solidFill>
                <a:latin typeface="Courier New" pitchFamily="49" charset="0"/>
              </a:rPr>
              <a:t>Mike says action(D208)</a:t>
            </a:r>
          </a:p>
        </p:txBody>
      </p:sp>
      <p:sp>
        <p:nvSpPr>
          <p:cNvPr id="31762" name="Text Box 167"/>
          <p:cNvSpPr txBox="1">
            <a:spLocks noChangeArrowheads="1"/>
          </p:cNvSpPr>
          <p:nvPr/>
        </p:nvSpPr>
        <p:spPr bwMode="auto">
          <a:xfrm>
            <a:off x="3071813" y="5392738"/>
            <a:ext cx="3030537" cy="641350"/>
          </a:xfrm>
          <a:prstGeom prst="rect">
            <a:avLst/>
          </a:prstGeom>
          <a:noFill/>
          <a:ln w="25400">
            <a:noFill/>
            <a:miter lim="800000"/>
            <a:headEnd/>
            <a:tailEnd type="none" w="lg" len="med"/>
          </a:ln>
        </p:spPr>
        <p:txBody>
          <a:bodyPr wrap="none">
            <a:spAutoFit/>
          </a:bodyPr>
          <a:lstStyle/>
          <a:p>
            <a:pPr algn="ctr"/>
            <a:r>
              <a:rPr lang="en-US" sz="1800" b="1" i="1">
                <a:latin typeface="Arial Narrow" pitchFamily="34" charset="0"/>
              </a:rPr>
              <a:t>Stored in the reference monitor.</a:t>
            </a:r>
          </a:p>
          <a:p>
            <a:pPr algn="ctr"/>
            <a:r>
              <a:rPr lang="en-US" sz="1800" b="1" i="1">
                <a:latin typeface="Arial Narrow" pitchFamily="34" charset="0"/>
              </a:rPr>
              <a:t>Part of the TCB.</a:t>
            </a:r>
          </a:p>
        </p:txBody>
      </p:sp>
      <p:sp>
        <p:nvSpPr>
          <p:cNvPr id="31763" name="Text Box 173"/>
          <p:cNvSpPr txBox="1">
            <a:spLocks noChangeArrowheads="1"/>
          </p:cNvSpPr>
          <p:nvPr/>
        </p:nvSpPr>
        <p:spPr bwMode="auto">
          <a:xfrm>
            <a:off x="330200" y="4692650"/>
            <a:ext cx="2012950" cy="457200"/>
          </a:xfrm>
          <a:prstGeom prst="rect">
            <a:avLst/>
          </a:prstGeom>
          <a:noFill/>
          <a:ln w="25400">
            <a:noFill/>
            <a:miter lim="800000"/>
            <a:headEnd/>
            <a:tailEnd type="none" w="lg" len="med"/>
          </a:ln>
        </p:spPr>
        <p:txBody>
          <a:bodyPr wrap="none">
            <a:spAutoFit/>
          </a:bodyPr>
          <a:lstStyle/>
          <a:p>
            <a:r>
              <a:rPr lang="en-US" i="1">
                <a:latin typeface="Arial Narrow" pitchFamily="34" charset="0"/>
              </a:rPr>
              <a:t>Note: not signed</a:t>
            </a:r>
          </a:p>
        </p:txBody>
      </p:sp>
      <p:sp>
        <p:nvSpPr>
          <p:cNvPr id="31764" name="Line 174"/>
          <p:cNvSpPr>
            <a:spLocks noChangeShapeType="1"/>
          </p:cNvSpPr>
          <p:nvPr/>
        </p:nvSpPr>
        <p:spPr bwMode="auto">
          <a:xfrm flipV="1">
            <a:off x="1320800" y="4049713"/>
            <a:ext cx="160338" cy="595312"/>
          </a:xfrm>
          <a:prstGeom prst="line">
            <a:avLst/>
          </a:prstGeom>
          <a:noFill/>
          <a:ln w="25400">
            <a:solidFill>
              <a:schemeClr val="tx1"/>
            </a:solidFill>
            <a:round/>
            <a:headEnd/>
            <a:tailEnd type="triangle" w="lg" len="med"/>
          </a:ln>
        </p:spPr>
        <p:txBody>
          <a:bodyPr/>
          <a:lstStyle/>
          <a:p>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indent="0"/>
            <a:r>
              <a:rPr lang="en-US" smtClean="0"/>
              <a:t>A “Pull” Approach</a:t>
            </a:r>
          </a:p>
        </p:txBody>
      </p:sp>
      <p:sp>
        <p:nvSpPr>
          <p:cNvPr id="32771" name="Freeform 4"/>
          <p:cNvSpPr>
            <a:spLocks/>
          </p:cNvSpPr>
          <p:nvPr/>
        </p:nvSpPr>
        <p:spPr bwMode="auto">
          <a:xfrm>
            <a:off x="276225" y="1712913"/>
            <a:ext cx="3816350" cy="2308225"/>
          </a:xfrm>
          <a:custGeom>
            <a:avLst/>
            <a:gdLst>
              <a:gd name="T0" fmla="*/ 0 w 2404"/>
              <a:gd name="T1" fmla="*/ 0 h 1454"/>
              <a:gd name="T2" fmla="*/ 0 w 2404"/>
              <a:gd name="T3" fmla="*/ 2147483647 h 1454"/>
              <a:gd name="T4" fmla="*/ 2147483647 w 2404"/>
              <a:gd name="T5" fmla="*/ 2147483647 h 1454"/>
              <a:gd name="T6" fmla="*/ 2147483647 w 2404"/>
              <a:gd name="T7" fmla="*/ 2147483647 h 1454"/>
              <a:gd name="T8" fmla="*/ 2147483647 w 2404"/>
              <a:gd name="T9" fmla="*/ 2147483647 h 1454"/>
              <a:gd name="T10" fmla="*/ 2147483647 w 2404"/>
              <a:gd name="T11" fmla="*/ 2147483647 h 1454"/>
              <a:gd name="T12" fmla="*/ 0 w 2404"/>
              <a:gd name="T13" fmla="*/ 0 h 1454"/>
              <a:gd name="T14" fmla="*/ 0 60000 65536"/>
              <a:gd name="T15" fmla="*/ 0 60000 65536"/>
              <a:gd name="T16" fmla="*/ 0 60000 65536"/>
              <a:gd name="T17" fmla="*/ 0 60000 65536"/>
              <a:gd name="T18" fmla="*/ 0 60000 65536"/>
              <a:gd name="T19" fmla="*/ 0 60000 65536"/>
              <a:gd name="T20" fmla="*/ 0 60000 65536"/>
              <a:gd name="T21" fmla="*/ 0 w 2404"/>
              <a:gd name="T22" fmla="*/ 0 h 1454"/>
              <a:gd name="T23" fmla="*/ 2404 w 2404"/>
              <a:gd name="T24" fmla="*/ 1454 h 14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04" h="1454">
                <a:moveTo>
                  <a:pt x="0" y="0"/>
                </a:moveTo>
                <a:lnTo>
                  <a:pt x="0" y="1454"/>
                </a:lnTo>
                <a:lnTo>
                  <a:pt x="1920" y="1454"/>
                </a:lnTo>
                <a:lnTo>
                  <a:pt x="2121" y="960"/>
                </a:lnTo>
                <a:lnTo>
                  <a:pt x="2404" y="750"/>
                </a:lnTo>
                <a:lnTo>
                  <a:pt x="2404" y="9"/>
                </a:lnTo>
                <a:lnTo>
                  <a:pt x="0" y="0"/>
                </a:lnTo>
                <a:close/>
              </a:path>
            </a:pathLst>
          </a:custGeom>
          <a:solidFill>
            <a:srgbClr val="FFFF99"/>
          </a:solidFill>
          <a:ln w="25400">
            <a:solidFill>
              <a:schemeClr val="tx1"/>
            </a:solidFill>
            <a:round/>
            <a:headEnd/>
            <a:tailEnd type="none" w="lg" len="med"/>
          </a:ln>
        </p:spPr>
        <p:txBody>
          <a:bodyPr/>
          <a:lstStyle/>
          <a:p>
            <a:endParaRPr lang="en-US"/>
          </a:p>
        </p:txBody>
      </p:sp>
      <p:sp>
        <p:nvSpPr>
          <p:cNvPr id="32772" name="Rectangle 5"/>
          <p:cNvSpPr>
            <a:spLocks noChangeArrowheads="1"/>
          </p:cNvSpPr>
          <p:nvPr/>
        </p:nvSpPr>
        <p:spPr bwMode="auto">
          <a:xfrm>
            <a:off x="6138863" y="1741488"/>
            <a:ext cx="2830512" cy="958850"/>
          </a:xfrm>
          <a:prstGeom prst="rect">
            <a:avLst/>
          </a:prstGeom>
          <a:solidFill>
            <a:srgbClr val="CCFFFF"/>
          </a:solidFill>
          <a:ln w="25400">
            <a:solidFill>
              <a:schemeClr val="tx1"/>
            </a:solidFill>
            <a:miter lim="800000"/>
            <a:headEnd/>
            <a:tailEnd type="none" w="lg" len="med"/>
          </a:ln>
        </p:spPr>
        <p:txBody>
          <a:bodyPr wrap="none" anchor="ctr"/>
          <a:lstStyle/>
          <a:p>
            <a:endParaRPr lang="en-US"/>
          </a:p>
        </p:txBody>
      </p:sp>
      <p:sp>
        <p:nvSpPr>
          <p:cNvPr id="32773" name="Text Box 6"/>
          <p:cNvSpPr txBox="1">
            <a:spLocks noChangeArrowheads="1"/>
          </p:cNvSpPr>
          <p:nvPr/>
        </p:nvSpPr>
        <p:spPr bwMode="auto">
          <a:xfrm>
            <a:off x="5653088" y="3352800"/>
            <a:ext cx="2360612" cy="546100"/>
          </a:xfrm>
          <a:prstGeom prst="rect">
            <a:avLst/>
          </a:prstGeom>
          <a:noFill/>
          <a:ln w="9525">
            <a:noFill/>
            <a:miter lim="800000"/>
            <a:headEnd/>
            <a:tailEnd/>
          </a:ln>
        </p:spPr>
        <p:txBody>
          <a:bodyPr wrap="none" lIns="82945" tIns="41473" rIns="82945" bIns="41473">
            <a:spAutoFit/>
          </a:bodyPr>
          <a:lstStyle/>
          <a:p>
            <a:pPr defTabSz="3413125" eaLnBrk="1" hangingPunct="1"/>
            <a:r>
              <a:rPr lang="en-US" sz="1500" b="1">
                <a:solidFill>
                  <a:schemeClr val="accent2"/>
                </a:solidFill>
                <a:latin typeface="Courier New" pitchFamily="49" charset="0"/>
              </a:rPr>
              <a:t>Mike.Students says </a:t>
            </a:r>
          </a:p>
          <a:p>
            <a:pPr defTabSz="3413125" eaLnBrk="1" hangingPunct="1"/>
            <a:r>
              <a:rPr lang="en-US" sz="1500" b="1">
                <a:solidFill>
                  <a:schemeClr val="accent2"/>
                </a:solidFill>
                <a:latin typeface="Courier New" pitchFamily="49" charset="0"/>
              </a:rPr>
              <a:t>  action(D208)</a:t>
            </a:r>
          </a:p>
        </p:txBody>
      </p:sp>
      <p:sp>
        <p:nvSpPr>
          <p:cNvPr id="32774" name="Text Box 7"/>
          <p:cNvSpPr txBox="1">
            <a:spLocks noChangeArrowheads="1"/>
          </p:cNvSpPr>
          <p:nvPr/>
        </p:nvSpPr>
        <p:spPr bwMode="auto">
          <a:xfrm>
            <a:off x="392113" y="3346450"/>
            <a:ext cx="3052762" cy="546100"/>
          </a:xfrm>
          <a:prstGeom prst="rect">
            <a:avLst/>
          </a:prstGeom>
          <a:noFill/>
          <a:ln w="9525">
            <a:noFill/>
            <a:miter lim="800000"/>
            <a:headEnd/>
            <a:tailEnd/>
          </a:ln>
        </p:spPr>
        <p:txBody>
          <a:bodyPr wrap="none" lIns="82945" tIns="41473" rIns="82945" bIns="41473">
            <a:spAutoFit/>
          </a:bodyPr>
          <a:lstStyle/>
          <a:p>
            <a:pPr defTabSz="3413125" eaLnBrk="1" hangingPunct="1"/>
            <a:r>
              <a:rPr lang="en-US" sz="1500" b="1">
                <a:solidFill>
                  <a:schemeClr val="accent2"/>
                </a:solidFill>
                <a:latin typeface="Courier New" pitchFamily="49" charset="0"/>
              </a:rPr>
              <a:t>Mike says delegate(Mike, </a:t>
            </a:r>
          </a:p>
          <a:p>
            <a:pPr defTabSz="3413125" eaLnBrk="1" hangingPunct="1"/>
            <a:r>
              <a:rPr lang="en-US" sz="1500" b="1">
                <a:solidFill>
                  <a:schemeClr val="accent2"/>
                </a:solidFill>
                <a:latin typeface="Courier New" pitchFamily="49" charset="0"/>
              </a:rPr>
              <a:t>  Mike.Students, D208)</a:t>
            </a:r>
          </a:p>
        </p:txBody>
      </p:sp>
      <p:sp>
        <p:nvSpPr>
          <p:cNvPr id="32775" name="Text Box 8"/>
          <p:cNvSpPr txBox="1">
            <a:spLocks noChangeArrowheads="1"/>
          </p:cNvSpPr>
          <p:nvPr/>
        </p:nvSpPr>
        <p:spPr bwMode="auto">
          <a:xfrm>
            <a:off x="6091238" y="2286000"/>
            <a:ext cx="2822575" cy="314325"/>
          </a:xfrm>
          <a:prstGeom prst="rect">
            <a:avLst/>
          </a:prstGeom>
          <a:noFill/>
          <a:ln w="9525">
            <a:noFill/>
            <a:miter lim="800000"/>
            <a:headEnd/>
            <a:tailEnd/>
          </a:ln>
        </p:spPr>
        <p:txBody>
          <a:bodyPr wrap="none" lIns="82945" tIns="41473" rIns="82945" bIns="41473">
            <a:spAutoFit/>
          </a:bodyPr>
          <a:lstStyle/>
          <a:p>
            <a:pPr defTabSz="3413125" eaLnBrk="1" hangingPunct="1"/>
            <a:r>
              <a:rPr lang="en-US" sz="1500" b="1">
                <a:solidFill>
                  <a:schemeClr val="accent2"/>
                </a:solidFill>
                <a:latin typeface="Courier New" pitchFamily="49" charset="0"/>
              </a:rPr>
              <a:t>Scott says action(D208)</a:t>
            </a:r>
          </a:p>
        </p:txBody>
      </p:sp>
      <p:sp>
        <p:nvSpPr>
          <p:cNvPr id="32776" name="Text Box 9"/>
          <p:cNvSpPr txBox="1">
            <a:spLocks noChangeArrowheads="1"/>
          </p:cNvSpPr>
          <p:nvPr/>
        </p:nvSpPr>
        <p:spPr bwMode="auto">
          <a:xfrm>
            <a:off x="962025" y="2268538"/>
            <a:ext cx="3168650" cy="546100"/>
          </a:xfrm>
          <a:prstGeom prst="rect">
            <a:avLst/>
          </a:prstGeom>
          <a:noFill/>
          <a:ln w="9525">
            <a:noFill/>
            <a:miter lim="800000"/>
            <a:headEnd/>
            <a:tailEnd/>
          </a:ln>
        </p:spPr>
        <p:txBody>
          <a:bodyPr wrap="none" lIns="82945" tIns="41473" rIns="82945" bIns="41473">
            <a:spAutoFit/>
          </a:bodyPr>
          <a:lstStyle/>
          <a:p>
            <a:pPr defTabSz="3413125" eaLnBrk="1" hangingPunct="1"/>
            <a:r>
              <a:rPr lang="en-US" sz="1500" b="1">
                <a:solidFill>
                  <a:schemeClr val="accent2"/>
                </a:solidFill>
                <a:latin typeface="Courier New" pitchFamily="49" charset="0"/>
              </a:rPr>
              <a:t>Mike says (Scott </a:t>
            </a:r>
          </a:p>
          <a:p>
            <a:pPr defTabSz="3413125" eaLnBrk="1" hangingPunct="1"/>
            <a:r>
              <a:rPr lang="en-US" sz="1500" b="1">
                <a:solidFill>
                  <a:schemeClr val="accent2"/>
                </a:solidFill>
                <a:latin typeface="Courier New" pitchFamily="49" charset="0"/>
              </a:rPr>
              <a:t>  speaksfor Mike.Students)</a:t>
            </a:r>
          </a:p>
        </p:txBody>
      </p:sp>
      <p:grpSp>
        <p:nvGrpSpPr>
          <p:cNvPr id="32777" name="Group 10"/>
          <p:cNvGrpSpPr>
            <a:grpSpLocks/>
          </p:cNvGrpSpPr>
          <p:nvPr/>
        </p:nvGrpSpPr>
        <p:grpSpPr bwMode="auto">
          <a:xfrm>
            <a:off x="3595688" y="3352800"/>
            <a:ext cx="1863725" cy="1676400"/>
            <a:chOff x="1056" y="-584"/>
            <a:chExt cx="1174" cy="1056"/>
          </a:xfrm>
        </p:grpSpPr>
        <p:sp>
          <p:nvSpPr>
            <p:cNvPr id="32820" name="Line 11"/>
            <p:cNvSpPr>
              <a:spLocks noChangeShapeType="1"/>
            </p:cNvSpPr>
            <p:nvPr/>
          </p:nvSpPr>
          <p:spPr bwMode="auto">
            <a:xfrm flipH="1" flipV="1">
              <a:off x="1248" y="-419"/>
              <a:ext cx="396" cy="692"/>
            </a:xfrm>
            <a:prstGeom prst="line">
              <a:avLst/>
            </a:prstGeom>
            <a:noFill/>
            <a:ln w="38100">
              <a:solidFill>
                <a:schemeClr val="tx1"/>
              </a:solidFill>
              <a:round/>
              <a:headEnd/>
              <a:tailEnd/>
            </a:ln>
          </p:spPr>
          <p:txBody>
            <a:bodyPr/>
            <a:lstStyle/>
            <a:p>
              <a:endParaRPr lang="en-US"/>
            </a:p>
          </p:txBody>
        </p:sp>
        <p:sp>
          <p:nvSpPr>
            <p:cNvPr id="32821" name="Line 12"/>
            <p:cNvSpPr>
              <a:spLocks noChangeShapeType="1"/>
            </p:cNvSpPr>
            <p:nvPr/>
          </p:nvSpPr>
          <p:spPr bwMode="auto">
            <a:xfrm flipV="1">
              <a:off x="1661" y="-384"/>
              <a:ext cx="372" cy="636"/>
            </a:xfrm>
            <a:prstGeom prst="line">
              <a:avLst/>
            </a:prstGeom>
            <a:noFill/>
            <a:ln w="38100">
              <a:solidFill>
                <a:schemeClr val="tx1"/>
              </a:solidFill>
              <a:round/>
              <a:headEnd/>
              <a:tailEnd/>
            </a:ln>
          </p:spPr>
          <p:txBody>
            <a:bodyPr/>
            <a:lstStyle/>
            <a:p>
              <a:endParaRPr lang="en-US"/>
            </a:p>
          </p:txBody>
        </p:sp>
        <p:sp>
          <p:nvSpPr>
            <p:cNvPr id="32822" name="Oval 13"/>
            <p:cNvSpPr>
              <a:spLocks noChangeArrowheads="1"/>
            </p:cNvSpPr>
            <p:nvPr/>
          </p:nvSpPr>
          <p:spPr bwMode="auto">
            <a:xfrm>
              <a:off x="1442" y="88"/>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2823" name="Oval 14"/>
            <p:cNvSpPr>
              <a:spLocks noChangeArrowheads="1"/>
            </p:cNvSpPr>
            <p:nvPr/>
          </p:nvSpPr>
          <p:spPr bwMode="auto">
            <a:xfrm>
              <a:off x="1840" y="-576"/>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2824" name="Oval 15"/>
            <p:cNvSpPr>
              <a:spLocks noChangeArrowheads="1"/>
            </p:cNvSpPr>
            <p:nvPr/>
          </p:nvSpPr>
          <p:spPr bwMode="auto">
            <a:xfrm>
              <a:off x="1056" y="-584"/>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grpSp>
      <p:sp>
        <p:nvSpPr>
          <p:cNvPr id="32778" name="Oval 16"/>
          <p:cNvSpPr>
            <a:spLocks noChangeArrowheads="1"/>
          </p:cNvSpPr>
          <p:nvPr/>
        </p:nvSpPr>
        <p:spPr bwMode="auto">
          <a:xfrm>
            <a:off x="4205288" y="4419600"/>
            <a:ext cx="619125" cy="609600"/>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grpSp>
        <p:nvGrpSpPr>
          <p:cNvPr id="32779" name="Group 17"/>
          <p:cNvGrpSpPr>
            <a:grpSpLocks/>
          </p:cNvGrpSpPr>
          <p:nvPr/>
        </p:nvGrpSpPr>
        <p:grpSpPr bwMode="auto">
          <a:xfrm>
            <a:off x="3595688" y="2301875"/>
            <a:ext cx="2471737" cy="2727325"/>
            <a:chOff x="4320" y="-1248"/>
            <a:chExt cx="1557" cy="1718"/>
          </a:xfrm>
        </p:grpSpPr>
        <p:sp>
          <p:nvSpPr>
            <p:cNvPr id="32809" name="Line 18"/>
            <p:cNvSpPr>
              <a:spLocks noChangeShapeType="1"/>
            </p:cNvSpPr>
            <p:nvPr/>
          </p:nvSpPr>
          <p:spPr bwMode="auto">
            <a:xfrm flipH="1" flipV="1">
              <a:off x="4512" y="-419"/>
              <a:ext cx="396" cy="692"/>
            </a:xfrm>
            <a:prstGeom prst="line">
              <a:avLst/>
            </a:prstGeom>
            <a:noFill/>
            <a:ln w="38100">
              <a:solidFill>
                <a:schemeClr val="tx1"/>
              </a:solidFill>
              <a:round/>
              <a:headEnd/>
              <a:tailEnd/>
            </a:ln>
          </p:spPr>
          <p:txBody>
            <a:bodyPr/>
            <a:lstStyle/>
            <a:p>
              <a:endParaRPr lang="en-US"/>
            </a:p>
          </p:txBody>
        </p:sp>
        <p:sp>
          <p:nvSpPr>
            <p:cNvPr id="32810" name="Line 19"/>
            <p:cNvSpPr>
              <a:spLocks noChangeShapeType="1"/>
            </p:cNvSpPr>
            <p:nvPr/>
          </p:nvSpPr>
          <p:spPr bwMode="auto">
            <a:xfrm flipH="1" flipV="1">
              <a:off x="4896" y="-1102"/>
              <a:ext cx="396" cy="692"/>
            </a:xfrm>
            <a:prstGeom prst="line">
              <a:avLst/>
            </a:prstGeom>
            <a:noFill/>
            <a:ln w="38100">
              <a:solidFill>
                <a:schemeClr val="tx1"/>
              </a:solidFill>
              <a:round/>
              <a:headEnd/>
              <a:tailEnd/>
            </a:ln>
          </p:spPr>
          <p:txBody>
            <a:bodyPr/>
            <a:lstStyle/>
            <a:p>
              <a:endParaRPr lang="en-US"/>
            </a:p>
          </p:txBody>
        </p:sp>
        <p:sp>
          <p:nvSpPr>
            <p:cNvPr id="32811" name="Line 20"/>
            <p:cNvSpPr>
              <a:spLocks noChangeShapeType="1"/>
            </p:cNvSpPr>
            <p:nvPr/>
          </p:nvSpPr>
          <p:spPr bwMode="auto">
            <a:xfrm flipV="1">
              <a:off x="4925" y="-1070"/>
              <a:ext cx="774" cy="1322"/>
            </a:xfrm>
            <a:prstGeom prst="line">
              <a:avLst/>
            </a:prstGeom>
            <a:noFill/>
            <a:ln w="38100">
              <a:solidFill>
                <a:schemeClr val="tx1"/>
              </a:solidFill>
              <a:round/>
              <a:headEnd/>
              <a:tailEnd/>
            </a:ln>
          </p:spPr>
          <p:txBody>
            <a:bodyPr/>
            <a:lstStyle/>
            <a:p>
              <a:endParaRPr lang="en-US"/>
            </a:p>
          </p:txBody>
        </p:sp>
        <p:sp>
          <p:nvSpPr>
            <p:cNvPr id="32812" name="Oval 21"/>
            <p:cNvSpPr>
              <a:spLocks noChangeArrowheads="1"/>
            </p:cNvSpPr>
            <p:nvPr/>
          </p:nvSpPr>
          <p:spPr bwMode="auto">
            <a:xfrm flipH="1">
              <a:off x="4709" y="86"/>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2813" name="Oval 22"/>
            <p:cNvSpPr>
              <a:spLocks noChangeArrowheads="1"/>
            </p:cNvSpPr>
            <p:nvPr/>
          </p:nvSpPr>
          <p:spPr bwMode="auto">
            <a:xfrm>
              <a:off x="5102" y="-578"/>
              <a:ext cx="389"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2814" name="Oval 23"/>
            <p:cNvSpPr>
              <a:spLocks noChangeArrowheads="1"/>
            </p:cNvSpPr>
            <p:nvPr/>
          </p:nvSpPr>
          <p:spPr bwMode="auto">
            <a:xfrm>
              <a:off x="4716" y="-1248"/>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2815" name="Oval 24"/>
            <p:cNvSpPr>
              <a:spLocks noChangeArrowheads="1"/>
            </p:cNvSpPr>
            <p:nvPr/>
          </p:nvSpPr>
          <p:spPr bwMode="auto">
            <a:xfrm>
              <a:off x="5488" y="-1248"/>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2816" name="Oval 25"/>
            <p:cNvSpPr>
              <a:spLocks noChangeArrowheads="1"/>
            </p:cNvSpPr>
            <p:nvPr/>
          </p:nvSpPr>
          <p:spPr bwMode="auto">
            <a:xfrm flipV="1">
              <a:off x="4320" y="-585"/>
              <a:ext cx="389" cy="383"/>
            </a:xfrm>
            <a:prstGeom prst="ellipse">
              <a:avLst/>
            </a:prstGeom>
            <a:solidFill>
              <a:schemeClr val="bg1"/>
            </a:solidFill>
            <a:ln w="9525">
              <a:solidFill>
                <a:schemeClr val="tx1"/>
              </a:solidFill>
              <a:round/>
              <a:headEnd/>
              <a:tailEnd/>
            </a:ln>
          </p:spPr>
          <p:txBody>
            <a:bodyPr wrap="none" anchor="ctr"/>
            <a:lstStyle/>
            <a:p>
              <a:endParaRPr lang="en-US"/>
            </a:p>
          </p:txBody>
        </p:sp>
        <p:pic>
          <p:nvPicPr>
            <p:cNvPr id="32817" name="Picture 26" descr="check"/>
            <p:cNvPicPr>
              <a:picLocks noChangeAspect="1" noChangeArrowheads="1"/>
            </p:cNvPicPr>
            <p:nvPr/>
          </p:nvPicPr>
          <p:blipFill>
            <a:blip r:embed="rId3"/>
            <a:srcRect/>
            <a:stretch>
              <a:fillRect/>
            </a:stretch>
          </p:blipFill>
          <p:spPr bwMode="auto">
            <a:xfrm>
              <a:off x="5568" y="-1152"/>
              <a:ext cx="192" cy="181"/>
            </a:xfrm>
            <a:prstGeom prst="rect">
              <a:avLst/>
            </a:prstGeom>
            <a:noFill/>
            <a:ln w="9525">
              <a:noFill/>
              <a:miter lim="800000"/>
              <a:headEnd/>
              <a:tailEnd/>
            </a:ln>
          </p:spPr>
        </p:pic>
        <p:pic>
          <p:nvPicPr>
            <p:cNvPr id="32818" name="Picture 27" descr="check"/>
            <p:cNvPicPr>
              <a:picLocks noChangeAspect="1" noChangeArrowheads="1"/>
            </p:cNvPicPr>
            <p:nvPr/>
          </p:nvPicPr>
          <p:blipFill>
            <a:blip r:embed="rId3"/>
            <a:srcRect/>
            <a:stretch>
              <a:fillRect/>
            </a:stretch>
          </p:blipFill>
          <p:spPr bwMode="auto">
            <a:xfrm>
              <a:off x="4800" y="-1152"/>
              <a:ext cx="192" cy="181"/>
            </a:xfrm>
            <a:prstGeom prst="rect">
              <a:avLst/>
            </a:prstGeom>
            <a:noFill/>
            <a:ln w="9525">
              <a:noFill/>
              <a:miter lim="800000"/>
              <a:headEnd/>
              <a:tailEnd/>
            </a:ln>
          </p:spPr>
        </p:pic>
        <p:pic>
          <p:nvPicPr>
            <p:cNvPr id="32819" name="Picture 28" descr="check"/>
            <p:cNvPicPr>
              <a:picLocks noChangeAspect="1" noChangeArrowheads="1"/>
            </p:cNvPicPr>
            <p:nvPr/>
          </p:nvPicPr>
          <p:blipFill>
            <a:blip r:embed="rId3"/>
            <a:srcRect/>
            <a:stretch>
              <a:fillRect/>
            </a:stretch>
          </p:blipFill>
          <p:spPr bwMode="auto">
            <a:xfrm>
              <a:off x="4416" y="-480"/>
              <a:ext cx="192" cy="181"/>
            </a:xfrm>
            <a:prstGeom prst="rect">
              <a:avLst/>
            </a:prstGeom>
            <a:noFill/>
            <a:ln w="9525">
              <a:noFill/>
              <a:miter lim="800000"/>
              <a:headEnd/>
              <a:tailEnd/>
            </a:ln>
          </p:spPr>
        </p:pic>
      </p:grpSp>
      <p:grpSp>
        <p:nvGrpSpPr>
          <p:cNvPr id="32780" name="Group 29"/>
          <p:cNvGrpSpPr>
            <a:grpSpLocks/>
          </p:cNvGrpSpPr>
          <p:nvPr/>
        </p:nvGrpSpPr>
        <p:grpSpPr bwMode="auto">
          <a:xfrm>
            <a:off x="3595688" y="2301875"/>
            <a:ext cx="2471737" cy="2727325"/>
            <a:chOff x="2544" y="-576"/>
            <a:chExt cx="1557" cy="1718"/>
          </a:xfrm>
        </p:grpSpPr>
        <p:sp>
          <p:nvSpPr>
            <p:cNvPr id="32800" name="Line 30"/>
            <p:cNvSpPr>
              <a:spLocks noChangeShapeType="1"/>
            </p:cNvSpPr>
            <p:nvPr/>
          </p:nvSpPr>
          <p:spPr bwMode="auto">
            <a:xfrm flipH="1" flipV="1">
              <a:off x="2736" y="253"/>
              <a:ext cx="396" cy="692"/>
            </a:xfrm>
            <a:prstGeom prst="line">
              <a:avLst/>
            </a:prstGeom>
            <a:noFill/>
            <a:ln w="38100">
              <a:solidFill>
                <a:schemeClr val="tx1"/>
              </a:solidFill>
              <a:round/>
              <a:headEnd/>
              <a:tailEnd/>
            </a:ln>
          </p:spPr>
          <p:txBody>
            <a:bodyPr/>
            <a:lstStyle/>
            <a:p>
              <a:endParaRPr lang="en-US"/>
            </a:p>
          </p:txBody>
        </p:sp>
        <p:sp>
          <p:nvSpPr>
            <p:cNvPr id="32801" name="Line 31"/>
            <p:cNvSpPr>
              <a:spLocks noChangeShapeType="1"/>
            </p:cNvSpPr>
            <p:nvPr/>
          </p:nvSpPr>
          <p:spPr bwMode="auto">
            <a:xfrm flipH="1" flipV="1">
              <a:off x="3120" y="-430"/>
              <a:ext cx="396" cy="692"/>
            </a:xfrm>
            <a:prstGeom prst="line">
              <a:avLst/>
            </a:prstGeom>
            <a:noFill/>
            <a:ln w="38100">
              <a:solidFill>
                <a:schemeClr val="tx1"/>
              </a:solidFill>
              <a:round/>
              <a:headEnd/>
              <a:tailEnd/>
            </a:ln>
          </p:spPr>
          <p:txBody>
            <a:bodyPr/>
            <a:lstStyle/>
            <a:p>
              <a:endParaRPr lang="en-US"/>
            </a:p>
          </p:txBody>
        </p:sp>
        <p:sp>
          <p:nvSpPr>
            <p:cNvPr id="32802" name="Line 32"/>
            <p:cNvSpPr>
              <a:spLocks noChangeShapeType="1"/>
            </p:cNvSpPr>
            <p:nvPr/>
          </p:nvSpPr>
          <p:spPr bwMode="auto">
            <a:xfrm flipV="1">
              <a:off x="3149" y="-398"/>
              <a:ext cx="774" cy="1322"/>
            </a:xfrm>
            <a:prstGeom prst="line">
              <a:avLst/>
            </a:prstGeom>
            <a:noFill/>
            <a:ln w="38100">
              <a:solidFill>
                <a:schemeClr val="tx1"/>
              </a:solidFill>
              <a:round/>
              <a:headEnd/>
              <a:tailEnd/>
            </a:ln>
          </p:spPr>
          <p:txBody>
            <a:bodyPr/>
            <a:lstStyle/>
            <a:p>
              <a:endParaRPr lang="en-US"/>
            </a:p>
          </p:txBody>
        </p:sp>
        <p:sp>
          <p:nvSpPr>
            <p:cNvPr id="32803" name="Oval 33"/>
            <p:cNvSpPr>
              <a:spLocks noChangeArrowheads="1"/>
            </p:cNvSpPr>
            <p:nvPr/>
          </p:nvSpPr>
          <p:spPr bwMode="auto">
            <a:xfrm flipH="1">
              <a:off x="2933" y="758"/>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2804" name="Oval 34"/>
            <p:cNvSpPr>
              <a:spLocks noChangeArrowheads="1"/>
            </p:cNvSpPr>
            <p:nvPr/>
          </p:nvSpPr>
          <p:spPr bwMode="auto">
            <a:xfrm>
              <a:off x="3326" y="94"/>
              <a:ext cx="389"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2805" name="Oval 35"/>
            <p:cNvSpPr>
              <a:spLocks noChangeArrowheads="1"/>
            </p:cNvSpPr>
            <p:nvPr/>
          </p:nvSpPr>
          <p:spPr bwMode="auto">
            <a:xfrm>
              <a:off x="2940" y="-576"/>
              <a:ext cx="389"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2806" name="Oval 36"/>
            <p:cNvSpPr>
              <a:spLocks noChangeArrowheads="1"/>
            </p:cNvSpPr>
            <p:nvPr/>
          </p:nvSpPr>
          <p:spPr bwMode="auto">
            <a:xfrm>
              <a:off x="3712" y="-576"/>
              <a:ext cx="389"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2807" name="Oval 37"/>
            <p:cNvSpPr>
              <a:spLocks noChangeArrowheads="1"/>
            </p:cNvSpPr>
            <p:nvPr/>
          </p:nvSpPr>
          <p:spPr bwMode="auto">
            <a:xfrm flipV="1">
              <a:off x="2544" y="87"/>
              <a:ext cx="389" cy="383"/>
            </a:xfrm>
            <a:prstGeom prst="ellipse">
              <a:avLst/>
            </a:prstGeom>
            <a:solidFill>
              <a:schemeClr val="bg1"/>
            </a:solidFill>
            <a:ln w="9525">
              <a:solidFill>
                <a:schemeClr val="tx1"/>
              </a:solidFill>
              <a:round/>
              <a:headEnd/>
              <a:tailEnd/>
            </a:ln>
          </p:spPr>
          <p:txBody>
            <a:bodyPr wrap="none" anchor="ctr"/>
            <a:lstStyle/>
            <a:p>
              <a:endParaRPr lang="en-US"/>
            </a:p>
          </p:txBody>
        </p:sp>
        <p:pic>
          <p:nvPicPr>
            <p:cNvPr id="32808" name="Picture 38" descr="check"/>
            <p:cNvPicPr>
              <a:picLocks noChangeAspect="1" noChangeArrowheads="1"/>
            </p:cNvPicPr>
            <p:nvPr/>
          </p:nvPicPr>
          <p:blipFill>
            <a:blip r:embed="rId3"/>
            <a:srcRect/>
            <a:stretch>
              <a:fillRect/>
            </a:stretch>
          </p:blipFill>
          <p:spPr bwMode="auto">
            <a:xfrm>
              <a:off x="2640" y="192"/>
              <a:ext cx="192" cy="181"/>
            </a:xfrm>
            <a:prstGeom prst="rect">
              <a:avLst/>
            </a:prstGeom>
            <a:noFill/>
            <a:ln w="9525">
              <a:noFill/>
              <a:miter lim="800000"/>
              <a:headEnd/>
              <a:tailEnd/>
            </a:ln>
          </p:spPr>
        </p:pic>
      </p:grpSp>
      <p:grpSp>
        <p:nvGrpSpPr>
          <p:cNvPr id="32781" name="Group 39"/>
          <p:cNvGrpSpPr>
            <a:grpSpLocks/>
          </p:cNvGrpSpPr>
          <p:nvPr/>
        </p:nvGrpSpPr>
        <p:grpSpPr bwMode="auto">
          <a:xfrm>
            <a:off x="3595688" y="2301875"/>
            <a:ext cx="2471737" cy="2727325"/>
            <a:chOff x="5218" y="722"/>
            <a:chExt cx="1557" cy="1718"/>
          </a:xfrm>
        </p:grpSpPr>
        <p:sp>
          <p:nvSpPr>
            <p:cNvPr id="32787" name="Line 40"/>
            <p:cNvSpPr>
              <a:spLocks noChangeShapeType="1"/>
            </p:cNvSpPr>
            <p:nvPr/>
          </p:nvSpPr>
          <p:spPr bwMode="auto">
            <a:xfrm flipH="1" flipV="1">
              <a:off x="5410" y="1551"/>
              <a:ext cx="396" cy="692"/>
            </a:xfrm>
            <a:prstGeom prst="line">
              <a:avLst/>
            </a:prstGeom>
            <a:noFill/>
            <a:ln w="38100">
              <a:solidFill>
                <a:schemeClr val="tx1"/>
              </a:solidFill>
              <a:round/>
              <a:headEnd/>
              <a:tailEnd/>
            </a:ln>
          </p:spPr>
          <p:txBody>
            <a:bodyPr/>
            <a:lstStyle/>
            <a:p>
              <a:endParaRPr lang="en-US"/>
            </a:p>
          </p:txBody>
        </p:sp>
        <p:sp>
          <p:nvSpPr>
            <p:cNvPr id="32788" name="Line 41"/>
            <p:cNvSpPr>
              <a:spLocks noChangeShapeType="1"/>
            </p:cNvSpPr>
            <p:nvPr/>
          </p:nvSpPr>
          <p:spPr bwMode="auto">
            <a:xfrm flipH="1" flipV="1">
              <a:off x="5794" y="868"/>
              <a:ext cx="396" cy="692"/>
            </a:xfrm>
            <a:prstGeom prst="line">
              <a:avLst/>
            </a:prstGeom>
            <a:noFill/>
            <a:ln w="38100">
              <a:solidFill>
                <a:schemeClr val="tx1"/>
              </a:solidFill>
              <a:round/>
              <a:headEnd/>
              <a:tailEnd/>
            </a:ln>
          </p:spPr>
          <p:txBody>
            <a:bodyPr/>
            <a:lstStyle/>
            <a:p>
              <a:endParaRPr lang="en-US"/>
            </a:p>
          </p:txBody>
        </p:sp>
        <p:sp>
          <p:nvSpPr>
            <p:cNvPr id="32789" name="Line 42"/>
            <p:cNvSpPr>
              <a:spLocks noChangeShapeType="1"/>
            </p:cNvSpPr>
            <p:nvPr/>
          </p:nvSpPr>
          <p:spPr bwMode="auto">
            <a:xfrm flipV="1">
              <a:off x="5823" y="900"/>
              <a:ext cx="774" cy="1322"/>
            </a:xfrm>
            <a:prstGeom prst="line">
              <a:avLst/>
            </a:prstGeom>
            <a:noFill/>
            <a:ln w="38100">
              <a:solidFill>
                <a:schemeClr val="tx1"/>
              </a:solidFill>
              <a:round/>
              <a:headEnd/>
              <a:tailEnd/>
            </a:ln>
          </p:spPr>
          <p:txBody>
            <a:bodyPr/>
            <a:lstStyle/>
            <a:p>
              <a:endParaRPr lang="en-US"/>
            </a:p>
          </p:txBody>
        </p:sp>
        <p:sp>
          <p:nvSpPr>
            <p:cNvPr id="32790" name="Oval 43"/>
            <p:cNvSpPr>
              <a:spLocks noChangeArrowheads="1"/>
            </p:cNvSpPr>
            <p:nvPr/>
          </p:nvSpPr>
          <p:spPr bwMode="auto">
            <a:xfrm flipH="1">
              <a:off x="5607" y="2056"/>
              <a:ext cx="390"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2791" name="Oval 44"/>
            <p:cNvSpPr>
              <a:spLocks noChangeArrowheads="1"/>
            </p:cNvSpPr>
            <p:nvPr/>
          </p:nvSpPr>
          <p:spPr bwMode="auto">
            <a:xfrm>
              <a:off x="6000" y="1392"/>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2792" name="Oval 45"/>
            <p:cNvSpPr>
              <a:spLocks noChangeArrowheads="1"/>
            </p:cNvSpPr>
            <p:nvPr/>
          </p:nvSpPr>
          <p:spPr bwMode="auto">
            <a:xfrm>
              <a:off x="5614" y="722"/>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2793" name="Oval 46"/>
            <p:cNvSpPr>
              <a:spLocks noChangeArrowheads="1"/>
            </p:cNvSpPr>
            <p:nvPr/>
          </p:nvSpPr>
          <p:spPr bwMode="auto">
            <a:xfrm>
              <a:off x="6386" y="722"/>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2794" name="Oval 47"/>
            <p:cNvSpPr>
              <a:spLocks noChangeArrowheads="1"/>
            </p:cNvSpPr>
            <p:nvPr/>
          </p:nvSpPr>
          <p:spPr bwMode="auto">
            <a:xfrm flipV="1">
              <a:off x="5218" y="1385"/>
              <a:ext cx="389" cy="383"/>
            </a:xfrm>
            <a:prstGeom prst="ellipse">
              <a:avLst/>
            </a:prstGeom>
            <a:solidFill>
              <a:schemeClr val="bg1"/>
            </a:solidFill>
            <a:ln w="9525">
              <a:solidFill>
                <a:schemeClr val="tx1"/>
              </a:solidFill>
              <a:round/>
              <a:headEnd/>
              <a:tailEnd/>
            </a:ln>
          </p:spPr>
          <p:txBody>
            <a:bodyPr wrap="none" anchor="ctr"/>
            <a:lstStyle/>
            <a:p>
              <a:endParaRPr lang="en-US"/>
            </a:p>
          </p:txBody>
        </p:sp>
        <p:pic>
          <p:nvPicPr>
            <p:cNvPr id="32795" name="Picture 48" descr="check"/>
            <p:cNvPicPr>
              <a:picLocks noChangeAspect="1" noChangeArrowheads="1"/>
            </p:cNvPicPr>
            <p:nvPr/>
          </p:nvPicPr>
          <p:blipFill>
            <a:blip r:embed="rId3"/>
            <a:srcRect/>
            <a:stretch>
              <a:fillRect/>
            </a:stretch>
          </p:blipFill>
          <p:spPr bwMode="auto">
            <a:xfrm>
              <a:off x="6466" y="818"/>
              <a:ext cx="192" cy="181"/>
            </a:xfrm>
            <a:prstGeom prst="rect">
              <a:avLst/>
            </a:prstGeom>
            <a:noFill/>
            <a:ln w="9525">
              <a:noFill/>
              <a:miter lim="800000"/>
              <a:headEnd/>
              <a:tailEnd/>
            </a:ln>
          </p:spPr>
        </p:pic>
        <p:pic>
          <p:nvPicPr>
            <p:cNvPr id="32796" name="Picture 49" descr="check"/>
            <p:cNvPicPr>
              <a:picLocks noChangeAspect="1" noChangeArrowheads="1"/>
            </p:cNvPicPr>
            <p:nvPr/>
          </p:nvPicPr>
          <p:blipFill>
            <a:blip r:embed="rId3"/>
            <a:srcRect/>
            <a:stretch>
              <a:fillRect/>
            </a:stretch>
          </p:blipFill>
          <p:spPr bwMode="auto">
            <a:xfrm>
              <a:off x="5698" y="818"/>
              <a:ext cx="192" cy="181"/>
            </a:xfrm>
            <a:prstGeom prst="rect">
              <a:avLst/>
            </a:prstGeom>
            <a:noFill/>
            <a:ln w="9525">
              <a:noFill/>
              <a:miter lim="800000"/>
              <a:headEnd/>
              <a:tailEnd/>
            </a:ln>
          </p:spPr>
        </p:pic>
        <p:pic>
          <p:nvPicPr>
            <p:cNvPr id="32797" name="Picture 50" descr="check"/>
            <p:cNvPicPr>
              <a:picLocks noChangeAspect="1" noChangeArrowheads="1"/>
            </p:cNvPicPr>
            <p:nvPr/>
          </p:nvPicPr>
          <p:blipFill>
            <a:blip r:embed="rId3"/>
            <a:srcRect/>
            <a:stretch>
              <a:fillRect/>
            </a:stretch>
          </p:blipFill>
          <p:spPr bwMode="auto">
            <a:xfrm>
              <a:off x="5314" y="1490"/>
              <a:ext cx="192" cy="181"/>
            </a:xfrm>
            <a:prstGeom prst="rect">
              <a:avLst/>
            </a:prstGeom>
            <a:noFill/>
            <a:ln w="9525">
              <a:noFill/>
              <a:miter lim="800000"/>
              <a:headEnd/>
              <a:tailEnd/>
            </a:ln>
          </p:spPr>
        </p:pic>
        <p:pic>
          <p:nvPicPr>
            <p:cNvPr id="32798" name="Picture 51" descr="check"/>
            <p:cNvPicPr>
              <a:picLocks noChangeAspect="1" noChangeArrowheads="1"/>
            </p:cNvPicPr>
            <p:nvPr/>
          </p:nvPicPr>
          <p:blipFill>
            <a:blip r:embed="rId3"/>
            <a:srcRect/>
            <a:stretch>
              <a:fillRect/>
            </a:stretch>
          </p:blipFill>
          <p:spPr bwMode="auto">
            <a:xfrm>
              <a:off x="5712" y="2171"/>
              <a:ext cx="192" cy="181"/>
            </a:xfrm>
            <a:prstGeom prst="rect">
              <a:avLst/>
            </a:prstGeom>
            <a:noFill/>
            <a:ln w="9525">
              <a:noFill/>
              <a:miter lim="800000"/>
              <a:headEnd/>
              <a:tailEnd/>
            </a:ln>
          </p:spPr>
        </p:pic>
        <p:pic>
          <p:nvPicPr>
            <p:cNvPr id="32799" name="Picture 52" descr="check"/>
            <p:cNvPicPr>
              <a:picLocks noChangeAspect="1" noChangeArrowheads="1"/>
            </p:cNvPicPr>
            <p:nvPr/>
          </p:nvPicPr>
          <p:blipFill>
            <a:blip r:embed="rId3"/>
            <a:srcRect/>
            <a:stretch>
              <a:fillRect/>
            </a:stretch>
          </p:blipFill>
          <p:spPr bwMode="auto">
            <a:xfrm>
              <a:off x="6096" y="1488"/>
              <a:ext cx="192" cy="181"/>
            </a:xfrm>
            <a:prstGeom prst="rect">
              <a:avLst/>
            </a:prstGeom>
            <a:noFill/>
            <a:ln w="9525">
              <a:noFill/>
              <a:miter lim="800000"/>
              <a:headEnd/>
              <a:tailEnd/>
            </a:ln>
          </p:spPr>
        </p:pic>
      </p:grpSp>
      <p:sp>
        <p:nvSpPr>
          <p:cNvPr id="32782" name="Text Box 54"/>
          <p:cNvSpPr txBox="1">
            <a:spLocks noChangeArrowheads="1"/>
          </p:cNvSpPr>
          <p:nvPr/>
        </p:nvSpPr>
        <p:spPr bwMode="auto">
          <a:xfrm>
            <a:off x="6156325" y="1792288"/>
            <a:ext cx="2344738" cy="366712"/>
          </a:xfrm>
          <a:prstGeom prst="rect">
            <a:avLst/>
          </a:prstGeom>
          <a:noFill/>
          <a:ln w="25400">
            <a:noFill/>
            <a:miter lim="800000"/>
            <a:headEnd/>
            <a:tailEnd type="none" w="lg" len="med"/>
          </a:ln>
        </p:spPr>
        <p:txBody>
          <a:bodyPr wrap="none">
            <a:spAutoFit/>
          </a:bodyPr>
          <a:lstStyle/>
          <a:p>
            <a:pPr algn="ctr"/>
            <a:r>
              <a:rPr lang="en-US" sz="1800" b="1" i="1">
                <a:latin typeface="Arial Narrow" pitchFamily="34" charset="0"/>
              </a:rPr>
              <a:t>Received in the request.</a:t>
            </a:r>
          </a:p>
        </p:txBody>
      </p:sp>
      <p:sp>
        <p:nvSpPr>
          <p:cNvPr id="32783" name="Oval 55"/>
          <p:cNvSpPr>
            <a:spLocks noChangeArrowheads="1"/>
          </p:cNvSpPr>
          <p:nvPr/>
        </p:nvSpPr>
        <p:spPr bwMode="auto">
          <a:xfrm>
            <a:off x="2586038" y="5083175"/>
            <a:ext cx="3960812" cy="987425"/>
          </a:xfrm>
          <a:prstGeom prst="ellipse">
            <a:avLst/>
          </a:prstGeom>
          <a:solidFill>
            <a:srgbClr val="CCFFCC"/>
          </a:solidFill>
          <a:ln w="25400">
            <a:solidFill>
              <a:schemeClr val="tx1"/>
            </a:solidFill>
            <a:round/>
            <a:headEnd/>
            <a:tailEnd type="none" w="lg" len="med"/>
          </a:ln>
        </p:spPr>
        <p:txBody>
          <a:bodyPr wrap="none" anchor="ctr"/>
          <a:lstStyle/>
          <a:p>
            <a:endParaRPr lang="en-US"/>
          </a:p>
        </p:txBody>
      </p:sp>
      <p:sp>
        <p:nvSpPr>
          <p:cNvPr id="32784" name="Text Box 56"/>
          <p:cNvSpPr txBox="1">
            <a:spLocks noChangeArrowheads="1"/>
          </p:cNvSpPr>
          <p:nvPr/>
        </p:nvSpPr>
        <p:spPr bwMode="auto">
          <a:xfrm>
            <a:off x="3200400" y="5133975"/>
            <a:ext cx="2743200" cy="314325"/>
          </a:xfrm>
          <a:prstGeom prst="rect">
            <a:avLst/>
          </a:prstGeom>
          <a:noFill/>
          <a:ln w="9525">
            <a:noFill/>
            <a:miter lim="800000"/>
            <a:headEnd/>
            <a:tailEnd/>
          </a:ln>
        </p:spPr>
        <p:txBody>
          <a:bodyPr lIns="82945" tIns="41473" rIns="82945" bIns="41473">
            <a:spAutoFit/>
          </a:bodyPr>
          <a:lstStyle/>
          <a:p>
            <a:pPr defTabSz="3413125" eaLnBrk="1" hangingPunct="1"/>
            <a:r>
              <a:rPr lang="en-US" sz="1500" b="1">
                <a:solidFill>
                  <a:schemeClr val="accent2"/>
                </a:solidFill>
                <a:latin typeface="Courier New" pitchFamily="49" charset="0"/>
              </a:rPr>
              <a:t>Mike says action(D208)</a:t>
            </a:r>
          </a:p>
        </p:txBody>
      </p:sp>
      <p:sp>
        <p:nvSpPr>
          <p:cNvPr id="32785" name="Text Box 57"/>
          <p:cNvSpPr txBox="1">
            <a:spLocks noChangeArrowheads="1"/>
          </p:cNvSpPr>
          <p:nvPr/>
        </p:nvSpPr>
        <p:spPr bwMode="auto">
          <a:xfrm>
            <a:off x="3071813" y="5392738"/>
            <a:ext cx="3030537" cy="641350"/>
          </a:xfrm>
          <a:prstGeom prst="rect">
            <a:avLst/>
          </a:prstGeom>
          <a:noFill/>
          <a:ln w="25400">
            <a:noFill/>
            <a:miter lim="800000"/>
            <a:headEnd/>
            <a:tailEnd type="none" w="lg" len="med"/>
          </a:ln>
        </p:spPr>
        <p:txBody>
          <a:bodyPr wrap="none">
            <a:spAutoFit/>
          </a:bodyPr>
          <a:lstStyle/>
          <a:p>
            <a:pPr algn="ctr"/>
            <a:r>
              <a:rPr lang="en-US" sz="1800" b="1" i="1">
                <a:latin typeface="Arial Narrow" pitchFamily="34" charset="0"/>
              </a:rPr>
              <a:t>Stored in the reference monitor.</a:t>
            </a:r>
          </a:p>
          <a:p>
            <a:pPr algn="ctr"/>
            <a:r>
              <a:rPr lang="en-US" sz="1800" b="1" i="1">
                <a:latin typeface="Arial Narrow" pitchFamily="34" charset="0"/>
              </a:rPr>
              <a:t>Part of the TCB.</a:t>
            </a:r>
          </a:p>
        </p:txBody>
      </p:sp>
      <p:sp>
        <p:nvSpPr>
          <p:cNvPr id="32786" name="Text Box 58"/>
          <p:cNvSpPr txBox="1">
            <a:spLocks noChangeArrowheads="1"/>
          </p:cNvSpPr>
          <p:nvPr/>
        </p:nvSpPr>
        <p:spPr bwMode="auto">
          <a:xfrm>
            <a:off x="641350" y="1743075"/>
            <a:ext cx="3011488" cy="366713"/>
          </a:xfrm>
          <a:prstGeom prst="rect">
            <a:avLst/>
          </a:prstGeom>
          <a:noFill/>
          <a:ln w="25400">
            <a:noFill/>
            <a:miter lim="800000"/>
            <a:headEnd/>
            <a:tailEnd type="none" w="lg" len="med"/>
          </a:ln>
        </p:spPr>
        <p:txBody>
          <a:bodyPr wrap="none">
            <a:spAutoFit/>
          </a:bodyPr>
          <a:lstStyle/>
          <a:p>
            <a:pPr algn="ctr"/>
            <a:r>
              <a:rPr lang="en-US" sz="1800" b="1" i="1">
                <a:latin typeface="Arial Narrow" pitchFamily="34" charset="0"/>
              </a:rPr>
              <a:t>Retrieved by reference monitor.</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reeform 111"/>
          <p:cNvSpPr>
            <a:spLocks/>
          </p:cNvSpPr>
          <p:nvPr/>
        </p:nvSpPr>
        <p:spPr bwMode="auto">
          <a:xfrm>
            <a:off x="333375" y="1770063"/>
            <a:ext cx="8607425" cy="2163762"/>
          </a:xfrm>
          <a:custGeom>
            <a:avLst/>
            <a:gdLst>
              <a:gd name="T0" fmla="*/ 2147483647 w 5422"/>
              <a:gd name="T1" fmla="*/ 2147483647 h 1363"/>
              <a:gd name="T2" fmla="*/ 2147483647 w 5422"/>
              <a:gd name="T3" fmla="*/ 2147483647 h 1363"/>
              <a:gd name="T4" fmla="*/ 2147483647 w 5422"/>
              <a:gd name="T5" fmla="*/ 2147483647 h 1363"/>
              <a:gd name="T6" fmla="*/ 0 w 5422"/>
              <a:gd name="T7" fmla="*/ 2147483647 h 1363"/>
              <a:gd name="T8" fmla="*/ 0 w 5422"/>
              <a:gd name="T9" fmla="*/ 2147483647 h 1363"/>
              <a:gd name="T10" fmla="*/ 2147483647 w 5422"/>
              <a:gd name="T11" fmla="*/ 0 h 1363"/>
              <a:gd name="T12" fmla="*/ 2147483647 w 5422"/>
              <a:gd name="T13" fmla="*/ 0 h 1363"/>
              <a:gd name="T14" fmla="*/ 2147483647 w 5422"/>
              <a:gd name="T15" fmla="*/ 2147483647 h 1363"/>
              <a:gd name="T16" fmla="*/ 2147483647 w 5422"/>
              <a:gd name="T17" fmla="*/ 2147483647 h 1363"/>
              <a:gd name="T18" fmla="*/ 2147483647 w 5422"/>
              <a:gd name="T19" fmla="*/ 2147483647 h 1363"/>
              <a:gd name="T20" fmla="*/ 2147483647 w 5422"/>
              <a:gd name="T21" fmla="*/ 2147483647 h 1363"/>
              <a:gd name="T22" fmla="*/ 2147483647 w 5422"/>
              <a:gd name="T23" fmla="*/ 2147483647 h 1363"/>
              <a:gd name="T24" fmla="*/ 2147483647 w 5422"/>
              <a:gd name="T25" fmla="*/ 2147483647 h 13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422"/>
              <a:gd name="T40" fmla="*/ 0 h 1363"/>
              <a:gd name="T41" fmla="*/ 5422 w 5422"/>
              <a:gd name="T42" fmla="*/ 1363 h 136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422" h="1363">
                <a:moveTo>
                  <a:pt x="2359" y="750"/>
                </a:moveTo>
                <a:lnTo>
                  <a:pt x="2030" y="915"/>
                </a:lnTo>
                <a:lnTo>
                  <a:pt x="1975" y="1363"/>
                </a:lnTo>
                <a:lnTo>
                  <a:pt x="0" y="1363"/>
                </a:lnTo>
                <a:lnTo>
                  <a:pt x="0" y="640"/>
                </a:lnTo>
                <a:lnTo>
                  <a:pt x="558" y="0"/>
                </a:lnTo>
                <a:lnTo>
                  <a:pt x="4947" y="0"/>
                </a:lnTo>
                <a:lnTo>
                  <a:pt x="5422" y="266"/>
                </a:lnTo>
                <a:lnTo>
                  <a:pt x="5422" y="576"/>
                </a:lnTo>
                <a:lnTo>
                  <a:pt x="3758" y="576"/>
                </a:lnTo>
                <a:lnTo>
                  <a:pt x="3539" y="266"/>
                </a:lnTo>
                <a:lnTo>
                  <a:pt x="2396" y="266"/>
                </a:lnTo>
                <a:lnTo>
                  <a:pt x="2359" y="750"/>
                </a:lnTo>
                <a:close/>
              </a:path>
            </a:pathLst>
          </a:custGeom>
          <a:solidFill>
            <a:srgbClr val="CCFFFF"/>
          </a:solidFill>
          <a:ln w="25400">
            <a:solidFill>
              <a:schemeClr val="tx1"/>
            </a:solidFill>
            <a:round/>
            <a:headEnd/>
            <a:tailEnd type="none" w="lg" len="med"/>
          </a:ln>
        </p:spPr>
        <p:txBody>
          <a:bodyPr/>
          <a:lstStyle/>
          <a:p>
            <a:endParaRPr lang="en-US"/>
          </a:p>
        </p:txBody>
      </p:sp>
      <p:sp>
        <p:nvSpPr>
          <p:cNvPr id="33795" name="Rectangle 2"/>
          <p:cNvSpPr>
            <a:spLocks noGrp="1" noChangeArrowheads="1"/>
          </p:cNvSpPr>
          <p:nvPr>
            <p:ph type="title"/>
          </p:nvPr>
        </p:nvSpPr>
        <p:spPr/>
        <p:txBody>
          <a:bodyPr/>
          <a:lstStyle/>
          <a:p>
            <a:pPr indent="0"/>
            <a:r>
              <a:rPr lang="en-US" smtClean="0"/>
              <a:t>A “Push” Approach</a:t>
            </a:r>
          </a:p>
        </p:txBody>
      </p:sp>
      <p:sp>
        <p:nvSpPr>
          <p:cNvPr id="33796" name="Text Box 58"/>
          <p:cNvSpPr txBox="1">
            <a:spLocks noChangeArrowheads="1"/>
          </p:cNvSpPr>
          <p:nvPr/>
        </p:nvSpPr>
        <p:spPr bwMode="auto">
          <a:xfrm>
            <a:off x="5653088" y="3352800"/>
            <a:ext cx="2360612" cy="546100"/>
          </a:xfrm>
          <a:prstGeom prst="rect">
            <a:avLst/>
          </a:prstGeom>
          <a:noFill/>
          <a:ln w="9525">
            <a:noFill/>
            <a:miter lim="800000"/>
            <a:headEnd/>
            <a:tailEnd/>
          </a:ln>
        </p:spPr>
        <p:txBody>
          <a:bodyPr wrap="none" lIns="82945" tIns="41473" rIns="82945" bIns="41473">
            <a:spAutoFit/>
          </a:bodyPr>
          <a:lstStyle/>
          <a:p>
            <a:pPr defTabSz="3413125" eaLnBrk="1" hangingPunct="1"/>
            <a:r>
              <a:rPr lang="en-US" sz="1500" b="1">
                <a:solidFill>
                  <a:schemeClr val="accent2"/>
                </a:solidFill>
                <a:latin typeface="Courier New" pitchFamily="49" charset="0"/>
              </a:rPr>
              <a:t>Mike.Students says </a:t>
            </a:r>
          </a:p>
          <a:p>
            <a:pPr defTabSz="3413125" eaLnBrk="1" hangingPunct="1"/>
            <a:r>
              <a:rPr lang="en-US" sz="1500" b="1">
                <a:solidFill>
                  <a:schemeClr val="accent2"/>
                </a:solidFill>
                <a:latin typeface="Courier New" pitchFamily="49" charset="0"/>
              </a:rPr>
              <a:t>  action(D208)</a:t>
            </a:r>
          </a:p>
        </p:txBody>
      </p:sp>
      <p:sp>
        <p:nvSpPr>
          <p:cNvPr id="33797" name="Text Box 60"/>
          <p:cNvSpPr txBox="1">
            <a:spLocks noChangeArrowheads="1"/>
          </p:cNvSpPr>
          <p:nvPr/>
        </p:nvSpPr>
        <p:spPr bwMode="auto">
          <a:xfrm>
            <a:off x="392113" y="3346450"/>
            <a:ext cx="3052762" cy="546100"/>
          </a:xfrm>
          <a:prstGeom prst="rect">
            <a:avLst/>
          </a:prstGeom>
          <a:noFill/>
          <a:ln w="9525">
            <a:noFill/>
            <a:miter lim="800000"/>
            <a:headEnd/>
            <a:tailEnd/>
          </a:ln>
        </p:spPr>
        <p:txBody>
          <a:bodyPr wrap="none" lIns="82945" tIns="41473" rIns="82945" bIns="41473">
            <a:spAutoFit/>
          </a:bodyPr>
          <a:lstStyle/>
          <a:p>
            <a:pPr defTabSz="3413125" eaLnBrk="1" hangingPunct="1"/>
            <a:r>
              <a:rPr lang="en-US" sz="1500" b="1">
                <a:solidFill>
                  <a:schemeClr val="accent2"/>
                </a:solidFill>
                <a:latin typeface="Courier New" pitchFamily="49" charset="0"/>
              </a:rPr>
              <a:t>Mike says delegate(Mike, </a:t>
            </a:r>
          </a:p>
          <a:p>
            <a:pPr defTabSz="3413125" eaLnBrk="1" hangingPunct="1"/>
            <a:r>
              <a:rPr lang="en-US" sz="1500" b="1">
                <a:solidFill>
                  <a:schemeClr val="accent2"/>
                </a:solidFill>
                <a:latin typeface="Courier New" pitchFamily="49" charset="0"/>
              </a:rPr>
              <a:t>  Mike.Students, D208)</a:t>
            </a:r>
          </a:p>
        </p:txBody>
      </p:sp>
      <p:sp>
        <p:nvSpPr>
          <p:cNvPr id="33798" name="Text Box 61"/>
          <p:cNvSpPr txBox="1">
            <a:spLocks noChangeArrowheads="1"/>
          </p:cNvSpPr>
          <p:nvPr/>
        </p:nvSpPr>
        <p:spPr bwMode="auto">
          <a:xfrm>
            <a:off x="6091238" y="2286000"/>
            <a:ext cx="2822575" cy="314325"/>
          </a:xfrm>
          <a:prstGeom prst="rect">
            <a:avLst/>
          </a:prstGeom>
          <a:noFill/>
          <a:ln w="9525">
            <a:noFill/>
            <a:miter lim="800000"/>
            <a:headEnd/>
            <a:tailEnd/>
          </a:ln>
        </p:spPr>
        <p:txBody>
          <a:bodyPr wrap="none" lIns="82945" tIns="41473" rIns="82945" bIns="41473">
            <a:spAutoFit/>
          </a:bodyPr>
          <a:lstStyle/>
          <a:p>
            <a:pPr defTabSz="3413125" eaLnBrk="1" hangingPunct="1"/>
            <a:r>
              <a:rPr lang="en-US" sz="1500" b="1">
                <a:solidFill>
                  <a:schemeClr val="accent2"/>
                </a:solidFill>
                <a:latin typeface="Courier New" pitchFamily="49" charset="0"/>
              </a:rPr>
              <a:t>Scott says action(D208)</a:t>
            </a:r>
          </a:p>
        </p:txBody>
      </p:sp>
      <p:sp>
        <p:nvSpPr>
          <p:cNvPr id="33799" name="Text Box 62"/>
          <p:cNvSpPr txBox="1">
            <a:spLocks noChangeArrowheads="1"/>
          </p:cNvSpPr>
          <p:nvPr/>
        </p:nvSpPr>
        <p:spPr bwMode="auto">
          <a:xfrm>
            <a:off x="962025" y="2268538"/>
            <a:ext cx="3168650" cy="546100"/>
          </a:xfrm>
          <a:prstGeom prst="rect">
            <a:avLst/>
          </a:prstGeom>
          <a:noFill/>
          <a:ln w="9525">
            <a:noFill/>
            <a:miter lim="800000"/>
            <a:headEnd/>
            <a:tailEnd/>
          </a:ln>
        </p:spPr>
        <p:txBody>
          <a:bodyPr wrap="none" lIns="82945" tIns="41473" rIns="82945" bIns="41473">
            <a:spAutoFit/>
          </a:bodyPr>
          <a:lstStyle/>
          <a:p>
            <a:pPr defTabSz="3413125" eaLnBrk="1" hangingPunct="1"/>
            <a:r>
              <a:rPr lang="en-US" sz="1500" b="1">
                <a:solidFill>
                  <a:schemeClr val="accent2"/>
                </a:solidFill>
                <a:latin typeface="Courier New" pitchFamily="49" charset="0"/>
              </a:rPr>
              <a:t>Mike says (Scott </a:t>
            </a:r>
          </a:p>
          <a:p>
            <a:pPr defTabSz="3413125" eaLnBrk="1" hangingPunct="1"/>
            <a:r>
              <a:rPr lang="en-US" sz="1500" b="1">
                <a:solidFill>
                  <a:schemeClr val="accent2"/>
                </a:solidFill>
                <a:latin typeface="Courier New" pitchFamily="49" charset="0"/>
              </a:rPr>
              <a:t>  speaksfor Mike.Students)</a:t>
            </a:r>
          </a:p>
        </p:txBody>
      </p:sp>
      <p:grpSp>
        <p:nvGrpSpPr>
          <p:cNvPr id="33800" name="Group 63"/>
          <p:cNvGrpSpPr>
            <a:grpSpLocks/>
          </p:cNvGrpSpPr>
          <p:nvPr/>
        </p:nvGrpSpPr>
        <p:grpSpPr bwMode="auto">
          <a:xfrm>
            <a:off x="3595688" y="3352800"/>
            <a:ext cx="1863725" cy="1676400"/>
            <a:chOff x="1056" y="-584"/>
            <a:chExt cx="1174" cy="1056"/>
          </a:xfrm>
        </p:grpSpPr>
        <p:sp>
          <p:nvSpPr>
            <p:cNvPr id="33842" name="Line 64"/>
            <p:cNvSpPr>
              <a:spLocks noChangeShapeType="1"/>
            </p:cNvSpPr>
            <p:nvPr/>
          </p:nvSpPr>
          <p:spPr bwMode="auto">
            <a:xfrm flipH="1" flipV="1">
              <a:off x="1248" y="-419"/>
              <a:ext cx="396" cy="692"/>
            </a:xfrm>
            <a:prstGeom prst="line">
              <a:avLst/>
            </a:prstGeom>
            <a:noFill/>
            <a:ln w="38100">
              <a:solidFill>
                <a:schemeClr val="tx1"/>
              </a:solidFill>
              <a:round/>
              <a:headEnd/>
              <a:tailEnd/>
            </a:ln>
          </p:spPr>
          <p:txBody>
            <a:bodyPr/>
            <a:lstStyle/>
            <a:p>
              <a:endParaRPr lang="en-US"/>
            </a:p>
          </p:txBody>
        </p:sp>
        <p:sp>
          <p:nvSpPr>
            <p:cNvPr id="33843" name="Line 65"/>
            <p:cNvSpPr>
              <a:spLocks noChangeShapeType="1"/>
            </p:cNvSpPr>
            <p:nvPr/>
          </p:nvSpPr>
          <p:spPr bwMode="auto">
            <a:xfrm flipV="1">
              <a:off x="1661" y="-384"/>
              <a:ext cx="372" cy="636"/>
            </a:xfrm>
            <a:prstGeom prst="line">
              <a:avLst/>
            </a:prstGeom>
            <a:noFill/>
            <a:ln w="38100">
              <a:solidFill>
                <a:schemeClr val="tx1"/>
              </a:solidFill>
              <a:round/>
              <a:headEnd/>
              <a:tailEnd/>
            </a:ln>
          </p:spPr>
          <p:txBody>
            <a:bodyPr/>
            <a:lstStyle/>
            <a:p>
              <a:endParaRPr lang="en-US"/>
            </a:p>
          </p:txBody>
        </p:sp>
        <p:sp>
          <p:nvSpPr>
            <p:cNvPr id="33844" name="Oval 66"/>
            <p:cNvSpPr>
              <a:spLocks noChangeArrowheads="1"/>
            </p:cNvSpPr>
            <p:nvPr/>
          </p:nvSpPr>
          <p:spPr bwMode="auto">
            <a:xfrm>
              <a:off x="1442" y="88"/>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3845" name="Oval 67"/>
            <p:cNvSpPr>
              <a:spLocks noChangeArrowheads="1"/>
            </p:cNvSpPr>
            <p:nvPr/>
          </p:nvSpPr>
          <p:spPr bwMode="auto">
            <a:xfrm>
              <a:off x="1840" y="-576"/>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3846" name="Oval 68"/>
            <p:cNvSpPr>
              <a:spLocks noChangeArrowheads="1"/>
            </p:cNvSpPr>
            <p:nvPr/>
          </p:nvSpPr>
          <p:spPr bwMode="auto">
            <a:xfrm>
              <a:off x="1056" y="-584"/>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grpSp>
      <p:sp>
        <p:nvSpPr>
          <p:cNvPr id="33801" name="Oval 69"/>
          <p:cNvSpPr>
            <a:spLocks noChangeArrowheads="1"/>
          </p:cNvSpPr>
          <p:nvPr/>
        </p:nvSpPr>
        <p:spPr bwMode="auto">
          <a:xfrm>
            <a:off x="4205288" y="4419600"/>
            <a:ext cx="619125" cy="609600"/>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grpSp>
        <p:nvGrpSpPr>
          <p:cNvPr id="33802" name="Group 70"/>
          <p:cNvGrpSpPr>
            <a:grpSpLocks/>
          </p:cNvGrpSpPr>
          <p:nvPr/>
        </p:nvGrpSpPr>
        <p:grpSpPr bwMode="auto">
          <a:xfrm>
            <a:off x="3595688" y="2301875"/>
            <a:ext cx="2471737" cy="2727325"/>
            <a:chOff x="4320" y="-1248"/>
            <a:chExt cx="1557" cy="1718"/>
          </a:xfrm>
        </p:grpSpPr>
        <p:sp>
          <p:nvSpPr>
            <p:cNvPr id="33831" name="Line 71"/>
            <p:cNvSpPr>
              <a:spLocks noChangeShapeType="1"/>
            </p:cNvSpPr>
            <p:nvPr/>
          </p:nvSpPr>
          <p:spPr bwMode="auto">
            <a:xfrm flipH="1" flipV="1">
              <a:off x="4512" y="-419"/>
              <a:ext cx="396" cy="692"/>
            </a:xfrm>
            <a:prstGeom prst="line">
              <a:avLst/>
            </a:prstGeom>
            <a:noFill/>
            <a:ln w="38100">
              <a:solidFill>
                <a:schemeClr val="tx1"/>
              </a:solidFill>
              <a:round/>
              <a:headEnd/>
              <a:tailEnd/>
            </a:ln>
          </p:spPr>
          <p:txBody>
            <a:bodyPr/>
            <a:lstStyle/>
            <a:p>
              <a:endParaRPr lang="en-US"/>
            </a:p>
          </p:txBody>
        </p:sp>
        <p:sp>
          <p:nvSpPr>
            <p:cNvPr id="33832" name="Line 72"/>
            <p:cNvSpPr>
              <a:spLocks noChangeShapeType="1"/>
            </p:cNvSpPr>
            <p:nvPr/>
          </p:nvSpPr>
          <p:spPr bwMode="auto">
            <a:xfrm flipH="1" flipV="1">
              <a:off x="4896" y="-1102"/>
              <a:ext cx="396" cy="692"/>
            </a:xfrm>
            <a:prstGeom prst="line">
              <a:avLst/>
            </a:prstGeom>
            <a:noFill/>
            <a:ln w="38100">
              <a:solidFill>
                <a:schemeClr val="tx1"/>
              </a:solidFill>
              <a:round/>
              <a:headEnd/>
              <a:tailEnd/>
            </a:ln>
          </p:spPr>
          <p:txBody>
            <a:bodyPr/>
            <a:lstStyle/>
            <a:p>
              <a:endParaRPr lang="en-US"/>
            </a:p>
          </p:txBody>
        </p:sp>
        <p:sp>
          <p:nvSpPr>
            <p:cNvPr id="33833" name="Line 73"/>
            <p:cNvSpPr>
              <a:spLocks noChangeShapeType="1"/>
            </p:cNvSpPr>
            <p:nvPr/>
          </p:nvSpPr>
          <p:spPr bwMode="auto">
            <a:xfrm flipV="1">
              <a:off x="4925" y="-1070"/>
              <a:ext cx="774" cy="1322"/>
            </a:xfrm>
            <a:prstGeom prst="line">
              <a:avLst/>
            </a:prstGeom>
            <a:noFill/>
            <a:ln w="38100">
              <a:solidFill>
                <a:schemeClr val="tx1"/>
              </a:solidFill>
              <a:round/>
              <a:headEnd/>
              <a:tailEnd/>
            </a:ln>
          </p:spPr>
          <p:txBody>
            <a:bodyPr/>
            <a:lstStyle/>
            <a:p>
              <a:endParaRPr lang="en-US"/>
            </a:p>
          </p:txBody>
        </p:sp>
        <p:sp>
          <p:nvSpPr>
            <p:cNvPr id="33834" name="Oval 74"/>
            <p:cNvSpPr>
              <a:spLocks noChangeArrowheads="1"/>
            </p:cNvSpPr>
            <p:nvPr/>
          </p:nvSpPr>
          <p:spPr bwMode="auto">
            <a:xfrm flipH="1">
              <a:off x="4709" y="86"/>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3835" name="Oval 75"/>
            <p:cNvSpPr>
              <a:spLocks noChangeArrowheads="1"/>
            </p:cNvSpPr>
            <p:nvPr/>
          </p:nvSpPr>
          <p:spPr bwMode="auto">
            <a:xfrm>
              <a:off x="5102" y="-578"/>
              <a:ext cx="389"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3836" name="Oval 76"/>
            <p:cNvSpPr>
              <a:spLocks noChangeArrowheads="1"/>
            </p:cNvSpPr>
            <p:nvPr/>
          </p:nvSpPr>
          <p:spPr bwMode="auto">
            <a:xfrm>
              <a:off x="4716" y="-1248"/>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3837" name="Oval 77"/>
            <p:cNvSpPr>
              <a:spLocks noChangeArrowheads="1"/>
            </p:cNvSpPr>
            <p:nvPr/>
          </p:nvSpPr>
          <p:spPr bwMode="auto">
            <a:xfrm>
              <a:off x="5488" y="-1248"/>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3838" name="Oval 78"/>
            <p:cNvSpPr>
              <a:spLocks noChangeArrowheads="1"/>
            </p:cNvSpPr>
            <p:nvPr/>
          </p:nvSpPr>
          <p:spPr bwMode="auto">
            <a:xfrm flipV="1">
              <a:off x="4320" y="-585"/>
              <a:ext cx="389" cy="383"/>
            </a:xfrm>
            <a:prstGeom prst="ellipse">
              <a:avLst/>
            </a:prstGeom>
            <a:solidFill>
              <a:schemeClr val="bg1"/>
            </a:solidFill>
            <a:ln w="9525">
              <a:solidFill>
                <a:schemeClr val="tx1"/>
              </a:solidFill>
              <a:round/>
              <a:headEnd/>
              <a:tailEnd/>
            </a:ln>
          </p:spPr>
          <p:txBody>
            <a:bodyPr wrap="none" anchor="ctr"/>
            <a:lstStyle/>
            <a:p>
              <a:endParaRPr lang="en-US"/>
            </a:p>
          </p:txBody>
        </p:sp>
        <p:pic>
          <p:nvPicPr>
            <p:cNvPr id="33839" name="Picture 79" descr="check"/>
            <p:cNvPicPr>
              <a:picLocks noChangeAspect="1" noChangeArrowheads="1"/>
            </p:cNvPicPr>
            <p:nvPr/>
          </p:nvPicPr>
          <p:blipFill>
            <a:blip r:embed="rId3"/>
            <a:srcRect/>
            <a:stretch>
              <a:fillRect/>
            </a:stretch>
          </p:blipFill>
          <p:spPr bwMode="auto">
            <a:xfrm>
              <a:off x="5568" y="-1152"/>
              <a:ext cx="192" cy="181"/>
            </a:xfrm>
            <a:prstGeom prst="rect">
              <a:avLst/>
            </a:prstGeom>
            <a:noFill/>
            <a:ln w="9525">
              <a:noFill/>
              <a:miter lim="800000"/>
              <a:headEnd/>
              <a:tailEnd/>
            </a:ln>
          </p:spPr>
        </p:pic>
        <p:pic>
          <p:nvPicPr>
            <p:cNvPr id="33840" name="Picture 80" descr="check"/>
            <p:cNvPicPr>
              <a:picLocks noChangeAspect="1" noChangeArrowheads="1"/>
            </p:cNvPicPr>
            <p:nvPr/>
          </p:nvPicPr>
          <p:blipFill>
            <a:blip r:embed="rId3"/>
            <a:srcRect/>
            <a:stretch>
              <a:fillRect/>
            </a:stretch>
          </p:blipFill>
          <p:spPr bwMode="auto">
            <a:xfrm>
              <a:off x="4800" y="-1152"/>
              <a:ext cx="192" cy="181"/>
            </a:xfrm>
            <a:prstGeom prst="rect">
              <a:avLst/>
            </a:prstGeom>
            <a:noFill/>
            <a:ln w="9525">
              <a:noFill/>
              <a:miter lim="800000"/>
              <a:headEnd/>
              <a:tailEnd/>
            </a:ln>
          </p:spPr>
        </p:pic>
        <p:pic>
          <p:nvPicPr>
            <p:cNvPr id="33841" name="Picture 81" descr="check"/>
            <p:cNvPicPr>
              <a:picLocks noChangeAspect="1" noChangeArrowheads="1"/>
            </p:cNvPicPr>
            <p:nvPr/>
          </p:nvPicPr>
          <p:blipFill>
            <a:blip r:embed="rId3"/>
            <a:srcRect/>
            <a:stretch>
              <a:fillRect/>
            </a:stretch>
          </p:blipFill>
          <p:spPr bwMode="auto">
            <a:xfrm>
              <a:off x="4416" y="-480"/>
              <a:ext cx="192" cy="181"/>
            </a:xfrm>
            <a:prstGeom prst="rect">
              <a:avLst/>
            </a:prstGeom>
            <a:noFill/>
            <a:ln w="9525">
              <a:noFill/>
              <a:miter lim="800000"/>
              <a:headEnd/>
              <a:tailEnd/>
            </a:ln>
          </p:spPr>
        </p:pic>
      </p:grpSp>
      <p:grpSp>
        <p:nvGrpSpPr>
          <p:cNvPr id="33803" name="Group 82"/>
          <p:cNvGrpSpPr>
            <a:grpSpLocks/>
          </p:cNvGrpSpPr>
          <p:nvPr/>
        </p:nvGrpSpPr>
        <p:grpSpPr bwMode="auto">
          <a:xfrm>
            <a:off x="3595688" y="2301875"/>
            <a:ext cx="2471737" cy="2727325"/>
            <a:chOff x="2544" y="-576"/>
            <a:chExt cx="1557" cy="1718"/>
          </a:xfrm>
        </p:grpSpPr>
        <p:sp>
          <p:nvSpPr>
            <p:cNvPr id="33822" name="Line 83"/>
            <p:cNvSpPr>
              <a:spLocks noChangeShapeType="1"/>
            </p:cNvSpPr>
            <p:nvPr/>
          </p:nvSpPr>
          <p:spPr bwMode="auto">
            <a:xfrm flipH="1" flipV="1">
              <a:off x="2736" y="253"/>
              <a:ext cx="396" cy="692"/>
            </a:xfrm>
            <a:prstGeom prst="line">
              <a:avLst/>
            </a:prstGeom>
            <a:noFill/>
            <a:ln w="38100">
              <a:solidFill>
                <a:schemeClr val="tx1"/>
              </a:solidFill>
              <a:round/>
              <a:headEnd/>
              <a:tailEnd/>
            </a:ln>
          </p:spPr>
          <p:txBody>
            <a:bodyPr/>
            <a:lstStyle/>
            <a:p>
              <a:endParaRPr lang="en-US"/>
            </a:p>
          </p:txBody>
        </p:sp>
        <p:sp>
          <p:nvSpPr>
            <p:cNvPr id="33823" name="Line 84"/>
            <p:cNvSpPr>
              <a:spLocks noChangeShapeType="1"/>
            </p:cNvSpPr>
            <p:nvPr/>
          </p:nvSpPr>
          <p:spPr bwMode="auto">
            <a:xfrm flipH="1" flipV="1">
              <a:off x="3120" y="-430"/>
              <a:ext cx="396" cy="692"/>
            </a:xfrm>
            <a:prstGeom prst="line">
              <a:avLst/>
            </a:prstGeom>
            <a:noFill/>
            <a:ln w="38100">
              <a:solidFill>
                <a:schemeClr val="tx1"/>
              </a:solidFill>
              <a:round/>
              <a:headEnd/>
              <a:tailEnd/>
            </a:ln>
          </p:spPr>
          <p:txBody>
            <a:bodyPr/>
            <a:lstStyle/>
            <a:p>
              <a:endParaRPr lang="en-US"/>
            </a:p>
          </p:txBody>
        </p:sp>
        <p:sp>
          <p:nvSpPr>
            <p:cNvPr id="33824" name="Line 85"/>
            <p:cNvSpPr>
              <a:spLocks noChangeShapeType="1"/>
            </p:cNvSpPr>
            <p:nvPr/>
          </p:nvSpPr>
          <p:spPr bwMode="auto">
            <a:xfrm flipV="1">
              <a:off x="3149" y="-398"/>
              <a:ext cx="774" cy="1322"/>
            </a:xfrm>
            <a:prstGeom prst="line">
              <a:avLst/>
            </a:prstGeom>
            <a:noFill/>
            <a:ln w="38100">
              <a:solidFill>
                <a:schemeClr val="tx1"/>
              </a:solidFill>
              <a:round/>
              <a:headEnd/>
              <a:tailEnd/>
            </a:ln>
          </p:spPr>
          <p:txBody>
            <a:bodyPr/>
            <a:lstStyle/>
            <a:p>
              <a:endParaRPr lang="en-US"/>
            </a:p>
          </p:txBody>
        </p:sp>
        <p:sp>
          <p:nvSpPr>
            <p:cNvPr id="33825" name="Oval 86"/>
            <p:cNvSpPr>
              <a:spLocks noChangeArrowheads="1"/>
            </p:cNvSpPr>
            <p:nvPr/>
          </p:nvSpPr>
          <p:spPr bwMode="auto">
            <a:xfrm flipH="1">
              <a:off x="2933" y="758"/>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3826" name="Oval 87"/>
            <p:cNvSpPr>
              <a:spLocks noChangeArrowheads="1"/>
            </p:cNvSpPr>
            <p:nvPr/>
          </p:nvSpPr>
          <p:spPr bwMode="auto">
            <a:xfrm>
              <a:off x="3326" y="94"/>
              <a:ext cx="389"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3827" name="Oval 88"/>
            <p:cNvSpPr>
              <a:spLocks noChangeArrowheads="1"/>
            </p:cNvSpPr>
            <p:nvPr/>
          </p:nvSpPr>
          <p:spPr bwMode="auto">
            <a:xfrm>
              <a:off x="2940" y="-576"/>
              <a:ext cx="389"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3828" name="Oval 89"/>
            <p:cNvSpPr>
              <a:spLocks noChangeArrowheads="1"/>
            </p:cNvSpPr>
            <p:nvPr/>
          </p:nvSpPr>
          <p:spPr bwMode="auto">
            <a:xfrm>
              <a:off x="3712" y="-576"/>
              <a:ext cx="389"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3829" name="Oval 90"/>
            <p:cNvSpPr>
              <a:spLocks noChangeArrowheads="1"/>
            </p:cNvSpPr>
            <p:nvPr/>
          </p:nvSpPr>
          <p:spPr bwMode="auto">
            <a:xfrm flipV="1">
              <a:off x="2544" y="87"/>
              <a:ext cx="389" cy="383"/>
            </a:xfrm>
            <a:prstGeom prst="ellipse">
              <a:avLst/>
            </a:prstGeom>
            <a:solidFill>
              <a:schemeClr val="bg1"/>
            </a:solidFill>
            <a:ln w="9525">
              <a:solidFill>
                <a:schemeClr val="tx1"/>
              </a:solidFill>
              <a:round/>
              <a:headEnd/>
              <a:tailEnd/>
            </a:ln>
          </p:spPr>
          <p:txBody>
            <a:bodyPr wrap="none" anchor="ctr"/>
            <a:lstStyle/>
            <a:p>
              <a:endParaRPr lang="en-US"/>
            </a:p>
          </p:txBody>
        </p:sp>
        <p:pic>
          <p:nvPicPr>
            <p:cNvPr id="33830" name="Picture 91" descr="check"/>
            <p:cNvPicPr>
              <a:picLocks noChangeAspect="1" noChangeArrowheads="1"/>
            </p:cNvPicPr>
            <p:nvPr/>
          </p:nvPicPr>
          <p:blipFill>
            <a:blip r:embed="rId3"/>
            <a:srcRect/>
            <a:stretch>
              <a:fillRect/>
            </a:stretch>
          </p:blipFill>
          <p:spPr bwMode="auto">
            <a:xfrm>
              <a:off x="2640" y="192"/>
              <a:ext cx="192" cy="181"/>
            </a:xfrm>
            <a:prstGeom prst="rect">
              <a:avLst/>
            </a:prstGeom>
            <a:noFill/>
            <a:ln w="9525">
              <a:noFill/>
              <a:miter lim="800000"/>
              <a:headEnd/>
              <a:tailEnd/>
            </a:ln>
          </p:spPr>
        </p:pic>
      </p:grpSp>
      <p:grpSp>
        <p:nvGrpSpPr>
          <p:cNvPr id="33804" name="Group 92"/>
          <p:cNvGrpSpPr>
            <a:grpSpLocks/>
          </p:cNvGrpSpPr>
          <p:nvPr/>
        </p:nvGrpSpPr>
        <p:grpSpPr bwMode="auto">
          <a:xfrm>
            <a:off x="3595688" y="2301875"/>
            <a:ext cx="2471737" cy="2727325"/>
            <a:chOff x="5218" y="722"/>
            <a:chExt cx="1557" cy="1718"/>
          </a:xfrm>
        </p:grpSpPr>
        <p:sp>
          <p:nvSpPr>
            <p:cNvPr id="33809" name="Line 93"/>
            <p:cNvSpPr>
              <a:spLocks noChangeShapeType="1"/>
            </p:cNvSpPr>
            <p:nvPr/>
          </p:nvSpPr>
          <p:spPr bwMode="auto">
            <a:xfrm flipH="1" flipV="1">
              <a:off x="5410" y="1551"/>
              <a:ext cx="396" cy="692"/>
            </a:xfrm>
            <a:prstGeom prst="line">
              <a:avLst/>
            </a:prstGeom>
            <a:noFill/>
            <a:ln w="38100">
              <a:solidFill>
                <a:schemeClr val="tx1"/>
              </a:solidFill>
              <a:round/>
              <a:headEnd/>
              <a:tailEnd/>
            </a:ln>
          </p:spPr>
          <p:txBody>
            <a:bodyPr/>
            <a:lstStyle/>
            <a:p>
              <a:endParaRPr lang="en-US"/>
            </a:p>
          </p:txBody>
        </p:sp>
        <p:sp>
          <p:nvSpPr>
            <p:cNvPr id="33810" name="Line 94"/>
            <p:cNvSpPr>
              <a:spLocks noChangeShapeType="1"/>
            </p:cNvSpPr>
            <p:nvPr/>
          </p:nvSpPr>
          <p:spPr bwMode="auto">
            <a:xfrm flipH="1" flipV="1">
              <a:off x="5794" y="868"/>
              <a:ext cx="396" cy="692"/>
            </a:xfrm>
            <a:prstGeom prst="line">
              <a:avLst/>
            </a:prstGeom>
            <a:noFill/>
            <a:ln w="38100">
              <a:solidFill>
                <a:schemeClr val="tx1"/>
              </a:solidFill>
              <a:round/>
              <a:headEnd/>
              <a:tailEnd/>
            </a:ln>
          </p:spPr>
          <p:txBody>
            <a:bodyPr/>
            <a:lstStyle/>
            <a:p>
              <a:endParaRPr lang="en-US"/>
            </a:p>
          </p:txBody>
        </p:sp>
        <p:sp>
          <p:nvSpPr>
            <p:cNvPr id="33811" name="Line 95"/>
            <p:cNvSpPr>
              <a:spLocks noChangeShapeType="1"/>
            </p:cNvSpPr>
            <p:nvPr/>
          </p:nvSpPr>
          <p:spPr bwMode="auto">
            <a:xfrm flipV="1">
              <a:off x="5823" y="900"/>
              <a:ext cx="774" cy="1322"/>
            </a:xfrm>
            <a:prstGeom prst="line">
              <a:avLst/>
            </a:prstGeom>
            <a:noFill/>
            <a:ln w="38100">
              <a:solidFill>
                <a:schemeClr val="tx1"/>
              </a:solidFill>
              <a:round/>
              <a:headEnd/>
              <a:tailEnd/>
            </a:ln>
          </p:spPr>
          <p:txBody>
            <a:bodyPr/>
            <a:lstStyle/>
            <a:p>
              <a:endParaRPr lang="en-US"/>
            </a:p>
          </p:txBody>
        </p:sp>
        <p:sp>
          <p:nvSpPr>
            <p:cNvPr id="33812" name="Oval 96"/>
            <p:cNvSpPr>
              <a:spLocks noChangeArrowheads="1"/>
            </p:cNvSpPr>
            <p:nvPr/>
          </p:nvSpPr>
          <p:spPr bwMode="auto">
            <a:xfrm flipH="1">
              <a:off x="5607" y="2056"/>
              <a:ext cx="390"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3813" name="Oval 97"/>
            <p:cNvSpPr>
              <a:spLocks noChangeArrowheads="1"/>
            </p:cNvSpPr>
            <p:nvPr/>
          </p:nvSpPr>
          <p:spPr bwMode="auto">
            <a:xfrm>
              <a:off x="6000" y="1392"/>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3814" name="Oval 98"/>
            <p:cNvSpPr>
              <a:spLocks noChangeArrowheads="1"/>
            </p:cNvSpPr>
            <p:nvPr/>
          </p:nvSpPr>
          <p:spPr bwMode="auto">
            <a:xfrm>
              <a:off x="5614" y="722"/>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3815" name="Oval 99"/>
            <p:cNvSpPr>
              <a:spLocks noChangeArrowheads="1"/>
            </p:cNvSpPr>
            <p:nvPr/>
          </p:nvSpPr>
          <p:spPr bwMode="auto">
            <a:xfrm>
              <a:off x="6386" y="722"/>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3816" name="Oval 100"/>
            <p:cNvSpPr>
              <a:spLocks noChangeArrowheads="1"/>
            </p:cNvSpPr>
            <p:nvPr/>
          </p:nvSpPr>
          <p:spPr bwMode="auto">
            <a:xfrm flipV="1">
              <a:off x="5218" y="1385"/>
              <a:ext cx="389" cy="383"/>
            </a:xfrm>
            <a:prstGeom prst="ellipse">
              <a:avLst/>
            </a:prstGeom>
            <a:solidFill>
              <a:schemeClr val="bg1"/>
            </a:solidFill>
            <a:ln w="9525">
              <a:solidFill>
                <a:schemeClr val="tx1"/>
              </a:solidFill>
              <a:round/>
              <a:headEnd/>
              <a:tailEnd/>
            </a:ln>
          </p:spPr>
          <p:txBody>
            <a:bodyPr wrap="none" anchor="ctr"/>
            <a:lstStyle/>
            <a:p>
              <a:endParaRPr lang="en-US"/>
            </a:p>
          </p:txBody>
        </p:sp>
        <p:pic>
          <p:nvPicPr>
            <p:cNvPr id="33817" name="Picture 101" descr="check"/>
            <p:cNvPicPr>
              <a:picLocks noChangeAspect="1" noChangeArrowheads="1"/>
            </p:cNvPicPr>
            <p:nvPr/>
          </p:nvPicPr>
          <p:blipFill>
            <a:blip r:embed="rId3"/>
            <a:srcRect/>
            <a:stretch>
              <a:fillRect/>
            </a:stretch>
          </p:blipFill>
          <p:spPr bwMode="auto">
            <a:xfrm>
              <a:off x="6466" y="818"/>
              <a:ext cx="192" cy="181"/>
            </a:xfrm>
            <a:prstGeom prst="rect">
              <a:avLst/>
            </a:prstGeom>
            <a:noFill/>
            <a:ln w="9525">
              <a:noFill/>
              <a:miter lim="800000"/>
              <a:headEnd/>
              <a:tailEnd/>
            </a:ln>
          </p:spPr>
        </p:pic>
        <p:pic>
          <p:nvPicPr>
            <p:cNvPr id="33818" name="Picture 102" descr="check"/>
            <p:cNvPicPr>
              <a:picLocks noChangeAspect="1" noChangeArrowheads="1"/>
            </p:cNvPicPr>
            <p:nvPr/>
          </p:nvPicPr>
          <p:blipFill>
            <a:blip r:embed="rId3"/>
            <a:srcRect/>
            <a:stretch>
              <a:fillRect/>
            </a:stretch>
          </p:blipFill>
          <p:spPr bwMode="auto">
            <a:xfrm>
              <a:off x="5698" y="818"/>
              <a:ext cx="192" cy="181"/>
            </a:xfrm>
            <a:prstGeom prst="rect">
              <a:avLst/>
            </a:prstGeom>
            <a:noFill/>
            <a:ln w="9525">
              <a:noFill/>
              <a:miter lim="800000"/>
              <a:headEnd/>
              <a:tailEnd/>
            </a:ln>
          </p:spPr>
        </p:pic>
        <p:pic>
          <p:nvPicPr>
            <p:cNvPr id="33819" name="Picture 103" descr="check"/>
            <p:cNvPicPr>
              <a:picLocks noChangeAspect="1" noChangeArrowheads="1"/>
            </p:cNvPicPr>
            <p:nvPr/>
          </p:nvPicPr>
          <p:blipFill>
            <a:blip r:embed="rId3"/>
            <a:srcRect/>
            <a:stretch>
              <a:fillRect/>
            </a:stretch>
          </p:blipFill>
          <p:spPr bwMode="auto">
            <a:xfrm>
              <a:off x="5314" y="1490"/>
              <a:ext cx="192" cy="181"/>
            </a:xfrm>
            <a:prstGeom prst="rect">
              <a:avLst/>
            </a:prstGeom>
            <a:noFill/>
            <a:ln w="9525">
              <a:noFill/>
              <a:miter lim="800000"/>
              <a:headEnd/>
              <a:tailEnd/>
            </a:ln>
          </p:spPr>
        </p:pic>
        <p:pic>
          <p:nvPicPr>
            <p:cNvPr id="33820" name="Picture 104" descr="check"/>
            <p:cNvPicPr>
              <a:picLocks noChangeAspect="1" noChangeArrowheads="1"/>
            </p:cNvPicPr>
            <p:nvPr/>
          </p:nvPicPr>
          <p:blipFill>
            <a:blip r:embed="rId3"/>
            <a:srcRect/>
            <a:stretch>
              <a:fillRect/>
            </a:stretch>
          </p:blipFill>
          <p:spPr bwMode="auto">
            <a:xfrm>
              <a:off x="5712" y="2171"/>
              <a:ext cx="192" cy="181"/>
            </a:xfrm>
            <a:prstGeom prst="rect">
              <a:avLst/>
            </a:prstGeom>
            <a:noFill/>
            <a:ln w="9525">
              <a:noFill/>
              <a:miter lim="800000"/>
              <a:headEnd/>
              <a:tailEnd/>
            </a:ln>
          </p:spPr>
        </p:pic>
        <p:pic>
          <p:nvPicPr>
            <p:cNvPr id="33821" name="Picture 105" descr="check"/>
            <p:cNvPicPr>
              <a:picLocks noChangeAspect="1" noChangeArrowheads="1"/>
            </p:cNvPicPr>
            <p:nvPr/>
          </p:nvPicPr>
          <p:blipFill>
            <a:blip r:embed="rId3"/>
            <a:srcRect/>
            <a:stretch>
              <a:fillRect/>
            </a:stretch>
          </p:blipFill>
          <p:spPr bwMode="auto">
            <a:xfrm>
              <a:off x="6096" y="1488"/>
              <a:ext cx="192" cy="181"/>
            </a:xfrm>
            <a:prstGeom prst="rect">
              <a:avLst/>
            </a:prstGeom>
            <a:noFill/>
            <a:ln w="9525">
              <a:noFill/>
              <a:miter lim="800000"/>
              <a:headEnd/>
              <a:tailEnd/>
            </a:ln>
          </p:spPr>
        </p:pic>
      </p:grpSp>
      <p:sp>
        <p:nvSpPr>
          <p:cNvPr id="33805" name="Text Box 107"/>
          <p:cNvSpPr txBox="1">
            <a:spLocks noChangeArrowheads="1"/>
          </p:cNvSpPr>
          <p:nvPr/>
        </p:nvSpPr>
        <p:spPr bwMode="auto">
          <a:xfrm>
            <a:off x="3984625" y="1792288"/>
            <a:ext cx="2344738" cy="366712"/>
          </a:xfrm>
          <a:prstGeom prst="rect">
            <a:avLst/>
          </a:prstGeom>
          <a:noFill/>
          <a:ln w="25400">
            <a:noFill/>
            <a:miter lim="800000"/>
            <a:headEnd/>
            <a:tailEnd type="none" w="lg" len="med"/>
          </a:ln>
        </p:spPr>
        <p:txBody>
          <a:bodyPr wrap="none">
            <a:spAutoFit/>
          </a:bodyPr>
          <a:lstStyle/>
          <a:p>
            <a:pPr algn="ctr"/>
            <a:r>
              <a:rPr lang="en-US" sz="1800" b="1" i="1">
                <a:latin typeface="Arial Narrow" pitchFamily="34" charset="0"/>
              </a:rPr>
              <a:t>Received in the request.</a:t>
            </a:r>
          </a:p>
        </p:txBody>
      </p:sp>
      <p:sp>
        <p:nvSpPr>
          <p:cNvPr id="33806" name="Oval 112"/>
          <p:cNvSpPr>
            <a:spLocks noChangeArrowheads="1"/>
          </p:cNvSpPr>
          <p:nvPr/>
        </p:nvSpPr>
        <p:spPr bwMode="auto">
          <a:xfrm>
            <a:off x="2586038" y="5083175"/>
            <a:ext cx="3960812" cy="987425"/>
          </a:xfrm>
          <a:prstGeom prst="ellipse">
            <a:avLst/>
          </a:prstGeom>
          <a:solidFill>
            <a:srgbClr val="CCFFCC"/>
          </a:solidFill>
          <a:ln w="25400">
            <a:solidFill>
              <a:schemeClr val="tx1"/>
            </a:solidFill>
            <a:round/>
            <a:headEnd/>
            <a:tailEnd type="none" w="lg" len="med"/>
          </a:ln>
        </p:spPr>
        <p:txBody>
          <a:bodyPr wrap="none" anchor="ctr"/>
          <a:lstStyle/>
          <a:p>
            <a:endParaRPr lang="en-US"/>
          </a:p>
        </p:txBody>
      </p:sp>
      <p:sp>
        <p:nvSpPr>
          <p:cNvPr id="33807" name="Text Box 113"/>
          <p:cNvSpPr txBox="1">
            <a:spLocks noChangeArrowheads="1"/>
          </p:cNvSpPr>
          <p:nvPr/>
        </p:nvSpPr>
        <p:spPr bwMode="auto">
          <a:xfrm>
            <a:off x="3200400" y="5133975"/>
            <a:ext cx="2743200" cy="314325"/>
          </a:xfrm>
          <a:prstGeom prst="rect">
            <a:avLst/>
          </a:prstGeom>
          <a:noFill/>
          <a:ln w="9525">
            <a:noFill/>
            <a:miter lim="800000"/>
            <a:headEnd/>
            <a:tailEnd/>
          </a:ln>
        </p:spPr>
        <p:txBody>
          <a:bodyPr lIns="82945" tIns="41473" rIns="82945" bIns="41473">
            <a:spAutoFit/>
          </a:bodyPr>
          <a:lstStyle/>
          <a:p>
            <a:pPr defTabSz="3413125" eaLnBrk="1" hangingPunct="1"/>
            <a:r>
              <a:rPr lang="en-US" sz="1500" b="1">
                <a:solidFill>
                  <a:schemeClr val="accent2"/>
                </a:solidFill>
                <a:latin typeface="Courier New" pitchFamily="49" charset="0"/>
              </a:rPr>
              <a:t>Mike says action(D208)</a:t>
            </a:r>
          </a:p>
        </p:txBody>
      </p:sp>
      <p:sp>
        <p:nvSpPr>
          <p:cNvPr id="33808" name="Text Box 114"/>
          <p:cNvSpPr txBox="1">
            <a:spLocks noChangeArrowheads="1"/>
          </p:cNvSpPr>
          <p:nvPr/>
        </p:nvSpPr>
        <p:spPr bwMode="auto">
          <a:xfrm>
            <a:off x="3071813" y="5392738"/>
            <a:ext cx="3030537" cy="641350"/>
          </a:xfrm>
          <a:prstGeom prst="rect">
            <a:avLst/>
          </a:prstGeom>
          <a:noFill/>
          <a:ln w="25400">
            <a:noFill/>
            <a:miter lim="800000"/>
            <a:headEnd/>
            <a:tailEnd type="none" w="lg" len="med"/>
          </a:ln>
        </p:spPr>
        <p:txBody>
          <a:bodyPr wrap="none">
            <a:spAutoFit/>
          </a:bodyPr>
          <a:lstStyle/>
          <a:p>
            <a:pPr algn="ctr"/>
            <a:r>
              <a:rPr lang="en-US" sz="1800" b="1" i="1">
                <a:latin typeface="Arial Narrow" pitchFamily="34" charset="0"/>
              </a:rPr>
              <a:t>Stored in the reference monitor.</a:t>
            </a:r>
          </a:p>
          <a:p>
            <a:pPr algn="ctr"/>
            <a:r>
              <a:rPr lang="en-US" sz="1800" b="1" i="1">
                <a:latin typeface="Arial Narrow" pitchFamily="34" charset="0"/>
              </a:rPr>
              <a:t>Part of the TCB.</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5"/>
          <p:cNvSpPr>
            <a:spLocks noChangeArrowheads="1"/>
          </p:cNvSpPr>
          <p:nvPr/>
        </p:nvSpPr>
        <p:spPr bwMode="auto">
          <a:xfrm>
            <a:off x="377825" y="1684338"/>
            <a:ext cx="8591550" cy="3367087"/>
          </a:xfrm>
          <a:prstGeom prst="rect">
            <a:avLst/>
          </a:prstGeom>
          <a:solidFill>
            <a:srgbClr val="CCFFFF"/>
          </a:solidFill>
          <a:ln w="25400">
            <a:solidFill>
              <a:schemeClr val="tx1"/>
            </a:solidFill>
            <a:miter lim="800000"/>
            <a:headEnd/>
            <a:tailEnd type="none" w="lg" len="med"/>
          </a:ln>
        </p:spPr>
        <p:txBody>
          <a:bodyPr wrap="none" anchor="ctr"/>
          <a:lstStyle/>
          <a:p>
            <a:endParaRPr lang="en-US"/>
          </a:p>
        </p:txBody>
      </p:sp>
      <p:sp>
        <p:nvSpPr>
          <p:cNvPr id="34819" name="Rectangle 3"/>
          <p:cNvSpPr>
            <a:spLocks noGrp="1" noChangeArrowheads="1"/>
          </p:cNvSpPr>
          <p:nvPr>
            <p:ph type="title"/>
          </p:nvPr>
        </p:nvSpPr>
        <p:spPr/>
        <p:txBody>
          <a:bodyPr/>
          <a:lstStyle/>
          <a:p>
            <a:pPr indent="0"/>
            <a:r>
              <a:rPr lang="en-US" sz="3200" smtClean="0"/>
              <a:t>A “Proof Carrying” Approach</a:t>
            </a:r>
            <a:endParaRPr lang="en-US" sz="1200" smtClean="0"/>
          </a:p>
        </p:txBody>
      </p:sp>
      <p:sp>
        <p:nvSpPr>
          <p:cNvPr id="34820" name="Text Box 4"/>
          <p:cNvSpPr txBox="1">
            <a:spLocks noChangeArrowheads="1"/>
          </p:cNvSpPr>
          <p:nvPr/>
        </p:nvSpPr>
        <p:spPr bwMode="auto">
          <a:xfrm>
            <a:off x="5653088" y="3352800"/>
            <a:ext cx="2360612" cy="546100"/>
          </a:xfrm>
          <a:prstGeom prst="rect">
            <a:avLst/>
          </a:prstGeom>
          <a:noFill/>
          <a:ln w="9525">
            <a:noFill/>
            <a:miter lim="800000"/>
            <a:headEnd/>
            <a:tailEnd/>
          </a:ln>
        </p:spPr>
        <p:txBody>
          <a:bodyPr wrap="none" lIns="82945" tIns="41473" rIns="82945" bIns="41473">
            <a:spAutoFit/>
          </a:bodyPr>
          <a:lstStyle/>
          <a:p>
            <a:pPr defTabSz="3413125" eaLnBrk="1" hangingPunct="1"/>
            <a:r>
              <a:rPr lang="en-US" sz="1500" b="1">
                <a:solidFill>
                  <a:schemeClr val="accent2"/>
                </a:solidFill>
                <a:latin typeface="Courier New" pitchFamily="49" charset="0"/>
              </a:rPr>
              <a:t>Mike.Students says </a:t>
            </a:r>
          </a:p>
          <a:p>
            <a:pPr defTabSz="3413125" eaLnBrk="1" hangingPunct="1"/>
            <a:r>
              <a:rPr lang="en-US" sz="1500" b="1">
                <a:solidFill>
                  <a:schemeClr val="accent2"/>
                </a:solidFill>
                <a:latin typeface="Courier New" pitchFamily="49" charset="0"/>
              </a:rPr>
              <a:t>  action(D208)</a:t>
            </a:r>
          </a:p>
        </p:txBody>
      </p:sp>
      <p:sp>
        <p:nvSpPr>
          <p:cNvPr id="34821" name="Text Box 5"/>
          <p:cNvSpPr txBox="1">
            <a:spLocks noChangeArrowheads="1"/>
          </p:cNvSpPr>
          <p:nvPr/>
        </p:nvSpPr>
        <p:spPr bwMode="auto">
          <a:xfrm>
            <a:off x="392113" y="3346450"/>
            <a:ext cx="3052762" cy="546100"/>
          </a:xfrm>
          <a:prstGeom prst="rect">
            <a:avLst/>
          </a:prstGeom>
          <a:noFill/>
          <a:ln w="9525">
            <a:noFill/>
            <a:miter lim="800000"/>
            <a:headEnd/>
            <a:tailEnd/>
          </a:ln>
        </p:spPr>
        <p:txBody>
          <a:bodyPr wrap="none" lIns="82945" tIns="41473" rIns="82945" bIns="41473">
            <a:spAutoFit/>
          </a:bodyPr>
          <a:lstStyle/>
          <a:p>
            <a:pPr defTabSz="3413125" eaLnBrk="1" hangingPunct="1"/>
            <a:r>
              <a:rPr lang="en-US" sz="1500" b="1">
                <a:solidFill>
                  <a:schemeClr val="accent2"/>
                </a:solidFill>
                <a:latin typeface="Courier New" pitchFamily="49" charset="0"/>
              </a:rPr>
              <a:t>Mike says delegate(Mike, </a:t>
            </a:r>
          </a:p>
          <a:p>
            <a:pPr defTabSz="3413125" eaLnBrk="1" hangingPunct="1"/>
            <a:r>
              <a:rPr lang="en-US" sz="1500" b="1">
                <a:solidFill>
                  <a:schemeClr val="accent2"/>
                </a:solidFill>
                <a:latin typeface="Courier New" pitchFamily="49" charset="0"/>
              </a:rPr>
              <a:t>  Mike.Students, D208)</a:t>
            </a:r>
          </a:p>
        </p:txBody>
      </p:sp>
      <p:sp>
        <p:nvSpPr>
          <p:cNvPr id="34822" name="Text Box 6"/>
          <p:cNvSpPr txBox="1">
            <a:spLocks noChangeArrowheads="1"/>
          </p:cNvSpPr>
          <p:nvPr/>
        </p:nvSpPr>
        <p:spPr bwMode="auto">
          <a:xfrm>
            <a:off x="6091238" y="2286000"/>
            <a:ext cx="2822575" cy="314325"/>
          </a:xfrm>
          <a:prstGeom prst="rect">
            <a:avLst/>
          </a:prstGeom>
          <a:noFill/>
          <a:ln w="9525">
            <a:noFill/>
            <a:miter lim="800000"/>
            <a:headEnd/>
            <a:tailEnd/>
          </a:ln>
        </p:spPr>
        <p:txBody>
          <a:bodyPr wrap="none" lIns="82945" tIns="41473" rIns="82945" bIns="41473">
            <a:spAutoFit/>
          </a:bodyPr>
          <a:lstStyle/>
          <a:p>
            <a:pPr defTabSz="3413125" eaLnBrk="1" hangingPunct="1"/>
            <a:r>
              <a:rPr lang="en-US" sz="1500" b="1">
                <a:solidFill>
                  <a:schemeClr val="accent2"/>
                </a:solidFill>
                <a:latin typeface="Courier New" pitchFamily="49" charset="0"/>
              </a:rPr>
              <a:t>Scott says action(D208)</a:t>
            </a:r>
          </a:p>
        </p:txBody>
      </p:sp>
      <p:sp>
        <p:nvSpPr>
          <p:cNvPr id="34823" name="Text Box 7"/>
          <p:cNvSpPr txBox="1">
            <a:spLocks noChangeArrowheads="1"/>
          </p:cNvSpPr>
          <p:nvPr/>
        </p:nvSpPr>
        <p:spPr bwMode="auto">
          <a:xfrm>
            <a:off x="962025" y="2268538"/>
            <a:ext cx="3168650" cy="546100"/>
          </a:xfrm>
          <a:prstGeom prst="rect">
            <a:avLst/>
          </a:prstGeom>
          <a:noFill/>
          <a:ln w="9525">
            <a:noFill/>
            <a:miter lim="800000"/>
            <a:headEnd/>
            <a:tailEnd/>
          </a:ln>
        </p:spPr>
        <p:txBody>
          <a:bodyPr wrap="none" lIns="82945" tIns="41473" rIns="82945" bIns="41473">
            <a:spAutoFit/>
          </a:bodyPr>
          <a:lstStyle/>
          <a:p>
            <a:pPr defTabSz="3413125" eaLnBrk="1" hangingPunct="1"/>
            <a:r>
              <a:rPr lang="en-US" sz="1500" b="1">
                <a:solidFill>
                  <a:schemeClr val="accent2"/>
                </a:solidFill>
                <a:latin typeface="Courier New" pitchFamily="49" charset="0"/>
              </a:rPr>
              <a:t>Mike says (Scott </a:t>
            </a:r>
          </a:p>
          <a:p>
            <a:pPr defTabSz="3413125" eaLnBrk="1" hangingPunct="1"/>
            <a:r>
              <a:rPr lang="en-US" sz="1500" b="1">
                <a:solidFill>
                  <a:schemeClr val="accent2"/>
                </a:solidFill>
                <a:latin typeface="Courier New" pitchFamily="49" charset="0"/>
              </a:rPr>
              <a:t>  speaksfor Mike.Students)</a:t>
            </a:r>
          </a:p>
        </p:txBody>
      </p:sp>
      <p:grpSp>
        <p:nvGrpSpPr>
          <p:cNvPr id="34824" name="Group 8"/>
          <p:cNvGrpSpPr>
            <a:grpSpLocks/>
          </p:cNvGrpSpPr>
          <p:nvPr/>
        </p:nvGrpSpPr>
        <p:grpSpPr bwMode="auto">
          <a:xfrm>
            <a:off x="3595688" y="3352800"/>
            <a:ext cx="1863725" cy="1676400"/>
            <a:chOff x="1056" y="-584"/>
            <a:chExt cx="1174" cy="1056"/>
          </a:xfrm>
        </p:grpSpPr>
        <p:sp>
          <p:nvSpPr>
            <p:cNvPr id="34866" name="Line 9"/>
            <p:cNvSpPr>
              <a:spLocks noChangeShapeType="1"/>
            </p:cNvSpPr>
            <p:nvPr/>
          </p:nvSpPr>
          <p:spPr bwMode="auto">
            <a:xfrm flipH="1" flipV="1">
              <a:off x="1248" y="-419"/>
              <a:ext cx="396" cy="692"/>
            </a:xfrm>
            <a:prstGeom prst="line">
              <a:avLst/>
            </a:prstGeom>
            <a:noFill/>
            <a:ln w="38100">
              <a:solidFill>
                <a:schemeClr val="tx1"/>
              </a:solidFill>
              <a:round/>
              <a:headEnd/>
              <a:tailEnd/>
            </a:ln>
          </p:spPr>
          <p:txBody>
            <a:bodyPr/>
            <a:lstStyle/>
            <a:p>
              <a:endParaRPr lang="en-US"/>
            </a:p>
          </p:txBody>
        </p:sp>
        <p:sp>
          <p:nvSpPr>
            <p:cNvPr id="34867" name="Line 10"/>
            <p:cNvSpPr>
              <a:spLocks noChangeShapeType="1"/>
            </p:cNvSpPr>
            <p:nvPr/>
          </p:nvSpPr>
          <p:spPr bwMode="auto">
            <a:xfrm flipV="1">
              <a:off x="1661" y="-384"/>
              <a:ext cx="372" cy="636"/>
            </a:xfrm>
            <a:prstGeom prst="line">
              <a:avLst/>
            </a:prstGeom>
            <a:noFill/>
            <a:ln w="38100">
              <a:solidFill>
                <a:schemeClr val="tx1"/>
              </a:solidFill>
              <a:round/>
              <a:headEnd/>
              <a:tailEnd/>
            </a:ln>
          </p:spPr>
          <p:txBody>
            <a:bodyPr/>
            <a:lstStyle/>
            <a:p>
              <a:endParaRPr lang="en-US"/>
            </a:p>
          </p:txBody>
        </p:sp>
        <p:sp>
          <p:nvSpPr>
            <p:cNvPr id="34868" name="Oval 11"/>
            <p:cNvSpPr>
              <a:spLocks noChangeArrowheads="1"/>
            </p:cNvSpPr>
            <p:nvPr/>
          </p:nvSpPr>
          <p:spPr bwMode="auto">
            <a:xfrm>
              <a:off x="1442" y="88"/>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4869" name="Oval 12"/>
            <p:cNvSpPr>
              <a:spLocks noChangeArrowheads="1"/>
            </p:cNvSpPr>
            <p:nvPr/>
          </p:nvSpPr>
          <p:spPr bwMode="auto">
            <a:xfrm>
              <a:off x="1840" y="-576"/>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4870" name="Oval 13"/>
            <p:cNvSpPr>
              <a:spLocks noChangeArrowheads="1"/>
            </p:cNvSpPr>
            <p:nvPr/>
          </p:nvSpPr>
          <p:spPr bwMode="auto">
            <a:xfrm>
              <a:off x="1056" y="-584"/>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grpSp>
      <p:sp>
        <p:nvSpPr>
          <p:cNvPr id="34825" name="Oval 14"/>
          <p:cNvSpPr>
            <a:spLocks noChangeArrowheads="1"/>
          </p:cNvSpPr>
          <p:nvPr/>
        </p:nvSpPr>
        <p:spPr bwMode="auto">
          <a:xfrm>
            <a:off x="4205288" y="4419600"/>
            <a:ext cx="619125" cy="609600"/>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grpSp>
        <p:nvGrpSpPr>
          <p:cNvPr id="34826" name="Group 15"/>
          <p:cNvGrpSpPr>
            <a:grpSpLocks/>
          </p:cNvGrpSpPr>
          <p:nvPr/>
        </p:nvGrpSpPr>
        <p:grpSpPr bwMode="auto">
          <a:xfrm>
            <a:off x="3595688" y="2301875"/>
            <a:ext cx="2471737" cy="2727325"/>
            <a:chOff x="4320" y="-1248"/>
            <a:chExt cx="1557" cy="1718"/>
          </a:xfrm>
        </p:grpSpPr>
        <p:sp>
          <p:nvSpPr>
            <p:cNvPr id="34855" name="Line 16"/>
            <p:cNvSpPr>
              <a:spLocks noChangeShapeType="1"/>
            </p:cNvSpPr>
            <p:nvPr/>
          </p:nvSpPr>
          <p:spPr bwMode="auto">
            <a:xfrm flipH="1" flipV="1">
              <a:off x="4512" y="-419"/>
              <a:ext cx="396" cy="692"/>
            </a:xfrm>
            <a:prstGeom prst="line">
              <a:avLst/>
            </a:prstGeom>
            <a:noFill/>
            <a:ln w="38100">
              <a:solidFill>
                <a:schemeClr val="tx1"/>
              </a:solidFill>
              <a:round/>
              <a:headEnd/>
              <a:tailEnd/>
            </a:ln>
          </p:spPr>
          <p:txBody>
            <a:bodyPr/>
            <a:lstStyle/>
            <a:p>
              <a:endParaRPr lang="en-US"/>
            </a:p>
          </p:txBody>
        </p:sp>
        <p:sp>
          <p:nvSpPr>
            <p:cNvPr id="34856" name="Line 17"/>
            <p:cNvSpPr>
              <a:spLocks noChangeShapeType="1"/>
            </p:cNvSpPr>
            <p:nvPr/>
          </p:nvSpPr>
          <p:spPr bwMode="auto">
            <a:xfrm flipH="1" flipV="1">
              <a:off x="4896" y="-1102"/>
              <a:ext cx="396" cy="692"/>
            </a:xfrm>
            <a:prstGeom prst="line">
              <a:avLst/>
            </a:prstGeom>
            <a:noFill/>
            <a:ln w="38100">
              <a:solidFill>
                <a:schemeClr val="tx1"/>
              </a:solidFill>
              <a:round/>
              <a:headEnd/>
              <a:tailEnd/>
            </a:ln>
          </p:spPr>
          <p:txBody>
            <a:bodyPr/>
            <a:lstStyle/>
            <a:p>
              <a:endParaRPr lang="en-US"/>
            </a:p>
          </p:txBody>
        </p:sp>
        <p:sp>
          <p:nvSpPr>
            <p:cNvPr id="34857" name="Line 18"/>
            <p:cNvSpPr>
              <a:spLocks noChangeShapeType="1"/>
            </p:cNvSpPr>
            <p:nvPr/>
          </p:nvSpPr>
          <p:spPr bwMode="auto">
            <a:xfrm flipV="1">
              <a:off x="4925" y="-1070"/>
              <a:ext cx="774" cy="1322"/>
            </a:xfrm>
            <a:prstGeom prst="line">
              <a:avLst/>
            </a:prstGeom>
            <a:noFill/>
            <a:ln w="38100">
              <a:solidFill>
                <a:schemeClr val="tx1"/>
              </a:solidFill>
              <a:round/>
              <a:headEnd/>
              <a:tailEnd/>
            </a:ln>
          </p:spPr>
          <p:txBody>
            <a:bodyPr/>
            <a:lstStyle/>
            <a:p>
              <a:endParaRPr lang="en-US"/>
            </a:p>
          </p:txBody>
        </p:sp>
        <p:sp>
          <p:nvSpPr>
            <p:cNvPr id="34858" name="Oval 19"/>
            <p:cNvSpPr>
              <a:spLocks noChangeArrowheads="1"/>
            </p:cNvSpPr>
            <p:nvPr/>
          </p:nvSpPr>
          <p:spPr bwMode="auto">
            <a:xfrm flipH="1">
              <a:off x="4709" y="86"/>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4859" name="Oval 20"/>
            <p:cNvSpPr>
              <a:spLocks noChangeArrowheads="1"/>
            </p:cNvSpPr>
            <p:nvPr/>
          </p:nvSpPr>
          <p:spPr bwMode="auto">
            <a:xfrm>
              <a:off x="5102" y="-578"/>
              <a:ext cx="389"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4860" name="Oval 21"/>
            <p:cNvSpPr>
              <a:spLocks noChangeArrowheads="1"/>
            </p:cNvSpPr>
            <p:nvPr/>
          </p:nvSpPr>
          <p:spPr bwMode="auto">
            <a:xfrm>
              <a:off x="4716" y="-1248"/>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4861" name="Oval 22"/>
            <p:cNvSpPr>
              <a:spLocks noChangeArrowheads="1"/>
            </p:cNvSpPr>
            <p:nvPr/>
          </p:nvSpPr>
          <p:spPr bwMode="auto">
            <a:xfrm>
              <a:off x="5488" y="-1248"/>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4862" name="Oval 23"/>
            <p:cNvSpPr>
              <a:spLocks noChangeArrowheads="1"/>
            </p:cNvSpPr>
            <p:nvPr/>
          </p:nvSpPr>
          <p:spPr bwMode="auto">
            <a:xfrm flipV="1">
              <a:off x="4320" y="-585"/>
              <a:ext cx="389" cy="383"/>
            </a:xfrm>
            <a:prstGeom prst="ellipse">
              <a:avLst/>
            </a:prstGeom>
            <a:solidFill>
              <a:schemeClr val="bg1"/>
            </a:solidFill>
            <a:ln w="9525">
              <a:solidFill>
                <a:schemeClr val="tx1"/>
              </a:solidFill>
              <a:round/>
              <a:headEnd/>
              <a:tailEnd/>
            </a:ln>
          </p:spPr>
          <p:txBody>
            <a:bodyPr wrap="none" anchor="ctr"/>
            <a:lstStyle/>
            <a:p>
              <a:endParaRPr lang="en-US"/>
            </a:p>
          </p:txBody>
        </p:sp>
        <p:pic>
          <p:nvPicPr>
            <p:cNvPr id="34863" name="Picture 24" descr="check"/>
            <p:cNvPicPr>
              <a:picLocks noChangeAspect="1" noChangeArrowheads="1"/>
            </p:cNvPicPr>
            <p:nvPr/>
          </p:nvPicPr>
          <p:blipFill>
            <a:blip r:embed="rId3"/>
            <a:srcRect/>
            <a:stretch>
              <a:fillRect/>
            </a:stretch>
          </p:blipFill>
          <p:spPr bwMode="auto">
            <a:xfrm>
              <a:off x="5568" y="-1152"/>
              <a:ext cx="192" cy="181"/>
            </a:xfrm>
            <a:prstGeom prst="rect">
              <a:avLst/>
            </a:prstGeom>
            <a:noFill/>
            <a:ln w="9525">
              <a:noFill/>
              <a:miter lim="800000"/>
              <a:headEnd/>
              <a:tailEnd/>
            </a:ln>
          </p:spPr>
        </p:pic>
        <p:pic>
          <p:nvPicPr>
            <p:cNvPr id="34864" name="Picture 25" descr="check"/>
            <p:cNvPicPr>
              <a:picLocks noChangeAspect="1" noChangeArrowheads="1"/>
            </p:cNvPicPr>
            <p:nvPr/>
          </p:nvPicPr>
          <p:blipFill>
            <a:blip r:embed="rId3"/>
            <a:srcRect/>
            <a:stretch>
              <a:fillRect/>
            </a:stretch>
          </p:blipFill>
          <p:spPr bwMode="auto">
            <a:xfrm>
              <a:off x="4800" y="-1152"/>
              <a:ext cx="192" cy="181"/>
            </a:xfrm>
            <a:prstGeom prst="rect">
              <a:avLst/>
            </a:prstGeom>
            <a:noFill/>
            <a:ln w="9525">
              <a:noFill/>
              <a:miter lim="800000"/>
              <a:headEnd/>
              <a:tailEnd/>
            </a:ln>
          </p:spPr>
        </p:pic>
        <p:pic>
          <p:nvPicPr>
            <p:cNvPr id="34865" name="Picture 26" descr="check"/>
            <p:cNvPicPr>
              <a:picLocks noChangeAspect="1" noChangeArrowheads="1"/>
            </p:cNvPicPr>
            <p:nvPr/>
          </p:nvPicPr>
          <p:blipFill>
            <a:blip r:embed="rId3"/>
            <a:srcRect/>
            <a:stretch>
              <a:fillRect/>
            </a:stretch>
          </p:blipFill>
          <p:spPr bwMode="auto">
            <a:xfrm>
              <a:off x="4416" y="-480"/>
              <a:ext cx="192" cy="181"/>
            </a:xfrm>
            <a:prstGeom prst="rect">
              <a:avLst/>
            </a:prstGeom>
            <a:noFill/>
            <a:ln w="9525">
              <a:noFill/>
              <a:miter lim="800000"/>
              <a:headEnd/>
              <a:tailEnd/>
            </a:ln>
          </p:spPr>
        </p:pic>
      </p:grpSp>
      <p:grpSp>
        <p:nvGrpSpPr>
          <p:cNvPr id="34827" name="Group 27"/>
          <p:cNvGrpSpPr>
            <a:grpSpLocks/>
          </p:cNvGrpSpPr>
          <p:nvPr/>
        </p:nvGrpSpPr>
        <p:grpSpPr bwMode="auto">
          <a:xfrm>
            <a:off x="3595688" y="2301875"/>
            <a:ext cx="2471737" cy="2727325"/>
            <a:chOff x="2544" y="-576"/>
            <a:chExt cx="1557" cy="1718"/>
          </a:xfrm>
        </p:grpSpPr>
        <p:sp>
          <p:nvSpPr>
            <p:cNvPr id="34846" name="Line 28"/>
            <p:cNvSpPr>
              <a:spLocks noChangeShapeType="1"/>
            </p:cNvSpPr>
            <p:nvPr/>
          </p:nvSpPr>
          <p:spPr bwMode="auto">
            <a:xfrm flipH="1" flipV="1">
              <a:off x="2736" y="253"/>
              <a:ext cx="396" cy="692"/>
            </a:xfrm>
            <a:prstGeom prst="line">
              <a:avLst/>
            </a:prstGeom>
            <a:noFill/>
            <a:ln w="38100">
              <a:solidFill>
                <a:schemeClr val="tx1"/>
              </a:solidFill>
              <a:round/>
              <a:headEnd/>
              <a:tailEnd/>
            </a:ln>
          </p:spPr>
          <p:txBody>
            <a:bodyPr/>
            <a:lstStyle/>
            <a:p>
              <a:endParaRPr lang="en-US"/>
            </a:p>
          </p:txBody>
        </p:sp>
        <p:sp>
          <p:nvSpPr>
            <p:cNvPr id="34847" name="Line 29"/>
            <p:cNvSpPr>
              <a:spLocks noChangeShapeType="1"/>
            </p:cNvSpPr>
            <p:nvPr/>
          </p:nvSpPr>
          <p:spPr bwMode="auto">
            <a:xfrm flipH="1" flipV="1">
              <a:off x="3120" y="-430"/>
              <a:ext cx="396" cy="692"/>
            </a:xfrm>
            <a:prstGeom prst="line">
              <a:avLst/>
            </a:prstGeom>
            <a:noFill/>
            <a:ln w="38100">
              <a:solidFill>
                <a:schemeClr val="tx1"/>
              </a:solidFill>
              <a:round/>
              <a:headEnd/>
              <a:tailEnd/>
            </a:ln>
          </p:spPr>
          <p:txBody>
            <a:bodyPr/>
            <a:lstStyle/>
            <a:p>
              <a:endParaRPr lang="en-US"/>
            </a:p>
          </p:txBody>
        </p:sp>
        <p:sp>
          <p:nvSpPr>
            <p:cNvPr id="34848" name="Line 30"/>
            <p:cNvSpPr>
              <a:spLocks noChangeShapeType="1"/>
            </p:cNvSpPr>
            <p:nvPr/>
          </p:nvSpPr>
          <p:spPr bwMode="auto">
            <a:xfrm flipV="1">
              <a:off x="3149" y="-398"/>
              <a:ext cx="774" cy="1322"/>
            </a:xfrm>
            <a:prstGeom prst="line">
              <a:avLst/>
            </a:prstGeom>
            <a:noFill/>
            <a:ln w="38100">
              <a:solidFill>
                <a:schemeClr val="tx1"/>
              </a:solidFill>
              <a:round/>
              <a:headEnd/>
              <a:tailEnd/>
            </a:ln>
          </p:spPr>
          <p:txBody>
            <a:bodyPr/>
            <a:lstStyle/>
            <a:p>
              <a:endParaRPr lang="en-US"/>
            </a:p>
          </p:txBody>
        </p:sp>
        <p:sp>
          <p:nvSpPr>
            <p:cNvPr id="34849" name="Oval 31"/>
            <p:cNvSpPr>
              <a:spLocks noChangeArrowheads="1"/>
            </p:cNvSpPr>
            <p:nvPr/>
          </p:nvSpPr>
          <p:spPr bwMode="auto">
            <a:xfrm flipH="1">
              <a:off x="2933" y="758"/>
              <a:ext cx="390"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4850" name="Oval 32"/>
            <p:cNvSpPr>
              <a:spLocks noChangeArrowheads="1"/>
            </p:cNvSpPr>
            <p:nvPr/>
          </p:nvSpPr>
          <p:spPr bwMode="auto">
            <a:xfrm>
              <a:off x="3326" y="94"/>
              <a:ext cx="389"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4851" name="Oval 33"/>
            <p:cNvSpPr>
              <a:spLocks noChangeArrowheads="1"/>
            </p:cNvSpPr>
            <p:nvPr/>
          </p:nvSpPr>
          <p:spPr bwMode="auto">
            <a:xfrm>
              <a:off x="2940" y="-576"/>
              <a:ext cx="389"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4852" name="Oval 34"/>
            <p:cNvSpPr>
              <a:spLocks noChangeArrowheads="1"/>
            </p:cNvSpPr>
            <p:nvPr/>
          </p:nvSpPr>
          <p:spPr bwMode="auto">
            <a:xfrm>
              <a:off x="3712" y="-576"/>
              <a:ext cx="389" cy="384"/>
            </a:xfrm>
            <a:prstGeom prst="ellipse">
              <a:avLst/>
            </a:prstGeom>
            <a:solidFill>
              <a:schemeClr val="bg1"/>
            </a:solidFill>
            <a:ln w="9525">
              <a:solidFill>
                <a:schemeClr val="tx1"/>
              </a:solidFill>
              <a:round/>
              <a:headEnd/>
              <a:tailEnd/>
            </a:ln>
          </p:spPr>
          <p:txBody>
            <a:bodyPr wrap="none" anchor="ctr"/>
            <a:lstStyle/>
            <a:p>
              <a:pPr algn="ctr"/>
              <a:r>
                <a:rPr lang="en-US" sz="2800" b="1"/>
                <a:t>?</a:t>
              </a:r>
            </a:p>
          </p:txBody>
        </p:sp>
        <p:sp>
          <p:nvSpPr>
            <p:cNvPr id="34853" name="Oval 35"/>
            <p:cNvSpPr>
              <a:spLocks noChangeArrowheads="1"/>
            </p:cNvSpPr>
            <p:nvPr/>
          </p:nvSpPr>
          <p:spPr bwMode="auto">
            <a:xfrm flipV="1">
              <a:off x="2544" y="87"/>
              <a:ext cx="389" cy="383"/>
            </a:xfrm>
            <a:prstGeom prst="ellipse">
              <a:avLst/>
            </a:prstGeom>
            <a:solidFill>
              <a:schemeClr val="bg1"/>
            </a:solidFill>
            <a:ln w="9525">
              <a:solidFill>
                <a:schemeClr val="tx1"/>
              </a:solidFill>
              <a:round/>
              <a:headEnd/>
              <a:tailEnd/>
            </a:ln>
          </p:spPr>
          <p:txBody>
            <a:bodyPr wrap="none" anchor="ctr"/>
            <a:lstStyle/>
            <a:p>
              <a:endParaRPr lang="en-US"/>
            </a:p>
          </p:txBody>
        </p:sp>
        <p:pic>
          <p:nvPicPr>
            <p:cNvPr id="34854" name="Picture 36" descr="check"/>
            <p:cNvPicPr>
              <a:picLocks noChangeAspect="1" noChangeArrowheads="1"/>
            </p:cNvPicPr>
            <p:nvPr/>
          </p:nvPicPr>
          <p:blipFill>
            <a:blip r:embed="rId3"/>
            <a:srcRect/>
            <a:stretch>
              <a:fillRect/>
            </a:stretch>
          </p:blipFill>
          <p:spPr bwMode="auto">
            <a:xfrm>
              <a:off x="2640" y="192"/>
              <a:ext cx="192" cy="181"/>
            </a:xfrm>
            <a:prstGeom prst="rect">
              <a:avLst/>
            </a:prstGeom>
            <a:noFill/>
            <a:ln w="9525">
              <a:noFill/>
              <a:miter lim="800000"/>
              <a:headEnd/>
              <a:tailEnd/>
            </a:ln>
          </p:spPr>
        </p:pic>
      </p:grpSp>
      <p:grpSp>
        <p:nvGrpSpPr>
          <p:cNvPr id="34828" name="Group 37"/>
          <p:cNvGrpSpPr>
            <a:grpSpLocks/>
          </p:cNvGrpSpPr>
          <p:nvPr/>
        </p:nvGrpSpPr>
        <p:grpSpPr bwMode="auto">
          <a:xfrm>
            <a:off x="3595688" y="2301875"/>
            <a:ext cx="2471737" cy="2727325"/>
            <a:chOff x="5218" y="722"/>
            <a:chExt cx="1557" cy="1718"/>
          </a:xfrm>
        </p:grpSpPr>
        <p:sp>
          <p:nvSpPr>
            <p:cNvPr id="34833" name="Line 38"/>
            <p:cNvSpPr>
              <a:spLocks noChangeShapeType="1"/>
            </p:cNvSpPr>
            <p:nvPr/>
          </p:nvSpPr>
          <p:spPr bwMode="auto">
            <a:xfrm flipH="1" flipV="1">
              <a:off x="5410" y="1551"/>
              <a:ext cx="396" cy="692"/>
            </a:xfrm>
            <a:prstGeom prst="line">
              <a:avLst/>
            </a:prstGeom>
            <a:noFill/>
            <a:ln w="38100">
              <a:solidFill>
                <a:schemeClr val="tx1"/>
              </a:solidFill>
              <a:round/>
              <a:headEnd/>
              <a:tailEnd/>
            </a:ln>
          </p:spPr>
          <p:txBody>
            <a:bodyPr/>
            <a:lstStyle/>
            <a:p>
              <a:endParaRPr lang="en-US"/>
            </a:p>
          </p:txBody>
        </p:sp>
        <p:sp>
          <p:nvSpPr>
            <p:cNvPr id="34834" name="Line 39"/>
            <p:cNvSpPr>
              <a:spLocks noChangeShapeType="1"/>
            </p:cNvSpPr>
            <p:nvPr/>
          </p:nvSpPr>
          <p:spPr bwMode="auto">
            <a:xfrm flipH="1" flipV="1">
              <a:off x="5794" y="868"/>
              <a:ext cx="396" cy="692"/>
            </a:xfrm>
            <a:prstGeom prst="line">
              <a:avLst/>
            </a:prstGeom>
            <a:noFill/>
            <a:ln w="38100">
              <a:solidFill>
                <a:schemeClr val="tx1"/>
              </a:solidFill>
              <a:round/>
              <a:headEnd/>
              <a:tailEnd/>
            </a:ln>
          </p:spPr>
          <p:txBody>
            <a:bodyPr/>
            <a:lstStyle/>
            <a:p>
              <a:endParaRPr lang="en-US"/>
            </a:p>
          </p:txBody>
        </p:sp>
        <p:sp>
          <p:nvSpPr>
            <p:cNvPr id="34835" name="Line 40"/>
            <p:cNvSpPr>
              <a:spLocks noChangeShapeType="1"/>
            </p:cNvSpPr>
            <p:nvPr/>
          </p:nvSpPr>
          <p:spPr bwMode="auto">
            <a:xfrm flipV="1">
              <a:off x="5823" y="900"/>
              <a:ext cx="774" cy="1322"/>
            </a:xfrm>
            <a:prstGeom prst="line">
              <a:avLst/>
            </a:prstGeom>
            <a:noFill/>
            <a:ln w="38100">
              <a:solidFill>
                <a:schemeClr val="tx1"/>
              </a:solidFill>
              <a:round/>
              <a:headEnd/>
              <a:tailEnd/>
            </a:ln>
          </p:spPr>
          <p:txBody>
            <a:bodyPr/>
            <a:lstStyle/>
            <a:p>
              <a:endParaRPr lang="en-US"/>
            </a:p>
          </p:txBody>
        </p:sp>
        <p:sp>
          <p:nvSpPr>
            <p:cNvPr id="34836" name="Oval 41"/>
            <p:cNvSpPr>
              <a:spLocks noChangeArrowheads="1"/>
            </p:cNvSpPr>
            <p:nvPr/>
          </p:nvSpPr>
          <p:spPr bwMode="auto">
            <a:xfrm flipH="1">
              <a:off x="5607" y="2056"/>
              <a:ext cx="390"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4837" name="Oval 42"/>
            <p:cNvSpPr>
              <a:spLocks noChangeArrowheads="1"/>
            </p:cNvSpPr>
            <p:nvPr/>
          </p:nvSpPr>
          <p:spPr bwMode="auto">
            <a:xfrm>
              <a:off x="6000" y="1392"/>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4838" name="Oval 43"/>
            <p:cNvSpPr>
              <a:spLocks noChangeArrowheads="1"/>
            </p:cNvSpPr>
            <p:nvPr/>
          </p:nvSpPr>
          <p:spPr bwMode="auto">
            <a:xfrm>
              <a:off x="5614" y="722"/>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4839" name="Oval 44"/>
            <p:cNvSpPr>
              <a:spLocks noChangeArrowheads="1"/>
            </p:cNvSpPr>
            <p:nvPr/>
          </p:nvSpPr>
          <p:spPr bwMode="auto">
            <a:xfrm>
              <a:off x="6386" y="722"/>
              <a:ext cx="389" cy="384"/>
            </a:xfrm>
            <a:prstGeom prst="ellipse">
              <a:avLst/>
            </a:prstGeom>
            <a:solidFill>
              <a:schemeClr val="bg1"/>
            </a:solidFill>
            <a:ln w="9525">
              <a:solidFill>
                <a:schemeClr val="tx1"/>
              </a:solidFill>
              <a:round/>
              <a:headEnd/>
              <a:tailEnd/>
            </a:ln>
          </p:spPr>
          <p:txBody>
            <a:bodyPr wrap="none" anchor="ctr"/>
            <a:lstStyle/>
            <a:p>
              <a:pPr algn="ctr"/>
              <a:endParaRPr lang="en-US" sz="2800" b="1"/>
            </a:p>
          </p:txBody>
        </p:sp>
        <p:sp>
          <p:nvSpPr>
            <p:cNvPr id="34840" name="Oval 45"/>
            <p:cNvSpPr>
              <a:spLocks noChangeArrowheads="1"/>
            </p:cNvSpPr>
            <p:nvPr/>
          </p:nvSpPr>
          <p:spPr bwMode="auto">
            <a:xfrm flipV="1">
              <a:off x="5218" y="1385"/>
              <a:ext cx="389" cy="383"/>
            </a:xfrm>
            <a:prstGeom prst="ellipse">
              <a:avLst/>
            </a:prstGeom>
            <a:solidFill>
              <a:schemeClr val="bg1"/>
            </a:solidFill>
            <a:ln w="9525">
              <a:solidFill>
                <a:schemeClr val="tx1"/>
              </a:solidFill>
              <a:round/>
              <a:headEnd/>
              <a:tailEnd/>
            </a:ln>
          </p:spPr>
          <p:txBody>
            <a:bodyPr wrap="none" anchor="ctr"/>
            <a:lstStyle/>
            <a:p>
              <a:endParaRPr lang="en-US"/>
            </a:p>
          </p:txBody>
        </p:sp>
        <p:pic>
          <p:nvPicPr>
            <p:cNvPr id="34841" name="Picture 46" descr="check"/>
            <p:cNvPicPr>
              <a:picLocks noChangeAspect="1" noChangeArrowheads="1"/>
            </p:cNvPicPr>
            <p:nvPr/>
          </p:nvPicPr>
          <p:blipFill>
            <a:blip r:embed="rId3"/>
            <a:srcRect/>
            <a:stretch>
              <a:fillRect/>
            </a:stretch>
          </p:blipFill>
          <p:spPr bwMode="auto">
            <a:xfrm>
              <a:off x="6466" y="818"/>
              <a:ext cx="192" cy="181"/>
            </a:xfrm>
            <a:prstGeom prst="rect">
              <a:avLst/>
            </a:prstGeom>
            <a:noFill/>
            <a:ln w="9525">
              <a:noFill/>
              <a:miter lim="800000"/>
              <a:headEnd/>
              <a:tailEnd/>
            </a:ln>
          </p:spPr>
        </p:pic>
        <p:pic>
          <p:nvPicPr>
            <p:cNvPr id="34842" name="Picture 47" descr="check"/>
            <p:cNvPicPr>
              <a:picLocks noChangeAspect="1" noChangeArrowheads="1"/>
            </p:cNvPicPr>
            <p:nvPr/>
          </p:nvPicPr>
          <p:blipFill>
            <a:blip r:embed="rId3"/>
            <a:srcRect/>
            <a:stretch>
              <a:fillRect/>
            </a:stretch>
          </p:blipFill>
          <p:spPr bwMode="auto">
            <a:xfrm>
              <a:off x="5698" y="818"/>
              <a:ext cx="192" cy="181"/>
            </a:xfrm>
            <a:prstGeom prst="rect">
              <a:avLst/>
            </a:prstGeom>
            <a:noFill/>
            <a:ln w="9525">
              <a:noFill/>
              <a:miter lim="800000"/>
              <a:headEnd/>
              <a:tailEnd/>
            </a:ln>
          </p:spPr>
        </p:pic>
        <p:pic>
          <p:nvPicPr>
            <p:cNvPr id="34843" name="Picture 48" descr="check"/>
            <p:cNvPicPr>
              <a:picLocks noChangeAspect="1" noChangeArrowheads="1"/>
            </p:cNvPicPr>
            <p:nvPr/>
          </p:nvPicPr>
          <p:blipFill>
            <a:blip r:embed="rId3"/>
            <a:srcRect/>
            <a:stretch>
              <a:fillRect/>
            </a:stretch>
          </p:blipFill>
          <p:spPr bwMode="auto">
            <a:xfrm>
              <a:off x="5314" y="1490"/>
              <a:ext cx="192" cy="181"/>
            </a:xfrm>
            <a:prstGeom prst="rect">
              <a:avLst/>
            </a:prstGeom>
            <a:noFill/>
            <a:ln w="9525">
              <a:noFill/>
              <a:miter lim="800000"/>
              <a:headEnd/>
              <a:tailEnd/>
            </a:ln>
          </p:spPr>
        </p:pic>
        <p:pic>
          <p:nvPicPr>
            <p:cNvPr id="34844" name="Picture 49" descr="check"/>
            <p:cNvPicPr>
              <a:picLocks noChangeAspect="1" noChangeArrowheads="1"/>
            </p:cNvPicPr>
            <p:nvPr/>
          </p:nvPicPr>
          <p:blipFill>
            <a:blip r:embed="rId3"/>
            <a:srcRect/>
            <a:stretch>
              <a:fillRect/>
            </a:stretch>
          </p:blipFill>
          <p:spPr bwMode="auto">
            <a:xfrm>
              <a:off x="5712" y="2171"/>
              <a:ext cx="192" cy="181"/>
            </a:xfrm>
            <a:prstGeom prst="rect">
              <a:avLst/>
            </a:prstGeom>
            <a:noFill/>
            <a:ln w="9525">
              <a:noFill/>
              <a:miter lim="800000"/>
              <a:headEnd/>
              <a:tailEnd/>
            </a:ln>
          </p:spPr>
        </p:pic>
        <p:pic>
          <p:nvPicPr>
            <p:cNvPr id="34845" name="Picture 50" descr="check"/>
            <p:cNvPicPr>
              <a:picLocks noChangeAspect="1" noChangeArrowheads="1"/>
            </p:cNvPicPr>
            <p:nvPr/>
          </p:nvPicPr>
          <p:blipFill>
            <a:blip r:embed="rId3"/>
            <a:srcRect/>
            <a:stretch>
              <a:fillRect/>
            </a:stretch>
          </p:blipFill>
          <p:spPr bwMode="auto">
            <a:xfrm>
              <a:off x="6096" y="1488"/>
              <a:ext cx="192" cy="181"/>
            </a:xfrm>
            <a:prstGeom prst="rect">
              <a:avLst/>
            </a:prstGeom>
            <a:noFill/>
            <a:ln w="9525">
              <a:noFill/>
              <a:miter lim="800000"/>
              <a:headEnd/>
              <a:tailEnd/>
            </a:ln>
          </p:spPr>
        </p:pic>
      </p:grpSp>
      <p:sp>
        <p:nvSpPr>
          <p:cNvPr id="34829" name="Text Box 51"/>
          <p:cNvSpPr txBox="1">
            <a:spLocks noChangeArrowheads="1"/>
          </p:cNvSpPr>
          <p:nvPr/>
        </p:nvSpPr>
        <p:spPr bwMode="auto">
          <a:xfrm>
            <a:off x="3527425" y="1792288"/>
            <a:ext cx="2344738" cy="366712"/>
          </a:xfrm>
          <a:prstGeom prst="rect">
            <a:avLst/>
          </a:prstGeom>
          <a:noFill/>
          <a:ln w="25400">
            <a:noFill/>
            <a:miter lim="800000"/>
            <a:headEnd/>
            <a:tailEnd type="none" w="lg" len="med"/>
          </a:ln>
        </p:spPr>
        <p:txBody>
          <a:bodyPr wrap="none">
            <a:spAutoFit/>
          </a:bodyPr>
          <a:lstStyle/>
          <a:p>
            <a:pPr algn="ctr"/>
            <a:r>
              <a:rPr lang="en-US" sz="1800" b="1" i="1">
                <a:latin typeface="Arial Narrow" pitchFamily="34" charset="0"/>
              </a:rPr>
              <a:t>Received in the request.</a:t>
            </a:r>
          </a:p>
        </p:txBody>
      </p:sp>
      <p:sp>
        <p:nvSpPr>
          <p:cNvPr id="34830" name="Oval 52"/>
          <p:cNvSpPr>
            <a:spLocks noChangeArrowheads="1"/>
          </p:cNvSpPr>
          <p:nvPr/>
        </p:nvSpPr>
        <p:spPr bwMode="auto">
          <a:xfrm>
            <a:off x="2586038" y="5083175"/>
            <a:ext cx="3960812" cy="987425"/>
          </a:xfrm>
          <a:prstGeom prst="ellipse">
            <a:avLst/>
          </a:prstGeom>
          <a:solidFill>
            <a:srgbClr val="CCFFCC"/>
          </a:solidFill>
          <a:ln w="25400">
            <a:solidFill>
              <a:schemeClr val="tx1"/>
            </a:solidFill>
            <a:round/>
            <a:headEnd/>
            <a:tailEnd type="none" w="lg" len="med"/>
          </a:ln>
        </p:spPr>
        <p:txBody>
          <a:bodyPr wrap="none" anchor="ctr"/>
          <a:lstStyle/>
          <a:p>
            <a:endParaRPr lang="en-US"/>
          </a:p>
        </p:txBody>
      </p:sp>
      <p:sp>
        <p:nvSpPr>
          <p:cNvPr id="34831" name="Text Box 53"/>
          <p:cNvSpPr txBox="1">
            <a:spLocks noChangeArrowheads="1"/>
          </p:cNvSpPr>
          <p:nvPr/>
        </p:nvSpPr>
        <p:spPr bwMode="auto">
          <a:xfrm>
            <a:off x="3200400" y="5133975"/>
            <a:ext cx="2743200" cy="314325"/>
          </a:xfrm>
          <a:prstGeom prst="rect">
            <a:avLst/>
          </a:prstGeom>
          <a:noFill/>
          <a:ln w="9525">
            <a:noFill/>
            <a:miter lim="800000"/>
            <a:headEnd/>
            <a:tailEnd/>
          </a:ln>
        </p:spPr>
        <p:txBody>
          <a:bodyPr lIns="82945" tIns="41473" rIns="82945" bIns="41473">
            <a:spAutoFit/>
          </a:bodyPr>
          <a:lstStyle/>
          <a:p>
            <a:pPr defTabSz="3413125" eaLnBrk="1" hangingPunct="1"/>
            <a:r>
              <a:rPr lang="en-US" sz="1500" b="1">
                <a:solidFill>
                  <a:schemeClr val="accent2"/>
                </a:solidFill>
                <a:latin typeface="Courier New" pitchFamily="49" charset="0"/>
              </a:rPr>
              <a:t>Mike says action(D208)</a:t>
            </a:r>
          </a:p>
        </p:txBody>
      </p:sp>
      <p:sp>
        <p:nvSpPr>
          <p:cNvPr id="34832" name="Text Box 54"/>
          <p:cNvSpPr txBox="1">
            <a:spLocks noChangeArrowheads="1"/>
          </p:cNvSpPr>
          <p:nvPr/>
        </p:nvSpPr>
        <p:spPr bwMode="auto">
          <a:xfrm>
            <a:off x="3071813" y="5392738"/>
            <a:ext cx="3030537" cy="641350"/>
          </a:xfrm>
          <a:prstGeom prst="rect">
            <a:avLst/>
          </a:prstGeom>
          <a:noFill/>
          <a:ln w="25400">
            <a:noFill/>
            <a:miter lim="800000"/>
            <a:headEnd/>
            <a:tailEnd type="none" w="lg" len="med"/>
          </a:ln>
        </p:spPr>
        <p:txBody>
          <a:bodyPr wrap="none">
            <a:spAutoFit/>
          </a:bodyPr>
          <a:lstStyle/>
          <a:p>
            <a:pPr algn="ctr"/>
            <a:r>
              <a:rPr lang="en-US" sz="1800" b="1" i="1">
                <a:latin typeface="Arial Narrow" pitchFamily="34" charset="0"/>
              </a:rPr>
              <a:t>Stored in the reference monitor.</a:t>
            </a:r>
          </a:p>
          <a:p>
            <a:pPr algn="ctr"/>
            <a:r>
              <a:rPr lang="en-US" sz="1800" b="1" i="1">
                <a:latin typeface="Arial Narrow" pitchFamily="34" charset="0"/>
              </a:rPr>
              <a:t>Part of the TCB.</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indent="0"/>
            <a:r>
              <a:rPr lang="en-US" smtClean="0"/>
              <a:t>Roles</a:t>
            </a:r>
          </a:p>
        </p:txBody>
      </p:sp>
      <p:sp>
        <p:nvSpPr>
          <p:cNvPr id="209923" name="Rectangle 3"/>
          <p:cNvSpPr>
            <a:spLocks noGrp="1" noChangeArrowheads="1"/>
          </p:cNvSpPr>
          <p:nvPr>
            <p:ph type="body" idx="1"/>
          </p:nvPr>
        </p:nvSpPr>
        <p:spPr/>
        <p:txBody>
          <a:bodyPr/>
          <a:lstStyle/>
          <a:p>
            <a:r>
              <a:rPr lang="en-US" smtClean="0"/>
              <a:t>Suppose a principal wants to </a:t>
            </a:r>
            <a:r>
              <a:rPr lang="en-US" i="1" smtClean="0"/>
              <a:t>limit</a:t>
            </a:r>
            <a:r>
              <a:rPr lang="en-US" smtClean="0"/>
              <a:t> its authority</a:t>
            </a:r>
          </a:p>
          <a:p>
            <a:pPr lvl="1"/>
            <a:r>
              <a:rPr lang="en-US" smtClean="0"/>
              <a:t>Reiter “as” GamePlayer</a:t>
            </a:r>
          </a:p>
          <a:p>
            <a:pPr lvl="1"/>
            <a:r>
              <a:rPr lang="en-US" smtClean="0"/>
              <a:t>Reiter “as” SysAdmin</a:t>
            </a:r>
          </a:p>
          <a:p>
            <a:endParaRPr lang="en-US" smtClean="0"/>
          </a:p>
          <a:p>
            <a:r>
              <a:rPr lang="en-US" smtClean="0"/>
              <a:t>Intuition: </a:t>
            </a:r>
            <a:r>
              <a:rPr lang="en-US" i="1" smtClean="0">
                <a:latin typeface="Times New Roman" pitchFamily="18" charset="0"/>
              </a:rPr>
              <a:t>A</a:t>
            </a:r>
            <a:r>
              <a:rPr lang="en-US" smtClean="0">
                <a:latin typeface="Times New Roman" pitchFamily="18" charset="0"/>
              </a:rPr>
              <a:t> “as”</a:t>
            </a:r>
            <a:r>
              <a:rPr lang="en-US" smtClean="0"/>
              <a:t> </a:t>
            </a:r>
            <a:r>
              <a:rPr lang="en-US" i="1" smtClean="0">
                <a:latin typeface="Times New Roman" pitchFamily="18" charset="0"/>
              </a:rPr>
              <a:t>R</a:t>
            </a:r>
            <a:r>
              <a:rPr lang="en-US" smtClean="0"/>
              <a:t> should be weaker than </a:t>
            </a:r>
            <a:r>
              <a:rPr lang="en-US" i="1" smtClean="0">
                <a:latin typeface="Times New Roman" pitchFamily="18" charset="0"/>
              </a:rPr>
              <a:t>A</a:t>
            </a:r>
          </a:p>
          <a:p>
            <a:r>
              <a:rPr lang="en-US" i="1" smtClean="0">
                <a:latin typeface="Times New Roman" pitchFamily="18" charset="0"/>
              </a:rPr>
              <a:t>A </a:t>
            </a:r>
            <a:r>
              <a:rPr lang="en-US" smtClean="0"/>
              <a:t>can accomplish this by enabling statements of the form </a:t>
            </a:r>
          </a:p>
          <a:p>
            <a:endParaRPr lang="en-US" smtClean="0"/>
          </a:p>
          <a:p>
            <a:pPr algn="ctr">
              <a:buFont typeface="Wingdings 2" pitchFamily="18" charset="2"/>
              <a:buNone/>
            </a:pPr>
            <a:r>
              <a:rPr lang="en-US" i="1" smtClean="0">
                <a:latin typeface="Times New Roman" pitchFamily="18" charset="0"/>
              </a:rPr>
              <a:t>A.R</a:t>
            </a:r>
            <a:r>
              <a:rPr lang="en-US" smtClean="0">
                <a:latin typeface="Times New Roman" pitchFamily="18" charset="0"/>
              </a:rPr>
              <a:t> says </a:t>
            </a:r>
            <a:r>
              <a:rPr lang="en-US" i="1" smtClean="0">
                <a:latin typeface="Times New Roman" pitchFamily="18" charset="0"/>
              </a:rPr>
              <a:t>F</a:t>
            </a:r>
          </a:p>
          <a:p>
            <a:pPr>
              <a:buFont typeface="Wingdings 2" pitchFamily="18" charset="2"/>
              <a:buNone/>
            </a:pPr>
            <a:endParaRPr lang="en-US" smtClean="0">
              <a:sym typeface="Symbol" pitchFamily="18" charset="2"/>
            </a:endParaRPr>
          </a:p>
          <a:p>
            <a:pPr>
              <a:buFont typeface="Wingdings 2" pitchFamily="18" charset="2"/>
              <a:buNone/>
            </a:pPr>
            <a:r>
              <a:rPr lang="en-US" smtClean="0">
                <a:sym typeface="Symbol" pitchFamily="18" charset="2"/>
              </a:rPr>
              <a:t>	to be created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9923">
                                            <p:txEl>
                                              <p:pRg st="0" end="0"/>
                                            </p:txEl>
                                          </p:spTgt>
                                        </p:tgtEl>
                                        <p:attrNameLst>
                                          <p:attrName>style.visibility</p:attrName>
                                        </p:attrNameLst>
                                      </p:cBhvr>
                                      <p:to>
                                        <p:strVal val="visible"/>
                                      </p:to>
                                    </p:set>
                                    <p:animEffect transition="in" filter="dissolve">
                                      <p:cBhvr>
                                        <p:cTn id="7" dur="500"/>
                                        <p:tgtEl>
                                          <p:spTgt spid="20992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9923">
                                            <p:txEl>
                                              <p:pRg st="1" end="1"/>
                                            </p:txEl>
                                          </p:spTgt>
                                        </p:tgtEl>
                                        <p:attrNameLst>
                                          <p:attrName>style.visibility</p:attrName>
                                        </p:attrNameLst>
                                      </p:cBhvr>
                                      <p:to>
                                        <p:strVal val="visible"/>
                                      </p:to>
                                    </p:set>
                                    <p:animEffect transition="in" filter="dissolve">
                                      <p:cBhvr>
                                        <p:cTn id="10" dur="500"/>
                                        <p:tgtEl>
                                          <p:spTgt spid="20992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9923">
                                            <p:txEl>
                                              <p:pRg st="2" end="2"/>
                                            </p:txEl>
                                          </p:spTgt>
                                        </p:tgtEl>
                                        <p:attrNameLst>
                                          <p:attrName>style.visibility</p:attrName>
                                        </p:attrNameLst>
                                      </p:cBhvr>
                                      <p:to>
                                        <p:strVal val="visible"/>
                                      </p:to>
                                    </p:set>
                                    <p:animEffect transition="in" filter="dissolve">
                                      <p:cBhvr>
                                        <p:cTn id="13" dur="500"/>
                                        <p:tgtEl>
                                          <p:spTgt spid="20992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09923">
                                            <p:txEl>
                                              <p:pRg st="4" end="4"/>
                                            </p:txEl>
                                          </p:spTgt>
                                        </p:tgtEl>
                                        <p:attrNameLst>
                                          <p:attrName>style.visibility</p:attrName>
                                        </p:attrNameLst>
                                      </p:cBhvr>
                                      <p:to>
                                        <p:strVal val="visible"/>
                                      </p:to>
                                    </p:set>
                                    <p:animEffect transition="in" filter="dissolve">
                                      <p:cBhvr>
                                        <p:cTn id="18" dur="500"/>
                                        <p:tgtEl>
                                          <p:spTgt spid="20992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09923">
                                            <p:txEl>
                                              <p:pRg st="5" end="5"/>
                                            </p:txEl>
                                          </p:spTgt>
                                        </p:tgtEl>
                                        <p:attrNameLst>
                                          <p:attrName>style.visibility</p:attrName>
                                        </p:attrNameLst>
                                      </p:cBhvr>
                                      <p:to>
                                        <p:strVal val="visible"/>
                                      </p:to>
                                    </p:set>
                                    <p:animEffect transition="in" filter="dissolve">
                                      <p:cBhvr>
                                        <p:cTn id="23" dur="500"/>
                                        <p:tgtEl>
                                          <p:spTgt spid="20992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09923">
                                            <p:txEl>
                                              <p:pRg st="7" end="7"/>
                                            </p:txEl>
                                          </p:spTgt>
                                        </p:tgtEl>
                                        <p:attrNameLst>
                                          <p:attrName>style.visibility</p:attrName>
                                        </p:attrNameLst>
                                      </p:cBhvr>
                                      <p:to>
                                        <p:strVal val="visible"/>
                                      </p:to>
                                    </p:set>
                                    <p:animEffect transition="in" filter="dissolve">
                                      <p:cBhvr>
                                        <p:cTn id="28" dur="500"/>
                                        <p:tgtEl>
                                          <p:spTgt spid="20992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09923">
                                            <p:txEl>
                                              <p:pRg st="9" end="9"/>
                                            </p:txEl>
                                          </p:spTgt>
                                        </p:tgtEl>
                                        <p:attrNameLst>
                                          <p:attrName>style.visibility</p:attrName>
                                        </p:attrNameLst>
                                      </p:cBhvr>
                                      <p:to>
                                        <p:strVal val="visible"/>
                                      </p:to>
                                    </p:set>
                                    <p:animEffect transition="in" filter="dissolve">
                                      <p:cBhvr>
                                        <p:cTn id="33" dur="500"/>
                                        <p:tgtEl>
                                          <p:spTgt spid="2099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indent="0"/>
            <a:r>
              <a:rPr lang="en-US" smtClean="0"/>
              <a:t>Programs as an Application of Roles</a:t>
            </a:r>
          </a:p>
        </p:txBody>
      </p:sp>
      <p:sp>
        <p:nvSpPr>
          <p:cNvPr id="210947" name="Rectangle 3"/>
          <p:cNvSpPr>
            <a:spLocks noGrp="1" noChangeArrowheads="1"/>
          </p:cNvSpPr>
          <p:nvPr>
            <p:ph type="body" idx="1"/>
          </p:nvPr>
        </p:nvSpPr>
        <p:spPr>
          <a:xfrm>
            <a:off x="609600" y="1262063"/>
            <a:ext cx="7896225" cy="566737"/>
          </a:xfrm>
        </p:spPr>
        <p:txBody>
          <a:bodyPr/>
          <a:lstStyle/>
          <a:p>
            <a:r>
              <a:rPr lang="en-US" smtClean="0"/>
              <a:t>Acting in a role is like acting according to some program</a:t>
            </a:r>
            <a:endParaRPr lang="en-US" sz="1200" i="1" smtClean="0">
              <a:latin typeface="Times New Roman" pitchFamily="18" charset="0"/>
            </a:endParaRPr>
          </a:p>
        </p:txBody>
      </p:sp>
      <p:sp>
        <p:nvSpPr>
          <p:cNvPr id="210948" name="Rectangle 4"/>
          <p:cNvSpPr>
            <a:spLocks noChangeArrowheads="1"/>
          </p:cNvSpPr>
          <p:nvPr/>
        </p:nvSpPr>
        <p:spPr bwMode="auto">
          <a:xfrm>
            <a:off x="609600" y="3733800"/>
            <a:ext cx="7896225" cy="2667000"/>
          </a:xfrm>
          <a:prstGeom prst="rect">
            <a:avLst/>
          </a:prstGeom>
          <a:noFill/>
          <a:ln w="9525">
            <a:noFill/>
            <a:miter lim="800000"/>
            <a:headEnd/>
            <a:tailEnd/>
          </a:ln>
        </p:spPr>
        <p:txBody>
          <a:bodyPr/>
          <a:lstStyle/>
          <a:p>
            <a:pPr marL="342900" indent="-342900">
              <a:spcBef>
                <a:spcPct val="20000"/>
              </a:spcBef>
              <a:buClr>
                <a:srgbClr val="990000"/>
              </a:buClr>
              <a:buSzPct val="70000"/>
              <a:buFont typeface="Wingdings 2" pitchFamily="18" charset="2"/>
              <a:buChar char="¢"/>
            </a:pPr>
            <a:r>
              <a:rPr lang="en-US" b="1">
                <a:latin typeface="Arial Narrow" pitchFamily="34" charset="0"/>
              </a:rPr>
              <a:t>Instead of using the whole program</a:t>
            </a:r>
            <a:r>
              <a:rPr lang="en-US" b="1" i="1">
                <a:latin typeface="Times New Roman" pitchFamily="18" charset="0"/>
              </a:rPr>
              <a:t> I</a:t>
            </a:r>
            <a:r>
              <a:rPr lang="en-US" b="1">
                <a:latin typeface="Arial Narrow" pitchFamily="34" charset="0"/>
              </a:rPr>
              <a:t>,</a:t>
            </a:r>
            <a:r>
              <a:rPr lang="en-US" b="1" i="1">
                <a:latin typeface="Times New Roman" pitchFamily="18" charset="0"/>
              </a:rPr>
              <a:t> N </a:t>
            </a:r>
            <a:r>
              <a:rPr lang="en-US" b="1">
                <a:latin typeface="Arial Narrow" pitchFamily="34" charset="0"/>
              </a:rPr>
              <a:t>can instead make</a:t>
            </a:r>
          </a:p>
          <a:p>
            <a:pPr marL="342900" indent="-342900" algn="ctr">
              <a:spcBef>
                <a:spcPct val="20000"/>
              </a:spcBef>
              <a:buClr>
                <a:srgbClr val="990000"/>
              </a:buClr>
              <a:buSzPct val="70000"/>
              <a:buFont typeface="Wingdings 2" pitchFamily="18" charset="2"/>
              <a:buNone/>
            </a:pPr>
            <a:r>
              <a:rPr lang="en-US" b="1" i="1">
                <a:latin typeface="Times New Roman" pitchFamily="18" charset="0"/>
              </a:rPr>
              <a:t>N</a:t>
            </a:r>
            <a:r>
              <a:rPr lang="en-US" b="1">
                <a:latin typeface="Times New Roman" pitchFamily="18" charset="0"/>
              </a:rPr>
              <a:t>.</a:t>
            </a:r>
            <a:r>
              <a:rPr lang="en-US" b="1" i="1">
                <a:latin typeface="Times New Roman" pitchFamily="18" charset="0"/>
              </a:rPr>
              <a:t>D</a:t>
            </a:r>
            <a:r>
              <a:rPr lang="en-US" b="1">
                <a:latin typeface="Times New Roman" pitchFamily="18" charset="0"/>
              </a:rPr>
              <a:t> says </a:t>
            </a:r>
            <a:r>
              <a:rPr lang="en-US" b="1" i="1">
                <a:latin typeface="Times New Roman" pitchFamily="18" charset="0"/>
              </a:rPr>
              <a:t>F</a:t>
            </a:r>
          </a:p>
          <a:p>
            <a:pPr marL="342900" indent="-342900">
              <a:spcBef>
                <a:spcPct val="20000"/>
              </a:spcBef>
              <a:buClr>
                <a:srgbClr val="990000"/>
              </a:buClr>
              <a:buSzPct val="70000"/>
              <a:buFont typeface="Wingdings 2" pitchFamily="18" charset="2"/>
              <a:buNone/>
            </a:pPr>
            <a:r>
              <a:rPr lang="en-US" b="1">
                <a:latin typeface="Arial Narrow" pitchFamily="34" charset="0"/>
              </a:rPr>
              <a:t>	where </a:t>
            </a:r>
            <a:r>
              <a:rPr lang="en-US" b="1" i="1">
                <a:latin typeface="Times New Roman" pitchFamily="18" charset="0"/>
              </a:rPr>
              <a:t>D</a:t>
            </a:r>
            <a:r>
              <a:rPr lang="en-US" b="1">
                <a:latin typeface="Times New Roman" pitchFamily="18" charset="0"/>
              </a:rPr>
              <a:t> = </a:t>
            </a:r>
            <a:r>
              <a:rPr lang="en-US" b="1" i="1">
                <a:latin typeface="Times New Roman" pitchFamily="18" charset="0"/>
              </a:rPr>
              <a:t>h</a:t>
            </a:r>
            <a:r>
              <a:rPr lang="en-US" b="1">
                <a:latin typeface="Times New Roman" pitchFamily="18" charset="0"/>
              </a:rPr>
              <a:t>(</a:t>
            </a:r>
            <a:r>
              <a:rPr lang="en-US" b="1" i="1">
                <a:latin typeface="Times New Roman" pitchFamily="18" charset="0"/>
              </a:rPr>
              <a:t>I</a:t>
            </a:r>
            <a:r>
              <a:rPr lang="en-US" b="1">
                <a:latin typeface="Times New Roman" pitchFamily="18" charset="0"/>
              </a:rPr>
              <a:t>)</a:t>
            </a:r>
            <a:r>
              <a:rPr lang="en-US" b="1">
                <a:latin typeface="Arial Narrow" pitchFamily="34" charset="0"/>
              </a:rPr>
              <a:t> for </a:t>
            </a:r>
            <a:r>
              <a:rPr lang="en-US" b="1" i="1">
                <a:latin typeface="Times New Roman" pitchFamily="18" charset="0"/>
              </a:rPr>
              <a:t>h</a:t>
            </a:r>
            <a:r>
              <a:rPr lang="en-US" b="1">
                <a:latin typeface="Arial Narrow" pitchFamily="34" charset="0"/>
              </a:rPr>
              <a:t> a collision-resistant and 2</a:t>
            </a:r>
            <a:r>
              <a:rPr lang="en-US" b="1" baseline="30000">
                <a:latin typeface="Arial Narrow" pitchFamily="34" charset="0"/>
              </a:rPr>
              <a:t>nd</a:t>
            </a:r>
            <a:r>
              <a:rPr lang="en-US" b="1">
                <a:latin typeface="Arial Narrow" pitchFamily="34" charset="0"/>
              </a:rPr>
              <a:t> preimage resistant hash function, and using</a:t>
            </a:r>
          </a:p>
          <a:p>
            <a:pPr marL="342900" indent="-342900" algn="ctr">
              <a:spcBef>
                <a:spcPct val="20000"/>
              </a:spcBef>
              <a:buClr>
                <a:srgbClr val="990000"/>
              </a:buClr>
              <a:buSzPct val="70000"/>
              <a:buFont typeface="Wingdings 2" pitchFamily="18" charset="2"/>
              <a:buNone/>
            </a:pPr>
            <a:r>
              <a:rPr lang="en-US" b="1" i="1">
                <a:latin typeface="Times New Roman" pitchFamily="18" charset="0"/>
              </a:rPr>
              <a:t>D</a:t>
            </a:r>
            <a:r>
              <a:rPr lang="en-US" b="1">
                <a:latin typeface="Times New Roman" pitchFamily="18" charset="0"/>
              </a:rPr>
              <a:t> </a:t>
            </a:r>
            <a:r>
              <a:rPr lang="en-US" b="1">
                <a:latin typeface="Times New Roman" pitchFamily="18" charset="0"/>
                <a:sym typeface="Symbol" pitchFamily="18" charset="2"/>
              </a:rPr>
              <a:t>speaksfor </a:t>
            </a:r>
            <a:r>
              <a:rPr lang="en-US" b="1" i="1">
                <a:latin typeface="Times New Roman" pitchFamily="18" charset="0"/>
                <a:sym typeface="Symbol" pitchFamily="18" charset="2"/>
              </a:rPr>
              <a:t>P</a:t>
            </a:r>
          </a:p>
          <a:p>
            <a:pPr marL="342900" indent="-342900">
              <a:spcBef>
                <a:spcPct val="20000"/>
              </a:spcBef>
              <a:buClr>
                <a:srgbClr val="990000"/>
              </a:buClr>
              <a:buSzPct val="70000"/>
              <a:buFont typeface="Wingdings 2" pitchFamily="18" charset="2"/>
              <a:buNone/>
            </a:pPr>
            <a:r>
              <a:rPr lang="en-US" b="1" i="1">
                <a:latin typeface="Times New Roman" pitchFamily="18" charset="0"/>
                <a:sym typeface="Symbol" pitchFamily="18" charset="2"/>
              </a:rPr>
              <a:t>	</a:t>
            </a:r>
            <a:r>
              <a:rPr lang="en-US" b="1">
                <a:latin typeface="Arial Narrow" pitchFamily="34" charset="0"/>
                <a:sym typeface="Symbol" pitchFamily="18" charset="2"/>
              </a:rPr>
              <a:t>where</a:t>
            </a:r>
            <a:r>
              <a:rPr lang="en-US" b="1">
                <a:latin typeface="Times New Roman" pitchFamily="18" charset="0"/>
                <a:sym typeface="Symbol" pitchFamily="18" charset="2"/>
              </a:rPr>
              <a:t> </a:t>
            </a:r>
            <a:r>
              <a:rPr lang="en-US" b="1" i="1">
                <a:latin typeface="Times New Roman" pitchFamily="18" charset="0"/>
                <a:sym typeface="Symbol" pitchFamily="18" charset="2"/>
              </a:rPr>
              <a:t>P </a:t>
            </a:r>
            <a:r>
              <a:rPr lang="en-US" b="1">
                <a:latin typeface="Arial Narrow" pitchFamily="34" charset="0"/>
                <a:sym typeface="Symbol" pitchFamily="18" charset="2"/>
              </a:rPr>
              <a:t>is the program name</a:t>
            </a:r>
          </a:p>
        </p:txBody>
      </p:sp>
      <p:sp>
        <p:nvSpPr>
          <p:cNvPr id="210949" name="Rectangle 5"/>
          <p:cNvSpPr>
            <a:spLocks noChangeArrowheads="1"/>
          </p:cNvSpPr>
          <p:nvPr/>
        </p:nvSpPr>
        <p:spPr bwMode="auto">
          <a:xfrm>
            <a:off x="609600" y="1905000"/>
            <a:ext cx="7896225" cy="1676400"/>
          </a:xfrm>
          <a:prstGeom prst="rect">
            <a:avLst/>
          </a:prstGeom>
          <a:noFill/>
          <a:ln w="9525">
            <a:noFill/>
            <a:miter lim="800000"/>
            <a:headEnd/>
            <a:tailEnd/>
          </a:ln>
        </p:spPr>
        <p:txBody>
          <a:bodyPr/>
          <a:lstStyle/>
          <a:p>
            <a:pPr marL="342900" indent="-342900">
              <a:spcBef>
                <a:spcPct val="20000"/>
              </a:spcBef>
              <a:buClr>
                <a:srgbClr val="990000"/>
              </a:buClr>
              <a:buSzPct val="70000"/>
              <a:buFont typeface="Wingdings 2" pitchFamily="18" charset="2"/>
              <a:buChar char="¢"/>
            </a:pPr>
            <a:r>
              <a:rPr lang="en-US" b="1">
                <a:latin typeface="Arial Narrow" pitchFamily="34" charset="0"/>
              </a:rPr>
              <a:t>If node </a:t>
            </a:r>
            <a:r>
              <a:rPr lang="en-US" b="1" i="1">
                <a:latin typeface="Times New Roman" pitchFamily="18" charset="0"/>
              </a:rPr>
              <a:t>N</a:t>
            </a:r>
            <a:r>
              <a:rPr lang="en-US" b="1">
                <a:latin typeface="Arial Narrow" pitchFamily="34" charset="0"/>
              </a:rPr>
              <a:t> is running program with text </a:t>
            </a:r>
            <a:r>
              <a:rPr lang="en-US" b="1" i="1">
                <a:latin typeface="Times New Roman" pitchFamily="18" charset="0"/>
              </a:rPr>
              <a:t>I</a:t>
            </a:r>
            <a:r>
              <a:rPr lang="en-US" b="1">
                <a:latin typeface="Arial Narrow" pitchFamily="34" charset="0"/>
              </a:rPr>
              <a:t>, then </a:t>
            </a:r>
            <a:r>
              <a:rPr lang="en-US" b="1" i="1">
                <a:latin typeface="Times New Roman" pitchFamily="18" charset="0"/>
              </a:rPr>
              <a:t>N</a:t>
            </a:r>
            <a:r>
              <a:rPr lang="en-US" b="1">
                <a:latin typeface="Arial Narrow" pitchFamily="34" charset="0"/>
              </a:rPr>
              <a:t> can make</a:t>
            </a:r>
          </a:p>
          <a:p>
            <a:pPr marL="342900" indent="-342900" algn="ctr">
              <a:spcBef>
                <a:spcPct val="20000"/>
              </a:spcBef>
              <a:buClr>
                <a:srgbClr val="990000"/>
              </a:buClr>
              <a:buSzPct val="70000"/>
              <a:buFont typeface="Wingdings 2" pitchFamily="18" charset="2"/>
              <a:buNone/>
            </a:pPr>
            <a:r>
              <a:rPr lang="en-US" b="1" i="1">
                <a:latin typeface="Times New Roman" pitchFamily="18" charset="0"/>
              </a:rPr>
              <a:t>N</a:t>
            </a:r>
            <a:r>
              <a:rPr lang="en-US" b="1">
                <a:latin typeface="Times New Roman" pitchFamily="18" charset="0"/>
              </a:rPr>
              <a:t>.</a:t>
            </a:r>
            <a:r>
              <a:rPr lang="en-US" b="1" i="1">
                <a:latin typeface="Times New Roman" pitchFamily="18" charset="0"/>
              </a:rPr>
              <a:t>I</a:t>
            </a:r>
            <a:r>
              <a:rPr lang="en-US" b="1">
                <a:latin typeface="Times New Roman" pitchFamily="18" charset="0"/>
              </a:rPr>
              <a:t> says </a:t>
            </a:r>
            <a:r>
              <a:rPr lang="en-US" b="1" i="1">
                <a:latin typeface="Times New Roman" pitchFamily="18" charset="0"/>
              </a:rPr>
              <a:t>F</a:t>
            </a:r>
          </a:p>
          <a:p>
            <a:pPr marL="342900" indent="-342900">
              <a:spcBef>
                <a:spcPct val="20000"/>
              </a:spcBef>
              <a:buClr>
                <a:srgbClr val="990000"/>
              </a:buClr>
              <a:buSzPct val="70000"/>
              <a:buFont typeface="Wingdings 2" pitchFamily="18" charset="2"/>
              <a:buNone/>
            </a:pPr>
            <a:r>
              <a:rPr lang="en-US" b="1" i="1">
                <a:latin typeface="Times New Roman" pitchFamily="18" charset="0"/>
              </a:rPr>
              <a:t>	</a:t>
            </a:r>
            <a:r>
              <a:rPr lang="en-US" b="1">
                <a:latin typeface="Arial Narrow" pitchFamily="34" charset="0"/>
              </a:rPr>
              <a:t>for a statement </a:t>
            </a:r>
            <a:r>
              <a:rPr lang="en-US" b="1" i="1">
                <a:latin typeface="Times New Roman" pitchFamily="18" charset="0"/>
              </a:rPr>
              <a:t>F</a:t>
            </a:r>
            <a:r>
              <a:rPr lang="en-US" b="1">
                <a:latin typeface="Arial Narrow" pitchFamily="34" charset="0"/>
              </a:rPr>
              <a:t> made by the process running</a:t>
            </a:r>
            <a:r>
              <a:rPr lang="en-US" b="1" i="1">
                <a:latin typeface="Times New Roman" pitchFamily="18" charset="0"/>
              </a:rPr>
              <a:t> I</a:t>
            </a:r>
          </a:p>
          <a:p>
            <a:pPr marL="342900" indent="-342900">
              <a:spcBef>
                <a:spcPct val="20000"/>
              </a:spcBef>
              <a:buClr>
                <a:srgbClr val="990000"/>
              </a:buClr>
              <a:buSzPct val="70000"/>
              <a:buFont typeface="Wingdings 2" pitchFamily="18" charset="2"/>
              <a:buNone/>
            </a:pPr>
            <a:endParaRPr lang="en-US" sz="1200" b="1" i="1">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0947"/>
                                        </p:tgtEl>
                                        <p:attrNameLst>
                                          <p:attrName>style.visibility</p:attrName>
                                        </p:attrNameLst>
                                      </p:cBhvr>
                                      <p:to>
                                        <p:strVal val="visible"/>
                                      </p:to>
                                    </p:set>
                                    <p:animEffect transition="in" filter="dissolve">
                                      <p:cBhvr>
                                        <p:cTn id="7" dur="500"/>
                                        <p:tgtEl>
                                          <p:spTgt spid="21094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0949"/>
                                        </p:tgtEl>
                                        <p:attrNameLst>
                                          <p:attrName>style.visibility</p:attrName>
                                        </p:attrNameLst>
                                      </p:cBhvr>
                                      <p:to>
                                        <p:strVal val="visible"/>
                                      </p:to>
                                    </p:set>
                                    <p:animEffect transition="in" filter="dissolve">
                                      <p:cBhvr>
                                        <p:cTn id="12" dur="500"/>
                                        <p:tgtEl>
                                          <p:spTgt spid="21094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0948"/>
                                        </p:tgtEl>
                                        <p:attrNameLst>
                                          <p:attrName>style.visibility</p:attrName>
                                        </p:attrNameLst>
                                      </p:cBhvr>
                                      <p:to>
                                        <p:strVal val="visible"/>
                                      </p:to>
                                    </p:set>
                                    <p:animEffect transition="in" filter="dissolve">
                                      <p:cBhvr>
                                        <p:cTn id="17" dur="500"/>
                                        <p:tgtEl>
                                          <p:spTgt spid="210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autoUpdateAnimBg="0"/>
      <p:bldP spid="210948" grpId="0" autoUpdateAnimBg="0"/>
      <p:bldP spid="210949"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indent="0"/>
            <a:r>
              <a:rPr lang="en-US" smtClean="0"/>
              <a:t>Loading Programs</a:t>
            </a:r>
          </a:p>
        </p:txBody>
      </p:sp>
      <p:sp>
        <p:nvSpPr>
          <p:cNvPr id="37891" name="Rectangle 3"/>
          <p:cNvSpPr>
            <a:spLocks noGrp="1" noChangeArrowheads="1"/>
          </p:cNvSpPr>
          <p:nvPr>
            <p:ph type="body" idx="1"/>
          </p:nvPr>
        </p:nvSpPr>
        <p:spPr/>
        <p:txBody>
          <a:bodyPr/>
          <a:lstStyle/>
          <a:p>
            <a:r>
              <a:rPr lang="en-US" smtClean="0"/>
              <a:t>To load program named </a:t>
            </a:r>
            <a:r>
              <a:rPr lang="en-US" i="1" smtClean="0">
                <a:latin typeface="Times New Roman" pitchFamily="18" charset="0"/>
              </a:rPr>
              <a:t>P</a:t>
            </a:r>
            <a:r>
              <a:rPr lang="en-US" smtClean="0"/>
              <a:t>, node </a:t>
            </a:r>
            <a:r>
              <a:rPr lang="en-US" i="1" smtClean="0">
                <a:latin typeface="Times New Roman" pitchFamily="18" charset="0"/>
              </a:rPr>
              <a:t>N</a:t>
            </a:r>
          </a:p>
          <a:p>
            <a:pPr lvl="1"/>
            <a:r>
              <a:rPr lang="en-US" smtClean="0"/>
              <a:t>Creates a process </a:t>
            </a:r>
            <a:r>
              <a:rPr lang="en-US" i="1" smtClean="0"/>
              <a:t>pr</a:t>
            </a:r>
          </a:p>
          <a:p>
            <a:pPr lvl="1"/>
            <a:r>
              <a:rPr lang="en-US" smtClean="0"/>
              <a:t>Reads</a:t>
            </a:r>
            <a:r>
              <a:rPr lang="en-US" i="1" smtClean="0"/>
              <a:t> </a:t>
            </a:r>
            <a:r>
              <a:rPr lang="en-US" smtClean="0"/>
              <a:t>text</a:t>
            </a:r>
            <a:r>
              <a:rPr lang="en-US" i="1" smtClean="0"/>
              <a:t> I </a:t>
            </a:r>
            <a:r>
              <a:rPr lang="en-US" smtClean="0"/>
              <a:t>of file</a:t>
            </a:r>
            <a:r>
              <a:rPr lang="en-US" i="1" smtClean="0"/>
              <a:t> P </a:t>
            </a:r>
            <a:r>
              <a:rPr lang="en-US" smtClean="0"/>
              <a:t>from the file system</a:t>
            </a:r>
          </a:p>
          <a:p>
            <a:pPr lvl="1"/>
            <a:r>
              <a:rPr lang="en-US" smtClean="0"/>
              <a:t>Finds credentials for </a:t>
            </a:r>
            <a:r>
              <a:rPr lang="en-US" i="1" smtClean="0"/>
              <a:t>D</a:t>
            </a:r>
            <a:r>
              <a:rPr lang="en-US" smtClean="0"/>
              <a:t> </a:t>
            </a:r>
            <a:r>
              <a:rPr lang="en-US" b="1" smtClean="0">
                <a:sym typeface="Symbol" pitchFamily="18" charset="2"/>
              </a:rPr>
              <a:t>speaksfor</a:t>
            </a:r>
            <a:r>
              <a:rPr lang="en-US" smtClean="0">
                <a:sym typeface="Symbol" pitchFamily="18" charset="2"/>
              </a:rPr>
              <a:t> </a:t>
            </a:r>
            <a:r>
              <a:rPr lang="en-US" i="1" smtClean="0">
                <a:sym typeface="Symbol" pitchFamily="18" charset="2"/>
              </a:rPr>
              <a:t>P</a:t>
            </a:r>
            <a:r>
              <a:rPr lang="en-US" smtClean="0">
                <a:sym typeface="Symbol" pitchFamily="18" charset="2"/>
              </a:rPr>
              <a:t> and checks </a:t>
            </a:r>
            <a:r>
              <a:rPr lang="en-US" i="1" smtClean="0">
                <a:sym typeface="Symbol" pitchFamily="18" charset="2"/>
              </a:rPr>
              <a:t>h</a:t>
            </a:r>
            <a:r>
              <a:rPr lang="en-US" smtClean="0">
                <a:sym typeface="Symbol" pitchFamily="18" charset="2"/>
              </a:rPr>
              <a:t>(</a:t>
            </a:r>
            <a:r>
              <a:rPr lang="en-US" i="1" smtClean="0">
                <a:sym typeface="Symbol" pitchFamily="18" charset="2"/>
              </a:rPr>
              <a:t>I</a:t>
            </a:r>
            <a:r>
              <a:rPr lang="en-US" smtClean="0">
                <a:sym typeface="Symbol" pitchFamily="18" charset="2"/>
              </a:rPr>
              <a:t>) = </a:t>
            </a:r>
            <a:r>
              <a:rPr lang="en-US" i="1" smtClean="0">
                <a:sym typeface="Symbol" pitchFamily="18" charset="2"/>
              </a:rPr>
              <a:t>D</a:t>
            </a:r>
            <a:endParaRPr lang="en-US" i="1" smtClean="0"/>
          </a:p>
          <a:p>
            <a:pPr lvl="1"/>
            <a:r>
              <a:rPr lang="en-US" smtClean="0"/>
              <a:t>Copies </a:t>
            </a:r>
            <a:r>
              <a:rPr lang="en-US" i="1" smtClean="0"/>
              <a:t>I</a:t>
            </a:r>
            <a:r>
              <a:rPr lang="en-US" smtClean="0"/>
              <a:t> into </a:t>
            </a:r>
            <a:r>
              <a:rPr lang="en-US" i="1" smtClean="0"/>
              <a:t>pr</a:t>
            </a:r>
          </a:p>
          <a:p>
            <a:pPr lvl="1"/>
            <a:r>
              <a:rPr lang="en-US" smtClean="0"/>
              <a:t>Gives </a:t>
            </a:r>
            <a:r>
              <a:rPr lang="en-US" i="1" smtClean="0"/>
              <a:t>pr </a:t>
            </a:r>
            <a:r>
              <a:rPr lang="en-US" smtClean="0"/>
              <a:t>ability to write to channel</a:t>
            </a:r>
            <a:r>
              <a:rPr lang="en-US" i="1" smtClean="0"/>
              <a:t> C</a:t>
            </a:r>
          </a:p>
          <a:p>
            <a:pPr lvl="1"/>
            <a:r>
              <a:rPr lang="en-US" smtClean="0"/>
              <a:t>Emit: </a:t>
            </a:r>
            <a:r>
              <a:rPr lang="en-US" i="1" smtClean="0"/>
              <a:t>N</a:t>
            </a:r>
            <a:r>
              <a:rPr lang="en-US" smtClean="0"/>
              <a:t> </a:t>
            </a:r>
            <a:r>
              <a:rPr lang="en-US" b="1" smtClean="0"/>
              <a:t>says</a:t>
            </a:r>
            <a:r>
              <a:rPr lang="en-US" smtClean="0"/>
              <a:t> </a:t>
            </a:r>
            <a:r>
              <a:rPr lang="en-US" i="1" smtClean="0"/>
              <a:t>C </a:t>
            </a:r>
            <a:r>
              <a:rPr lang="en-US" b="1" smtClean="0">
                <a:sym typeface="Symbol" pitchFamily="18" charset="2"/>
              </a:rPr>
              <a:t>speaksfor</a:t>
            </a:r>
            <a:r>
              <a:rPr lang="en-US" smtClean="0">
                <a:sym typeface="Symbol" pitchFamily="18" charset="2"/>
              </a:rPr>
              <a:t> </a:t>
            </a:r>
            <a:r>
              <a:rPr lang="en-US" i="1" smtClean="0">
                <a:sym typeface="Symbol" pitchFamily="18" charset="2"/>
              </a:rPr>
              <a:t>N</a:t>
            </a:r>
            <a:r>
              <a:rPr lang="en-US" smtClean="0">
                <a:sym typeface="Symbol" pitchFamily="18" charset="2"/>
              </a:rPr>
              <a:t>.</a:t>
            </a:r>
            <a:r>
              <a:rPr lang="en-US" i="1" smtClean="0">
                <a:sym typeface="Symbol" pitchFamily="18" charset="2"/>
              </a:rPr>
              <a:t>P</a:t>
            </a:r>
          </a:p>
          <a:p>
            <a:pPr lvl="1"/>
            <a:endParaRPr lang="en-US" i="1" smtClean="0">
              <a:sym typeface="Symbol" pitchFamily="18" charset="2"/>
            </a:endParaRPr>
          </a:p>
          <a:p>
            <a:r>
              <a:rPr lang="en-US" smtClean="0">
                <a:sym typeface="Symbol" pitchFamily="18" charset="2"/>
              </a:rPr>
              <a:t>Now</a:t>
            </a:r>
            <a:r>
              <a:rPr lang="en-US" smtClean="0">
                <a:latin typeface="Times New Roman" pitchFamily="18" charset="0"/>
                <a:sym typeface="Symbol" pitchFamily="18" charset="2"/>
              </a:rPr>
              <a:t> </a:t>
            </a:r>
            <a:r>
              <a:rPr lang="en-US" i="1" smtClean="0">
                <a:latin typeface="Times New Roman" pitchFamily="18" charset="0"/>
                <a:sym typeface="Symbol" pitchFamily="18" charset="2"/>
              </a:rPr>
              <a:t>pr </a:t>
            </a:r>
            <a:r>
              <a:rPr lang="en-US" smtClean="0">
                <a:sym typeface="Symbol" pitchFamily="18" charset="2"/>
              </a:rPr>
              <a:t>can issue requests on channel</a:t>
            </a:r>
            <a:r>
              <a:rPr lang="en-US" i="1" smtClean="0">
                <a:sym typeface="Symbol" pitchFamily="18" charset="2"/>
              </a:rPr>
              <a:t> </a:t>
            </a:r>
            <a:r>
              <a:rPr lang="en-US" i="1" smtClean="0">
                <a:latin typeface="Times New Roman" pitchFamily="18" charset="0"/>
                <a:sym typeface="Symbol" pitchFamily="18" charset="2"/>
              </a:rPr>
              <a:t>C</a:t>
            </a:r>
          </a:p>
          <a:p>
            <a:pPr lvl="1"/>
            <a:r>
              <a:rPr lang="en-US" smtClean="0">
                <a:sym typeface="Symbol" pitchFamily="18" charset="2"/>
              </a:rPr>
              <a:t>Will be granted if</a:t>
            </a:r>
            <a:r>
              <a:rPr lang="en-US" i="1" smtClean="0">
                <a:sym typeface="Symbol" pitchFamily="18" charset="2"/>
              </a:rPr>
              <a:t> N</a:t>
            </a:r>
            <a:r>
              <a:rPr lang="en-US" smtClean="0">
                <a:sym typeface="Symbol" pitchFamily="18" charset="2"/>
              </a:rPr>
              <a:t>.</a:t>
            </a:r>
            <a:r>
              <a:rPr lang="en-US" i="1" smtClean="0">
                <a:sym typeface="Symbol" pitchFamily="18" charset="2"/>
              </a:rPr>
              <a:t>P </a:t>
            </a:r>
            <a:r>
              <a:rPr lang="en-US" smtClean="0">
                <a:sym typeface="Symbol" pitchFamily="18" charset="2"/>
              </a:rPr>
              <a:t>is on ACL</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indent="0"/>
            <a:r>
              <a:rPr lang="en-US" smtClean="0"/>
              <a:t>Virus Control</a:t>
            </a:r>
          </a:p>
        </p:txBody>
      </p:sp>
      <p:sp>
        <p:nvSpPr>
          <p:cNvPr id="212995" name="Rectangle 3"/>
          <p:cNvSpPr>
            <a:spLocks noGrp="1" noChangeArrowheads="1"/>
          </p:cNvSpPr>
          <p:nvPr>
            <p:ph type="body" idx="1"/>
          </p:nvPr>
        </p:nvSpPr>
        <p:spPr>
          <a:xfrm>
            <a:off x="609600" y="2819400"/>
            <a:ext cx="7896225" cy="3429000"/>
          </a:xfrm>
        </p:spPr>
        <p:txBody>
          <a:bodyPr/>
          <a:lstStyle/>
          <a:p>
            <a:r>
              <a:rPr lang="en-US" dirty="0" smtClean="0"/>
              <a:t>Certification authority </a:t>
            </a:r>
            <a:r>
              <a:rPr lang="en-US" i="1" dirty="0" smtClean="0">
                <a:latin typeface="Times New Roman" pitchFamily="18" charset="0"/>
              </a:rPr>
              <a:t>CA</a:t>
            </a:r>
            <a:r>
              <a:rPr lang="en-US" dirty="0" smtClean="0"/>
              <a:t> can issue certificates</a:t>
            </a:r>
          </a:p>
          <a:p>
            <a:pPr lvl="1">
              <a:buFont typeface="Wingdings 3" pitchFamily="18" charset="2"/>
              <a:buNone/>
            </a:pPr>
            <a:r>
              <a:rPr lang="en-US" i="1" dirty="0" smtClean="0"/>
              <a:t>K</a:t>
            </a:r>
            <a:r>
              <a:rPr lang="en-US" baseline="-25000" dirty="0" smtClean="0"/>
              <a:t>CA</a:t>
            </a:r>
            <a:r>
              <a:rPr lang="en-US" dirty="0" smtClean="0"/>
              <a:t> </a:t>
            </a:r>
            <a:r>
              <a:rPr lang="en-US" b="1" dirty="0" smtClean="0"/>
              <a:t>signed</a:t>
            </a:r>
            <a:r>
              <a:rPr lang="en-US" dirty="0" smtClean="0"/>
              <a:t> </a:t>
            </a:r>
            <a:r>
              <a:rPr lang="en-US" i="1" dirty="0" smtClean="0"/>
              <a:t>P</a:t>
            </a:r>
            <a:r>
              <a:rPr lang="en-US" dirty="0" smtClean="0"/>
              <a:t> </a:t>
            </a:r>
            <a:r>
              <a:rPr lang="en-US" b="1" dirty="0" err="1" smtClean="0">
                <a:sym typeface="Symbol" pitchFamily="18" charset="2"/>
              </a:rPr>
              <a:t>speaksfor</a:t>
            </a:r>
            <a:r>
              <a:rPr lang="en-US" dirty="0" smtClean="0">
                <a:sym typeface="Symbol" pitchFamily="18" charset="2"/>
              </a:rPr>
              <a:t> key(</a:t>
            </a:r>
            <a:r>
              <a:rPr lang="en-US" i="1" dirty="0" smtClean="0">
                <a:sym typeface="Symbol" pitchFamily="18" charset="2"/>
              </a:rPr>
              <a:t>K</a:t>
            </a:r>
            <a:r>
              <a:rPr lang="en-US" baseline="-25000" dirty="0" smtClean="0">
                <a:sym typeface="Symbol" pitchFamily="18" charset="2"/>
              </a:rPr>
              <a:t>CA</a:t>
            </a:r>
            <a:r>
              <a:rPr lang="en-US" dirty="0" smtClean="0">
                <a:sym typeface="Symbol" pitchFamily="18" charset="2"/>
              </a:rPr>
              <a:t>).</a:t>
            </a:r>
            <a:r>
              <a:rPr lang="en-US" dirty="0" err="1" smtClean="0">
                <a:sym typeface="Symbol" pitchFamily="18" charset="2"/>
              </a:rPr>
              <a:t>trustedSW</a:t>
            </a:r>
            <a:endParaRPr lang="en-US" dirty="0" smtClean="0">
              <a:sym typeface="Symbol" pitchFamily="18" charset="2"/>
            </a:endParaRPr>
          </a:p>
          <a:p>
            <a:pPr lvl="1">
              <a:buFont typeface="Wingdings 3" pitchFamily="18" charset="2"/>
              <a:buNone/>
            </a:pPr>
            <a:r>
              <a:rPr lang="en-US" i="1" dirty="0" smtClean="0">
                <a:sym typeface="Symbol" pitchFamily="18" charset="2"/>
              </a:rPr>
              <a:t>K</a:t>
            </a:r>
            <a:r>
              <a:rPr lang="en-US" baseline="-25000" dirty="0" smtClean="0">
                <a:sym typeface="Symbol" pitchFamily="18" charset="2"/>
              </a:rPr>
              <a:t>CA</a:t>
            </a:r>
            <a:r>
              <a:rPr lang="en-US" dirty="0" smtClean="0">
                <a:sym typeface="Symbol" pitchFamily="18" charset="2"/>
              </a:rPr>
              <a:t> </a:t>
            </a:r>
            <a:r>
              <a:rPr lang="en-US" b="1" dirty="0" smtClean="0">
                <a:sym typeface="Symbol" pitchFamily="18" charset="2"/>
              </a:rPr>
              <a:t>signed</a:t>
            </a:r>
            <a:r>
              <a:rPr lang="en-US" dirty="0" smtClean="0">
                <a:sym typeface="Symbol" pitchFamily="18" charset="2"/>
              </a:rPr>
              <a:t> </a:t>
            </a:r>
            <a:r>
              <a:rPr lang="en-US" i="1" dirty="0" smtClean="0">
                <a:sym typeface="Symbol" pitchFamily="18" charset="2"/>
              </a:rPr>
              <a:t>N</a:t>
            </a:r>
            <a:r>
              <a:rPr lang="en-US" dirty="0" smtClean="0">
                <a:sym typeface="Symbol" pitchFamily="18" charset="2"/>
              </a:rPr>
              <a:t> </a:t>
            </a:r>
            <a:r>
              <a:rPr lang="en-US" b="1" dirty="0" err="1" smtClean="0">
                <a:sym typeface="Symbol" pitchFamily="18" charset="2"/>
              </a:rPr>
              <a:t>speaksfor</a:t>
            </a:r>
            <a:r>
              <a:rPr lang="en-US" dirty="0" smtClean="0">
                <a:sym typeface="Symbol" pitchFamily="18" charset="2"/>
              </a:rPr>
              <a:t> key(</a:t>
            </a:r>
            <a:r>
              <a:rPr lang="en-US" i="1" dirty="0" smtClean="0">
                <a:sym typeface="Symbol" pitchFamily="18" charset="2"/>
              </a:rPr>
              <a:t>K</a:t>
            </a:r>
            <a:r>
              <a:rPr lang="en-US" baseline="-25000" dirty="0" smtClean="0">
                <a:sym typeface="Symbol" pitchFamily="18" charset="2"/>
              </a:rPr>
              <a:t>CA</a:t>
            </a:r>
            <a:r>
              <a:rPr lang="en-US" dirty="0" smtClean="0">
                <a:sym typeface="Symbol" pitchFamily="18" charset="2"/>
              </a:rPr>
              <a:t>).</a:t>
            </a:r>
            <a:r>
              <a:rPr lang="en-US" dirty="0" err="1" smtClean="0">
                <a:sym typeface="Symbol" pitchFamily="18" charset="2"/>
              </a:rPr>
              <a:t>trustedNodes</a:t>
            </a:r>
            <a:endParaRPr lang="en-US" dirty="0" smtClean="0">
              <a:sym typeface="Symbol" pitchFamily="18" charset="2"/>
            </a:endParaRPr>
          </a:p>
          <a:p>
            <a:pPr lvl="1">
              <a:buNone/>
            </a:pPr>
            <a:r>
              <a:rPr lang="en-US" i="1" dirty="0" smtClean="0">
                <a:sym typeface="Symbol" pitchFamily="18" charset="2"/>
              </a:rPr>
              <a:t>K</a:t>
            </a:r>
            <a:r>
              <a:rPr lang="en-US" baseline="-25000" dirty="0" smtClean="0">
                <a:sym typeface="Symbol" pitchFamily="18" charset="2"/>
              </a:rPr>
              <a:t>CA</a:t>
            </a:r>
            <a:r>
              <a:rPr lang="en-US" dirty="0" smtClean="0">
                <a:sym typeface="Symbol" pitchFamily="18" charset="2"/>
              </a:rPr>
              <a:t> </a:t>
            </a:r>
            <a:r>
              <a:rPr lang="en-US" b="1" dirty="0" smtClean="0">
                <a:sym typeface="Symbol" pitchFamily="18" charset="2"/>
              </a:rPr>
              <a:t>signed</a:t>
            </a:r>
            <a:r>
              <a:rPr lang="en-US" dirty="0" smtClean="0">
                <a:sym typeface="Symbol" pitchFamily="18" charset="2"/>
              </a:rPr>
              <a:t> (</a:t>
            </a:r>
            <a:r>
              <a:rPr lang="en-US" i="1" dirty="0" smtClean="0">
                <a:sym typeface="Symbol" pitchFamily="18" charset="2"/>
              </a:rPr>
              <a:t>P</a:t>
            </a:r>
            <a:r>
              <a:rPr lang="en-US" dirty="0" smtClean="0">
                <a:sym typeface="Symbol" pitchFamily="18" charset="2"/>
              </a:rPr>
              <a:t> </a:t>
            </a:r>
            <a:r>
              <a:rPr lang="en-US" b="1" dirty="0" err="1" smtClean="0">
                <a:sym typeface="Symbol" pitchFamily="18" charset="2"/>
              </a:rPr>
              <a:t>speaksfor</a:t>
            </a:r>
            <a:r>
              <a:rPr lang="en-US" dirty="0" smtClean="0">
                <a:sym typeface="Symbol" pitchFamily="18" charset="2"/>
              </a:rPr>
              <a:t> key(</a:t>
            </a:r>
            <a:r>
              <a:rPr lang="en-US" i="1" dirty="0" smtClean="0">
                <a:sym typeface="Symbol" pitchFamily="18" charset="2"/>
              </a:rPr>
              <a:t>K</a:t>
            </a:r>
            <a:r>
              <a:rPr lang="en-US" baseline="-25000" dirty="0" smtClean="0">
                <a:sym typeface="Symbol" pitchFamily="18" charset="2"/>
              </a:rPr>
              <a:t>CA</a:t>
            </a:r>
            <a:r>
              <a:rPr lang="en-US" dirty="0" smtClean="0">
                <a:sym typeface="Symbol" pitchFamily="18" charset="2"/>
              </a:rPr>
              <a:t>).</a:t>
            </a:r>
            <a:r>
              <a:rPr lang="en-US" dirty="0" err="1" smtClean="0">
                <a:sym typeface="Symbol" pitchFamily="18" charset="2"/>
              </a:rPr>
              <a:t>trustedSW</a:t>
            </a:r>
            <a:r>
              <a:rPr lang="en-US" dirty="0" smtClean="0">
                <a:sym typeface="Symbol" pitchFamily="18" charset="2"/>
              </a:rPr>
              <a:t> </a:t>
            </a:r>
          </a:p>
          <a:p>
            <a:pPr lvl="1">
              <a:buFont typeface="Wingdings 3" pitchFamily="18" charset="2"/>
              <a:buNone/>
            </a:pPr>
            <a:r>
              <a:rPr lang="en-US" dirty="0" smtClean="0">
                <a:sym typeface="Symbol" pitchFamily="18" charset="2"/>
              </a:rPr>
              <a:t>			(</a:t>
            </a:r>
            <a:r>
              <a:rPr lang="en-US" i="1" dirty="0" smtClean="0">
                <a:sym typeface="Symbol" pitchFamily="18" charset="2"/>
              </a:rPr>
              <a:t>N</a:t>
            </a:r>
            <a:r>
              <a:rPr lang="en-US" dirty="0" smtClean="0">
                <a:sym typeface="Symbol" pitchFamily="18" charset="2"/>
              </a:rPr>
              <a:t> </a:t>
            </a:r>
            <a:r>
              <a:rPr lang="en-US" b="1" dirty="0" err="1" smtClean="0">
                <a:sym typeface="Symbol" pitchFamily="18" charset="2"/>
              </a:rPr>
              <a:t>speaksfor</a:t>
            </a:r>
            <a:r>
              <a:rPr lang="en-US" dirty="0" smtClean="0">
                <a:sym typeface="Symbol" pitchFamily="18" charset="2"/>
              </a:rPr>
              <a:t> key(</a:t>
            </a:r>
            <a:r>
              <a:rPr lang="en-US" i="1" dirty="0" smtClean="0">
                <a:sym typeface="Symbol" pitchFamily="18" charset="2"/>
              </a:rPr>
              <a:t>K</a:t>
            </a:r>
            <a:r>
              <a:rPr lang="en-US" baseline="-25000" dirty="0" smtClean="0">
                <a:sym typeface="Symbol" pitchFamily="18" charset="2"/>
              </a:rPr>
              <a:t>CA</a:t>
            </a:r>
            <a:r>
              <a:rPr lang="en-US" dirty="0" smtClean="0">
                <a:sym typeface="Symbol" pitchFamily="18" charset="2"/>
              </a:rPr>
              <a:t>).</a:t>
            </a:r>
            <a:r>
              <a:rPr lang="en-US" dirty="0" err="1" smtClean="0">
                <a:sym typeface="Symbol" pitchFamily="18" charset="2"/>
              </a:rPr>
              <a:t>trustedNodes</a:t>
            </a:r>
            <a:r>
              <a:rPr lang="en-US" dirty="0" smtClean="0">
                <a:sym typeface="Symbol" pitchFamily="18" charset="2"/>
              </a:rPr>
              <a:t> </a:t>
            </a:r>
          </a:p>
          <a:p>
            <a:pPr lvl="1">
              <a:buFont typeface="Wingdings 3" pitchFamily="18" charset="2"/>
              <a:buNone/>
            </a:pPr>
            <a:r>
              <a:rPr lang="en-US" dirty="0" smtClean="0">
                <a:sym typeface="Symbol" pitchFamily="18" charset="2"/>
              </a:rPr>
              <a:t>			  </a:t>
            </a:r>
            <a:r>
              <a:rPr lang="en-US" i="1" dirty="0" smtClean="0">
                <a:sym typeface="Symbol" pitchFamily="18" charset="2"/>
              </a:rPr>
              <a:t>N.P</a:t>
            </a:r>
            <a:r>
              <a:rPr lang="en-US" dirty="0" smtClean="0">
                <a:sym typeface="Symbol" pitchFamily="18" charset="2"/>
              </a:rPr>
              <a:t> </a:t>
            </a:r>
            <a:r>
              <a:rPr lang="en-US" b="1" dirty="0" err="1" smtClean="0">
                <a:sym typeface="Symbol" pitchFamily="18" charset="2"/>
              </a:rPr>
              <a:t>speaksfor</a:t>
            </a:r>
            <a:r>
              <a:rPr lang="en-US" dirty="0" smtClean="0">
                <a:sym typeface="Symbol" pitchFamily="18" charset="2"/>
              </a:rPr>
              <a:t> key(</a:t>
            </a:r>
            <a:r>
              <a:rPr lang="en-US" i="1" dirty="0" smtClean="0">
                <a:sym typeface="Symbol" pitchFamily="18" charset="2"/>
              </a:rPr>
              <a:t>K</a:t>
            </a:r>
            <a:r>
              <a:rPr lang="en-US" baseline="-25000" dirty="0" smtClean="0">
                <a:sym typeface="Symbol" pitchFamily="18" charset="2"/>
              </a:rPr>
              <a:t>CA</a:t>
            </a:r>
            <a:r>
              <a:rPr lang="en-US" dirty="0" smtClean="0">
                <a:sym typeface="Symbol" pitchFamily="18" charset="2"/>
              </a:rPr>
              <a:t>).</a:t>
            </a:r>
            <a:r>
              <a:rPr lang="en-US" dirty="0" err="1" smtClean="0">
                <a:sym typeface="Symbol" pitchFamily="18" charset="2"/>
              </a:rPr>
              <a:t>trustedNodeAndSW</a:t>
            </a:r>
            <a:r>
              <a:rPr lang="en-US" dirty="0" smtClean="0">
                <a:sym typeface="Symbol" pitchFamily="18" charset="2"/>
              </a:rPr>
              <a:t>))</a:t>
            </a:r>
          </a:p>
          <a:p>
            <a:pPr>
              <a:buFont typeface="Wingdings 2" pitchFamily="18" charset="2"/>
              <a:buNone/>
            </a:pPr>
            <a:r>
              <a:rPr lang="en-US" dirty="0" smtClean="0"/>
              <a:t>	where </a:t>
            </a:r>
            <a:r>
              <a:rPr lang="en-US" dirty="0" err="1" smtClean="0">
                <a:latin typeface="Times New Roman" pitchFamily="18" charset="0"/>
              </a:rPr>
              <a:t>trustedSW</a:t>
            </a:r>
            <a:r>
              <a:rPr lang="en-US" dirty="0" smtClean="0"/>
              <a:t>, </a:t>
            </a:r>
            <a:r>
              <a:rPr lang="en-US" dirty="0" err="1" smtClean="0">
                <a:latin typeface="Times New Roman" pitchFamily="18" charset="0"/>
              </a:rPr>
              <a:t>trustedNodes</a:t>
            </a:r>
            <a:r>
              <a:rPr lang="en-US" dirty="0" smtClean="0">
                <a:latin typeface="Times New Roman" pitchFamily="18" charset="0"/>
              </a:rPr>
              <a:t>, and </a:t>
            </a:r>
            <a:r>
              <a:rPr lang="en-US" dirty="0" err="1" smtClean="0">
                <a:latin typeface="Times New Roman" pitchFamily="18" charset="0"/>
              </a:rPr>
              <a:t>trustedNodeAndSW</a:t>
            </a:r>
            <a:r>
              <a:rPr lang="en-US" dirty="0" smtClean="0"/>
              <a:t> </a:t>
            </a:r>
            <a:r>
              <a:rPr lang="en-US" dirty="0" smtClean="0"/>
              <a:t>are group names, </a:t>
            </a:r>
            <a:r>
              <a:rPr lang="en-US" i="1" dirty="0" smtClean="0">
                <a:latin typeface="Times New Roman" pitchFamily="18" charset="0"/>
              </a:rPr>
              <a:t>P</a:t>
            </a:r>
            <a:r>
              <a:rPr lang="en-US" dirty="0" smtClean="0"/>
              <a:t> is a program name, and </a:t>
            </a:r>
            <a:r>
              <a:rPr lang="en-US" i="1" dirty="0" smtClean="0">
                <a:latin typeface="Times New Roman" pitchFamily="18" charset="0"/>
              </a:rPr>
              <a:t>N</a:t>
            </a:r>
            <a:r>
              <a:rPr lang="en-US" dirty="0" smtClean="0"/>
              <a:t> is a node name</a:t>
            </a:r>
          </a:p>
        </p:txBody>
      </p:sp>
      <p:sp>
        <p:nvSpPr>
          <p:cNvPr id="212996" name="Rectangle 4"/>
          <p:cNvSpPr>
            <a:spLocks noChangeArrowheads="1"/>
          </p:cNvSpPr>
          <p:nvPr/>
        </p:nvSpPr>
        <p:spPr bwMode="auto">
          <a:xfrm>
            <a:off x="609600" y="1295400"/>
            <a:ext cx="7896225" cy="1600200"/>
          </a:xfrm>
          <a:prstGeom prst="rect">
            <a:avLst/>
          </a:prstGeom>
          <a:noFill/>
          <a:ln w="9525">
            <a:noFill/>
            <a:miter lim="800000"/>
            <a:headEnd/>
            <a:tailEnd/>
          </a:ln>
        </p:spPr>
        <p:txBody>
          <a:bodyPr/>
          <a:lstStyle/>
          <a:p>
            <a:pPr marL="342900" indent="-342900">
              <a:spcBef>
                <a:spcPct val="20000"/>
              </a:spcBef>
              <a:buClr>
                <a:srgbClr val="990000"/>
              </a:buClr>
              <a:buSzPct val="70000"/>
              <a:buFont typeface="Wingdings 2" pitchFamily="18" charset="2"/>
              <a:buChar char="¢"/>
            </a:pPr>
            <a:r>
              <a:rPr lang="en-US" b="1">
                <a:latin typeface="Arial Narrow" pitchFamily="34" charset="0"/>
              </a:rPr>
              <a:t>Some viruses alter texts of programs in the file system</a:t>
            </a:r>
          </a:p>
          <a:p>
            <a:pPr marL="742950" lvl="1" indent="-285750">
              <a:spcBef>
                <a:spcPct val="20000"/>
              </a:spcBef>
              <a:buClr>
                <a:srgbClr val="990000"/>
              </a:buClr>
              <a:buSzPct val="75000"/>
              <a:buFont typeface="Wingdings 3" pitchFamily="18" charset="2"/>
              <a:buChar char="{"/>
            </a:pPr>
            <a:r>
              <a:rPr lang="en-US" sz="2000">
                <a:latin typeface="Times New Roman" pitchFamily="18" charset="0"/>
              </a:rPr>
              <a:t>If </a:t>
            </a:r>
            <a:r>
              <a:rPr lang="en-US" sz="2000" i="1">
                <a:latin typeface="Times New Roman" pitchFamily="18" charset="0"/>
              </a:rPr>
              <a:t>I</a:t>
            </a:r>
            <a:r>
              <a:rPr lang="en-US" sz="2000">
                <a:latin typeface="Times New Roman" pitchFamily="18" charset="0"/>
                <a:cs typeface="Times New Roman" pitchFamily="18" charset="0"/>
                <a:sym typeface="Symbol" pitchFamily="18" charset="2"/>
              </a:rPr>
              <a:t></a:t>
            </a:r>
            <a:r>
              <a:rPr lang="en-US" sz="2000">
                <a:latin typeface="Times New Roman" pitchFamily="18" charset="0"/>
              </a:rPr>
              <a:t> is the infected program text, then </a:t>
            </a:r>
            <a:r>
              <a:rPr lang="en-US" sz="2000" i="1">
                <a:latin typeface="Times New Roman" pitchFamily="18" charset="0"/>
              </a:rPr>
              <a:t>D</a:t>
            </a:r>
            <a:r>
              <a:rPr lang="en-US" sz="2000">
                <a:latin typeface="Times New Roman" pitchFamily="18" charset="0"/>
                <a:sym typeface="Symbol" pitchFamily="18" charset="2"/>
              </a:rPr>
              <a:t></a:t>
            </a:r>
            <a:r>
              <a:rPr lang="en-US" sz="2000">
                <a:latin typeface="Times New Roman" pitchFamily="18" charset="0"/>
              </a:rPr>
              <a:t> = </a:t>
            </a:r>
            <a:r>
              <a:rPr lang="en-US" sz="2000" i="1">
                <a:latin typeface="Times New Roman" pitchFamily="18" charset="0"/>
              </a:rPr>
              <a:t>h</a:t>
            </a:r>
            <a:r>
              <a:rPr lang="en-US" sz="2000">
                <a:latin typeface="Times New Roman" pitchFamily="18" charset="0"/>
              </a:rPr>
              <a:t>(</a:t>
            </a:r>
            <a:r>
              <a:rPr lang="en-US" sz="2000" i="1">
                <a:latin typeface="Times New Roman" pitchFamily="18" charset="0"/>
              </a:rPr>
              <a:t>I</a:t>
            </a:r>
            <a:r>
              <a:rPr lang="en-US" sz="2000">
                <a:latin typeface="Times New Roman" pitchFamily="18" charset="0"/>
                <a:cs typeface="Times New Roman" pitchFamily="18" charset="0"/>
                <a:sym typeface="Symbol" pitchFamily="18" charset="2"/>
              </a:rPr>
              <a:t></a:t>
            </a:r>
            <a:r>
              <a:rPr lang="en-US" sz="2000">
                <a:latin typeface="Times New Roman" pitchFamily="18" charset="0"/>
              </a:rPr>
              <a:t>) will be different from </a:t>
            </a:r>
            <a:r>
              <a:rPr lang="en-US" sz="2000" i="1">
                <a:latin typeface="Times New Roman" pitchFamily="18" charset="0"/>
              </a:rPr>
              <a:t>D</a:t>
            </a:r>
            <a:r>
              <a:rPr lang="en-US" sz="2000">
                <a:latin typeface="Times New Roman" pitchFamily="18" charset="0"/>
              </a:rPr>
              <a:t> = </a:t>
            </a:r>
            <a:r>
              <a:rPr lang="en-US" sz="2000" i="1">
                <a:latin typeface="Times New Roman" pitchFamily="18" charset="0"/>
              </a:rPr>
              <a:t>h</a:t>
            </a:r>
            <a:r>
              <a:rPr lang="en-US" sz="2000">
                <a:latin typeface="Times New Roman" pitchFamily="18" charset="0"/>
              </a:rPr>
              <a:t>(</a:t>
            </a:r>
            <a:r>
              <a:rPr lang="en-US" sz="2000" i="1">
                <a:latin typeface="Times New Roman" pitchFamily="18" charset="0"/>
              </a:rPr>
              <a:t>I</a:t>
            </a:r>
            <a:r>
              <a:rPr lang="en-US" sz="2000">
                <a:latin typeface="Times New Roman" pitchFamily="18" charset="0"/>
              </a:rPr>
              <a:t>), and so </a:t>
            </a:r>
            <a:r>
              <a:rPr lang="en-US" sz="2000" i="1">
                <a:latin typeface="Times New Roman" pitchFamily="18" charset="0"/>
              </a:rPr>
              <a:t>D</a:t>
            </a:r>
            <a:r>
              <a:rPr lang="en-US" sz="2000">
                <a:latin typeface="Times New Roman" pitchFamily="18" charset="0"/>
              </a:rPr>
              <a:t> </a:t>
            </a:r>
            <a:r>
              <a:rPr lang="en-US" sz="2000" b="1">
                <a:latin typeface="Times New Roman" pitchFamily="18" charset="0"/>
                <a:sym typeface="Symbol" pitchFamily="18" charset="2"/>
              </a:rPr>
              <a:t>speaksfor</a:t>
            </a:r>
            <a:r>
              <a:rPr lang="en-US" sz="2000">
                <a:latin typeface="Times New Roman" pitchFamily="18" charset="0"/>
                <a:sym typeface="Symbol" pitchFamily="18" charset="2"/>
              </a:rPr>
              <a:t> </a:t>
            </a:r>
            <a:r>
              <a:rPr lang="en-US" sz="2000" i="1">
                <a:latin typeface="Times New Roman" pitchFamily="18" charset="0"/>
                <a:sym typeface="Symbol" pitchFamily="18" charset="2"/>
              </a:rPr>
              <a:t>P</a:t>
            </a:r>
            <a:r>
              <a:rPr lang="en-US" sz="2000">
                <a:latin typeface="Times New Roman" pitchFamily="18" charset="0"/>
                <a:sym typeface="Symbol" pitchFamily="18" charset="2"/>
              </a:rPr>
              <a:t> will not apply</a:t>
            </a:r>
            <a:endParaRPr lang="en-US" sz="2000">
              <a:latin typeface="Times New Roman" pitchFamily="18" charset="0"/>
            </a:endParaRPr>
          </a:p>
          <a:p>
            <a:pPr marL="342900" indent="-342900">
              <a:spcBef>
                <a:spcPct val="20000"/>
              </a:spcBef>
              <a:buClr>
                <a:srgbClr val="990000"/>
              </a:buClr>
              <a:buSzPct val="70000"/>
              <a:buFont typeface="Wingdings 2" pitchFamily="18" charset="2"/>
              <a:buChar char="¢"/>
            </a:pPr>
            <a:endParaRPr lang="en-US" sz="1800" b="1">
              <a:latin typeface="Arial Narrow"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2996"/>
                                        </p:tgtEl>
                                        <p:attrNameLst>
                                          <p:attrName>style.visibility</p:attrName>
                                        </p:attrNameLst>
                                      </p:cBhvr>
                                      <p:to>
                                        <p:strVal val="visible"/>
                                      </p:to>
                                    </p:set>
                                    <p:animEffect transition="in" filter="dissolve">
                                      <p:cBhvr>
                                        <p:cTn id="7" dur="500"/>
                                        <p:tgtEl>
                                          <p:spTgt spid="21299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2995"/>
                                        </p:tgtEl>
                                        <p:attrNameLst>
                                          <p:attrName>style.visibility</p:attrName>
                                        </p:attrNameLst>
                                      </p:cBhvr>
                                      <p:to>
                                        <p:strVal val="visible"/>
                                      </p:to>
                                    </p:set>
                                    <p:animEffect transition="in" filter="dissolve">
                                      <p:cBhvr>
                                        <p:cTn id="12" dur="500"/>
                                        <p:tgtEl>
                                          <p:spTgt spid="212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autoUpdateAnimBg="0"/>
      <p:bldP spid="212996"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indent="0"/>
            <a:r>
              <a:rPr lang="en-US" smtClean="0"/>
              <a:t>Access Control</a:t>
            </a:r>
          </a:p>
        </p:txBody>
      </p:sp>
      <p:sp>
        <p:nvSpPr>
          <p:cNvPr id="164867" name="Rectangle 3"/>
          <p:cNvSpPr>
            <a:spLocks noGrp="1" noChangeArrowheads="1"/>
          </p:cNvSpPr>
          <p:nvPr>
            <p:ph type="body" idx="1"/>
          </p:nvPr>
        </p:nvSpPr>
        <p:spPr>
          <a:xfrm>
            <a:off x="615950" y="1262063"/>
            <a:ext cx="7896225" cy="1365250"/>
          </a:xfrm>
        </p:spPr>
        <p:txBody>
          <a:bodyPr/>
          <a:lstStyle/>
          <a:p>
            <a:r>
              <a:rPr lang="en-US" smtClean="0"/>
              <a:t>Principal makes a request for an object</a:t>
            </a:r>
          </a:p>
          <a:p>
            <a:r>
              <a:rPr lang="en-US" smtClean="0"/>
              <a:t>Reference monitor grants or denies the request</a:t>
            </a:r>
          </a:p>
        </p:txBody>
      </p:sp>
      <p:grpSp>
        <p:nvGrpSpPr>
          <p:cNvPr id="2" name="Group 26"/>
          <p:cNvGrpSpPr>
            <a:grpSpLocks/>
          </p:cNvGrpSpPr>
          <p:nvPr/>
        </p:nvGrpSpPr>
        <p:grpSpPr bwMode="auto">
          <a:xfrm>
            <a:off x="928688" y="2590800"/>
            <a:ext cx="7826375" cy="727075"/>
            <a:chOff x="585" y="1724"/>
            <a:chExt cx="4930" cy="458"/>
          </a:xfrm>
        </p:grpSpPr>
        <p:sp>
          <p:nvSpPr>
            <p:cNvPr id="15376" name="Rectangle 4"/>
            <p:cNvSpPr>
              <a:spLocks noChangeArrowheads="1"/>
            </p:cNvSpPr>
            <p:nvPr/>
          </p:nvSpPr>
          <p:spPr bwMode="auto">
            <a:xfrm>
              <a:off x="585" y="1736"/>
              <a:ext cx="1002" cy="434"/>
            </a:xfrm>
            <a:prstGeom prst="rect">
              <a:avLst/>
            </a:prstGeom>
            <a:solidFill>
              <a:schemeClr val="bg2"/>
            </a:solidFill>
            <a:ln w="9525">
              <a:solidFill>
                <a:schemeClr val="tx1"/>
              </a:solidFill>
              <a:miter lim="800000"/>
              <a:headEnd/>
              <a:tailEnd/>
            </a:ln>
          </p:spPr>
          <p:txBody>
            <a:bodyPr wrap="none" anchor="ctr"/>
            <a:lstStyle/>
            <a:p>
              <a:pPr algn="ctr"/>
              <a:r>
                <a:rPr lang="en-US" b="1">
                  <a:latin typeface="Times New Roman" pitchFamily="18" charset="0"/>
                </a:rPr>
                <a:t>Principal</a:t>
              </a:r>
            </a:p>
          </p:txBody>
        </p:sp>
        <p:sp>
          <p:nvSpPr>
            <p:cNvPr id="15377" name="Oval 6"/>
            <p:cNvSpPr>
              <a:spLocks noChangeArrowheads="1"/>
            </p:cNvSpPr>
            <p:nvPr/>
          </p:nvSpPr>
          <p:spPr bwMode="auto">
            <a:xfrm>
              <a:off x="2204" y="1724"/>
              <a:ext cx="749" cy="458"/>
            </a:xfrm>
            <a:prstGeom prst="ellipse">
              <a:avLst/>
            </a:prstGeom>
            <a:solidFill>
              <a:schemeClr val="hlink"/>
            </a:solidFill>
            <a:ln w="9525">
              <a:solidFill>
                <a:schemeClr val="tx1"/>
              </a:solidFill>
              <a:round/>
              <a:headEnd/>
              <a:tailEnd/>
            </a:ln>
          </p:spPr>
          <p:txBody>
            <a:bodyPr wrap="none" anchor="ctr"/>
            <a:lstStyle/>
            <a:p>
              <a:pPr algn="ctr"/>
              <a:r>
                <a:rPr lang="en-US" b="1">
                  <a:latin typeface="Times New Roman" pitchFamily="18" charset="0"/>
                </a:rPr>
                <a:t>Request</a:t>
              </a:r>
            </a:p>
          </p:txBody>
        </p:sp>
        <p:sp>
          <p:nvSpPr>
            <p:cNvPr id="15378" name="Rectangle 8"/>
            <p:cNvSpPr>
              <a:spLocks noChangeArrowheads="1"/>
            </p:cNvSpPr>
            <p:nvPr/>
          </p:nvSpPr>
          <p:spPr bwMode="auto">
            <a:xfrm>
              <a:off x="3552" y="1728"/>
              <a:ext cx="1041" cy="450"/>
            </a:xfrm>
            <a:prstGeom prst="rect">
              <a:avLst/>
            </a:prstGeom>
            <a:solidFill>
              <a:schemeClr val="accent2"/>
            </a:solidFill>
            <a:ln w="9525">
              <a:solidFill>
                <a:schemeClr val="tx1"/>
              </a:solidFill>
              <a:miter lim="800000"/>
              <a:headEnd/>
              <a:tailEnd/>
            </a:ln>
          </p:spPr>
          <p:txBody>
            <a:bodyPr wrap="none" anchor="ctr"/>
            <a:lstStyle/>
            <a:p>
              <a:pPr algn="ctr"/>
              <a:r>
                <a:rPr lang="en-US" b="1">
                  <a:latin typeface="Times New Roman" pitchFamily="18" charset="0"/>
                </a:rPr>
                <a:t>Reference</a:t>
              </a:r>
            </a:p>
            <a:p>
              <a:pPr algn="ctr"/>
              <a:r>
                <a:rPr lang="en-US" b="1">
                  <a:latin typeface="Times New Roman" pitchFamily="18" charset="0"/>
                </a:rPr>
                <a:t>Monitor</a:t>
              </a:r>
            </a:p>
          </p:txBody>
        </p:sp>
        <p:sp>
          <p:nvSpPr>
            <p:cNvPr id="15379" name="Line 10"/>
            <p:cNvSpPr>
              <a:spLocks noChangeShapeType="1"/>
            </p:cNvSpPr>
            <p:nvPr/>
          </p:nvSpPr>
          <p:spPr bwMode="auto">
            <a:xfrm>
              <a:off x="1596" y="1937"/>
              <a:ext cx="592" cy="0"/>
            </a:xfrm>
            <a:prstGeom prst="line">
              <a:avLst/>
            </a:prstGeom>
            <a:noFill/>
            <a:ln w="25400">
              <a:solidFill>
                <a:schemeClr val="tx1"/>
              </a:solidFill>
              <a:round/>
              <a:headEnd/>
              <a:tailEnd type="triangle" w="med" len="med"/>
            </a:ln>
          </p:spPr>
          <p:txBody>
            <a:bodyPr/>
            <a:lstStyle/>
            <a:p>
              <a:endParaRPr lang="en-US"/>
            </a:p>
          </p:txBody>
        </p:sp>
        <p:sp>
          <p:nvSpPr>
            <p:cNvPr id="15380" name="Line 11"/>
            <p:cNvSpPr>
              <a:spLocks noChangeShapeType="1"/>
            </p:cNvSpPr>
            <p:nvPr/>
          </p:nvSpPr>
          <p:spPr bwMode="auto">
            <a:xfrm>
              <a:off x="2962" y="1954"/>
              <a:ext cx="592" cy="0"/>
            </a:xfrm>
            <a:prstGeom prst="line">
              <a:avLst/>
            </a:prstGeom>
            <a:noFill/>
            <a:ln w="25400">
              <a:solidFill>
                <a:schemeClr val="tx1"/>
              </a:solidFill>
              <a:round/>
              <a:headEnd/>
              <a:tailEnd type="triangle" w="med" len="med"/>
            </a:ln>
          </p:spPr>
          <p:txBody>
            <a:bodyPr/>
            <a:lstStyle/>
            <a:p>
              <a:endParaRPr lang="en-US"/>
            </a:p>
          </p:txBody>
        </p:sp>
        <p:sp>
          <p:nvSpPr>
            <p:cNvPr id="15381" name="Line 12"/>
            <p:cNvSpPr>
              <a:spLocks noChangeShapeType="1"/>
            </p:cNvSpPr>
            <p:nvPr/>
          </p:nvSpPr>
          <p:spPr bwMode="auto">
            <a:xfrm>
              <a:off x="4602" y="1937"/>
              <a:ext cx="174" cy="0"/>
            </a:xfrm>
            <a:prstGeom prst="line">
              <a:avLst/>
            </a:prstGeom>
            <a:noFill/>
            <a:ln w="25400">
              <a:solidFill>
                <a:schemeClr val="tx1"/>
              </a:solidFill>
              <a:round/>
              <a:headEnd/>
              <a:tailEnd type="triangle" w="med" len="med"/>
            </a:ln>
          </p:spPr>
          <p:txBody>
            <a:bodyPr/>
            <a:lstStyle/>
            <a:p>
              <a:endParaRPr lang="en-US"/>
            </a:p>
          </p:txBody>
        </p:sp>
        <p:sp>
          <p:nvSpPr>
            <p:cNvPr id="15382" name="Text Box 13"/>
            <p:cNvSpPr txBox="1">
              <a:spLocks noChangeArrowheads="1"/>
            </p:cNvSpPr>
            <p:nvPr/>
          </p:nvSpPr>
          <p:spPr bwMode="auto">
            <a:xfrm>
              <a:off x="4812" y="1795"/>
              <a:ext cx="703" cy="288"/>
            </a:xfrm>
            <a:prstGeom prst="rect">
              <a:avLst/>
            </a:prstGeom>
            <a:noFill/>
            <a:ln w="9525">
              <a:noFill/>
              <a:miter lim="800000"/>
              <a:headEnd/>
              <a:tailEnd/>
            </a:ln>
          </p:spPr>
          <p:txBody>
            <a:bodyPr wrap="none">
              <a:spAutoFit/>
            </a:bodyPr>
            <a:lstStyle/>
            <a:p>
              <a:r>
                <a:rPr lang="en-US" b="1">
                  <a:latin typeface="Times New Roman" pitchFamily="18" charset="0"/>
                </a:rPr>
                <a:t>Yes/No</a:t>
              </a:r>
            </a:p>
          </p:txBody>
        </p:sp>
      </p:grpSp>
      <p:sp>
        <p:nvSpPr>
          <p:cNvPr id="164885" name="Rectangle 21"/>
          <p:cNvSpPr>
            <a:spLocks noChangeArrowheads="1"/>
          </p:cNvSpPr>
          <p:nvPr/>
        </p:nvSpPr>
        <p:spPr bwMode="auto">
          <a:xfrm>
            <a:off x="609600" y="4648200"/>
            <a:ext cx="7896225" cy="1365250"/>
          </a:xfrm>
          <a:prstGeom prst="rect">
            <a:avLst/>
          </a:prstGeom>
          <a:noFill/>
          <a:ln w="9525">
            <a:noFill/>
            <a:miter lim="800000"/>
            <a:headEnd/>
            <a:tailEnd/>
          </a:ln>
        </p:spPr>
        <p:txBody>
          <a:bodyPr/>
          <a:lstStyle/>
          <a:p>
            <a:pPr marL="342900" indent="-342900">
              <a:spcBef>
                <a:spcPct val="20000"/>
              </a:spcBef>
              <a:buClr>
                <a:srgbClr val="990000"/>
              </a:buClr>
              <a:buSzPct val="70000"/>
              <a:buFont typeface="Wingdings 2" pitchFamily="18" charset="2"/>
              <a:buChar char="¢"/>
            </a:pPr>
            <a:r>
              <a:rPr lang="en-US" b="1">
                <a:solidFill>
                  <a:schemeClr val="accent2"/>
                </a:solidFill>
                <a:latin typeface="Arial Narrow" pitchFamily="34" charset="0"/>
              </a:rPr>
              <a:t>Authentication</a:t>
            </a:r>
            <a:r>
              <a:rPr lang="en-US" b="1">
                <a:latin typeface="Arial Narrow" pitchFamily="34" charset="0"/>
              </a:rPr>
              <a:t>: Determining who made request</a:t>
            </a:r>
          </a:p>
          <a:p>
            <a:pPr marL="342900" indent="-342900">
              <a:spcBef>
                <a:spcPct val="20000"/>
              </a:spcBef>
              <a:buClr>
                <a:srgbClr val="990000"/>
              </a:buClr>
              <a:buSzPct val="70000"/>
              <a:buFont typeface="Wingdings 2" pitchFamily="18" charset="2"/>
              <a:buChar char="¢"/>
            </a:pPr>
            <a:r>
              <a:rPr lang="en-US" b="1">
                <a:solidFill>
                  <a:schemeClr val="accent2"/>
                </a:solidFill>
                <a:latin typeface="Arial Narrow" pitchFamily="34" charset="0"/>
              </a:rPr>
              <a:t>Authorization</a:t>
            </a:r>
            <a:r>
              <a:rPr lang="en-US" b="1">
                <a:latin typeface="Arial Narrow" pitchFamily="34" charset="0"/>
              </a:rPr>
              <a:t>: Determining whether requestor is trusted to access an object</a:t>
            </a:r>
          </a:p>
          <a:p>
            <a:pPr marL="742950" lvl="1" indent="-285750">
              <a:spcBef>
                <a:spcPct val="20000"/>
              </a:spcBef>
              <a:buClr>
                <a:srgbClr val="990000"/>
              </a:buClr>
              <a:buSzPct val="70000"/>
              <a:buFont typeface="Wingdings 2" pitchFamily="18" charset="2"/>
              <a:buChar char="¢"/>
            </a:pPr>
            <a:r>
              <a:rPr lang="en-US" b="1">
                <a:latin typeface="Arial Narrow" pitchFamily="34" charset="0"/>
              </a:rPr>
              <a:t>The “decision” the reference monitor must make</a:t>
            </a:r>
          </a:p>
        </p:txBody>
      </p:sp>
      <p:grpSp>
        <p:nvGrpSpPr>
          <p:cNvPr id="3" name="Group 24"/>
          <p:cNvGrpSpPr>
            <a:grpSpLocks/>
          </p:cNvGrpSpPr>
          <p:nvPr/>
        </p:nvGrpSpPr>
        <p:grpSpPr bwMode="auto">
          <a:xfrm>
            <a:off x="533400" y="3435350"/>
            <a:ext cx="6710363" cy="457200"/>
            <a:chOff x="336" y="2256"/>
            <a:chExt cx="4227" cy="288"/>
          </a:xfrm>
        </p:grpSpPr>
        <p:sp>
          <p:nvSpPr>
            <p:cNvPr id="15372" name="Text Box 14"/>
            <p:cNvSpPr txBox="1">
              <a:spLocks noChangeArrowheads="1"/>
            </p:cNvSpPr>
            <p:nvPr/>
          </p:nvSpPr>
          <p:spPr bwMode="auto">
            <a:xfrm>
              <a:off x="761" y="2256"/>
              <a:ext cx="649" cy="288"/>
            </a:xfrm>
            <a:prstGeom prst="rect">
              <a:avLst/>
            </a:prstGeom>
            <a:noFill/>
            <a:ln w="9525">
              <a:noFill/>
              <a:miter lim="800000"/>
              <a:headEnd/>
              <a:tailEnd/>
            </a:ln>
          </p:spPr>
          <p:txBody>
            <a:bodyPr wrap="none">
              <a:spAutoFit/>
            </a:bodyPr>
            <a:lstStyle/>
            <a:p>
              <a:pPr algn="ctr"/>
              <a:r>
                <a:rPr lang="en-US" b="1">
                  <a:latin typeface="Times New Roman" pitchFamily="18" charset="0"/>
                </a:rPr>
                <a:t>Editor</a:t>
              </a:r>
            </a:p>
          </p:txBody>
        </p:sp>
        <p:sp>
          <p:nvSpPr>
            <p:cNvPr id="15373" name="Text Box 15"/>
            <p:cNvSpPr txBox="1">
              <a:spLocks noChangeArrowheads="1"/>
            </p:cNvSpPr>
            <p:nvPr/>
          </p:nvSpPr>
          <p:spPr bwMode="auto">
            <a:xfrm>
              <a:off x="2167" y="2256"/>
              <a:ext cx="825" cy="288"/>
            </a:xfrm>
            <a:prstGeom prst="rect">
              <a:avLst/>
            </a:prstGeom>
            <a:noFill/>
            <a:ln w="9525">
              <a:noFill/>
              <a:miter lim="800000"/>
              <a:headEnd/>
              <a:tailEnd/>
            </a:ln>
          </p:spPr>
          <p:txBody>
            <a:bodyPr wrap="none">
              <a:spAutoFit/>
            </a:bodyPr>
            <a:lstStyle/>
            <a:p>
              <a:pPr algn="ctr"/>
              <a:r>
                <a:rPr lang="en-US" b="1">
                  <a:latin typeface="Times New Roman" pitchFamily="18" charset="0"/>
                </a:rPr>
                <a:t>Send file</a:t>
              </a:r>
            </a:p>
          </p:txBody>
        </p:sp>
        <p:sp>
          <p:nvSpPr>
            <p:cNvPr id="15374" name="Text Box 16"/>
            <p:cNvSpPr txBox="1">
              <a:spLocks noChangeArrowheads="1"/>
            </p:cNvSpPr>
            <p:nvPr/>
          </p:nvSpPr>
          <p:spPr bwMode="auto">
            <a:xfrm>
              <a:off x="3580" y="2256"/>
              <a:ext cx="983" cy="288"/>
            </a:xfrm>
            <a:prstGeom prst="rect">
              <a:avLst/>
            </a:prstGeom>
            <a:noFill/>
            <a:ln w="9525">
              <a:noFill/>
              <a:miter lim="800000"/>
              <a:headEnd/>
              <a:tailEnd/>
            </a:ln>
          </p:spPr>
          <p:txBody>
            <a:bodyPr wrap="none">
              <a:spAutoFit/>
            </a:bodyPr>
            <a:lstStyle/>
            <a:p>
              <a:pPr algn="ctr"/>
              <a:r>
                <a:rPr lang="en-US" b="1">
                  <a:latin typeface="Times New Roman" pitchFamily="18" charset="0"/>
                </a:rPr>
                <a:t>File server</a:t>
              </a:r>
            </a:p>
          </p:txBody>
        </p:sp>
        <p:sp>
          <p:nvSpPr>
            <p:cNvPr id="15375" name="Text Box 22"/>
            <p:cNvSpPr txBox="1">
              <a:spLocks noChangeArrowheads="1"/>
            </p:cNvSpPr>
            <p:nvPr/>
          </p:nvSpPr>
          <p:spPr bwMode="auto">
            <a:xfrm>
              <a:off x="336" y="2256"/>
              <a:ext cx="404" cy="288"/>
            </a:xfrm>
            <a:prstGeom prst="rect">
              <a:avLst/>
            </a:prstGeom>
            <a:noFill/>
            <a:ln w="9525">
              <a:noFill/>
              <a:miter lim="800000"/>
              <a:headEnd/>
              <a:tailEnd/>
            </a:ln>
          </p:spPr>
          <p:txBody>
            <a:bodyPr wrap="none">
              <a:spAutoFit/>
            </a:bodyPr>
            <a:lstStyle/>
            <a:p>
              <a:r>
                <a:rPr lang="en-US" b="1">
                  <a:latin typeface="Times New Roman" pitchFamily="18" charset="0"/>
                </a:rPr>
                <a:t>Ex:</a:t>
              </a:r>
            </a:p>
          </p:txBody>
        </p:sp>
      </p:grpSp>
      <p:grpSp>
        <p:nvGrpSpPr>
          <p:cNvPr id="4" name="Group 25"/>
          <p:cNvGrpSpPr>
            <a:grpSpLocks/>
          </p:cNvGrpSpPr>
          <p:nvPr/>
        </p:nvGrpSpPr>
        <p:grpSpPr bwMode="auto">
          <a:xfrm>
            <a:off x="533400" y="3968754"/>
            <a:ext cx="6599238" cy="461963"/>
            <a:chOff x="336" y="2592"/>
            <a:chExt cx="4157" cy="291"/>
          </a:xfrm>
        </p:grpSpPr>
        <p:sp>
          <p:nvSpPr>
            <p:cNvPr id="15368" name="Text Box 17"/>
            <p:cNvSpPr txBox="1">
              <a:spLocks noChangeArrowheads="1"/>
            </p:cNvSpPr>
            <p:nvPr/>
          </p:nvSpPr>
          <p:spPr bwMode="auto">
            <a:xfrm>
              <a:off x="816" y="2592"/>
              <a:ext cx="500" cy="288"/>
            </a:xfrm>
            <a:prstGeom prst="rect">
              <a:avLst/>
            </a:prstGeom>
            <a:noFill/>
            <a:ln w="9525">
              <a:noFill/>
              <a:miter lim="800000"/>
              <a:headEnd/>
              <a:tailEnd/>
            </a:ln>
          </p:spPr>
          <p:txBody>
            <a:bodyPr wrap="none">
              <a:spAutoFit/>
            </a:bodyPr>
            <a:lstStyle/>
            <a:p>
              <a:r>
                <a:rPr lang="en-US" b="1">
                  <a:latin typeface="Times New Roman" pitchFamily="18" charset="0"/>
                </a:rPr>
                <a:t>Host</a:t>
              </a:r>
            </a:p>
          </p:txBody>
        </p:sp>
        <p:sp>
          <p:nvSpPr>
            <p:cNvPr id="15369" name="Text Box 18"/>
            <p:cNvSpPr txBox="1">
              <a:spLocks noChangeArrowheads="1"/>
            </p:cNvSpPr>
            <p:nvPr/>
          </p:nvSpPr>
          <p:spPr bwMode="auto">
            <a:xfrm>
              <a:off x="1841" y="2592"/>
              <a:ext cx="1446" cy="291"/>
            </a:xfrm>
            <a:prstGeom prst="rect">
              <a:avLst/>
            </a:prstGeom>
            <a:noFill/>
            <a:ln w="9525">
              <a:noFill/>
              <a:miter lim="800000"/>
              <a:headEnd/>
              <a:tailEnd/>
            </a:ln>
          </p:spPr>
          <p:txBody>
            <a:bodyPr wrap="none">
              <a:spAutoFit/>
            </a:bodyPr>
            <a:lstStyle/>
            <a:p>
              <a:pPr algn="ctr"/>
              <a:r>
                <a:rPr lang="en-US" b="1" dirty="0" smtClean="0">
                  <a:latin typeface="Times New Roman" pitchFamily="18" charset="0"/>
                </a:rPr>
                <a:t>Forward</a:t>
              </a:r>
              <a:r>
                <a:rPr lang="en-US" b="1" dirty="0" smtClean="0">
                  <a:latin typeface="Times New Roman" pitchFamily="18" charset="0"/>
                </a:rPr>
                <a:t> </a:t>
              </a:r>
              <a:r>
                <a:rPr lang="en-US" b="1" dirty="0">
                  <a:latin typeface="Times New Roman" pitchFamily="18" charset="0"/>
                </a:rPr>
                <a:t>packet</a:t>
              </a:r>
            </a:p>
          </p:txBody>
        </p:sp>
        <p:sp>
          <p:nvSpPr>
            <p:cNvPr id="15370" name="Text Box 19"/>
            <p:cNvSpPr txBox="1">
              <a:spLocks noChangeArrowheads="1"/>
            </p:cNvSpPr>
            <p:nvPr/>
          </p:nvSpPr>
          <p:spPr bwMode="auto">
            <a:xfrm>
              <a:off x="3696" y="2592"/>
              <a:ext cx="797" cy="288"/>
            </a:xfrm>
            <a:prstGeom prst="rect">
              <a:avLst/>
            </a:prstGeom>
            <a:noFill/>
            <a:ln w="9525">
              <a:noFill/>
              <a:miter lim="800000"/>
              <a:headEnd/>
              <a:tailEnd/>
            </a:ln>
          </p:spPr>
          <p:txBody>
            <a:bodyPr wrap="none">
              <a:spAutoFit/>
            </a:bodyPr>
            <a:lstStyle/>
            <a:p>
              <a:pPr algn="ctr"/>
              <a:r>
                <a:rPr lang="en-US" b="1">
                  <a:latin typeface="Times New Roman" pitchFamily="18" charset="0"/>
                </a:rPr>
                <a:t>Firewall</a:t>
              </a:r>
            </a:p>
          </p:txBody>
        </p:sp>
        <p:sp>
          <p:nvSpPr>
            <p:cNvPr id="15371" name="Text Box 23"/>
            <p:cNvSpPr txBox="1">
              <a:spLocks noChangeArrowheads="1"/>
            </p:cNvSpPr>
            <p:nvPr/>
          </p:nvSpPr>
          <p:spPr bwMode="auto">
            <a:xfrm>
              <a:off x="336" y="2592"/>
              <a:ext cx="404" cy="288"/>
            </a:xfrm>
            <a:prstGeom prst="rect">
              <a:avLst/>
            </a:prstGeom>
            <a:noFill/>
            <a:ln w="9525">
              <a:noFill/>
              <a:miter lim="800000"/>
              <a:headEnd/>
              <a:tailEnd/>
            </a:ln>
          </p:spPr>
          <p:txBody>
            <a:bodyPr wrap="none">
              <a:spAutoFit/>
            </a:bodyPr>
            <a:lstStyle/>
            <a:p>
              <a:r>
                <a:rPr lang="en-US" b="1">
                  <a:latin typeface="Times New Roman" pitchFamily="18" charset="0"/>
                </a:rPr>
                <a:t>Ex:</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867"/>
                                        </p:tgtEl>
                                        <p:attrNameLst>
                                          <p:attrName>style.visibility</p:attrName>
                                        </p:attrNameLst>
                                      </p:cBhvr>
                                      <p:to>
                                        <p:strVal val="visible"/>
                                      </p:to>
                                    </p:set>
                                    <p:animEffect transition="in" filter="dissolve">
                                      <p:cBhvr>
                                        <p:cTn id="7" dur="500"/>
                                        <p:tgtEl>
                                          <p:spTgt spid="16486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dissolv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64885"/>
                                        </p:tgtEl>
                                        <p:attrNameLst>
                                          <p:attrName>style.visibility</p:attrName>
                                        </p:attrNameLst>
                                      </p:cBhvr>
                                      <p:to>
                                        <p:strVal val="visible"/>
                                      </p:to>
                                    </p:set>
                                    <p:animEffect transition="in" filter="dissolve">
                                      <p:cBhvr>
                                        <p:cTn id="26" dur="500"/>
                                        <p:tgtEl>
                                          <p:spTgt spid="164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autoUpdateAnimBg="0"/>
      <p:bldP spid="164885"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lstStyle/>
          <a:p>
            <a:pPr indent="0"/>
            <a:r>
              <a:rPr lang="en-US" smtClean="0"/>
              <a:t>Secure Booting</a:t>
            </a:r>
          </a:p>
        </p:txBody>
      </p:sp>
      <p:sp>
        <p:nvSpPr>
          <p:cNvPr id="214022" name="Rectangle 6"/>
          <p:cNvSpPr>
            <a:spLocks noChangeArrowheads="1"/>
          </p:cNvSpPr>
          <p:nvPr/>
        </p:nvSpPr>
        <p:spPr bwMode="auto">
          <a:xfrm>
            <a:off x="685800" y="5410200"/>
            <a:ext cx="7896225" cy="838200"/>
          </a:xfrm>
          <a:prstGeom prst="rect">
            <a:avLst/>
          </a:prstGeom>
          <a:noFill/>
          <a:ln w="9525">
            <a:noFill/>
            <a:miter lim="800000"/>
            <a:headEnd/>
            <a:tailEnd/>
          </a:ln>
        </p:spPr>
        <p:txBody>
          <a:bodyPr/>
          <a:lstStyle/>
          <a:p>
            <a:pPr marL="342900" indent="-342900">
              <a:spcBef>
                <a:spcPct val="20000"/>
              </a:spcBef>
              <a:buClr>
                <a:srgbClr val="990000"/>
              </a:buClr>
              <a:buSzPct val="70000"/>
              <a:buFont typeface="Wingdings 2" pitchFamily="18" charset="2"/>
              <a:buChar char="¢"/>
            </a:pPr>
            <a:r>
              <a:rPr lang="en-US" b="1">
                <a:latin typeface="Arial Narrow" pitchFamily="34" charset="0"/>
                <a:sym typeface="Symbol" pitchFamily="18" charset="2"/>
              </a:rPr>
              <a:t>Private key for</a:t>
            </a:r>
            <a:r>
              <a:rPr lang="en-US" b="1" i="1">
                <a:latin typeface="Arial Narrow" pitchFamily="34" charset="0"/>
                <a:sym typeface="Symbol" pitchFamily="18" charset="2"/>
              </a:rPr>
              <a:t> </a:t>
            </a:r>
            <a:r>
              <a:rPr lang="en-US" b="1" i="1">
                <a:latin typeface="Times New Roman" pitchFamily="18" charset="0"/>
                <a:sym typeface="Symbol" pitchFamily="18" charset="2"/>
              </a:rPr>
              <a:t>K</a:t>
            </a:r>
            <a:r>
              <a:rPr lang="en-US" b="1" i="1" baseline="-25000">
                <a:latin typeface="Times New Roman" pitchFamily="18" charset="0"/>
                <a:sym typeface="Symbol" pitchFamily="18" charset="2"/>
              </a:rPr>
              <a:t>W</a:t>
            </a:r>
            <a:r>
              <a:rPr lang="en-US" b="1" i="1">
                <a:latin typeface="Arial Narrow" pitchFamily="34" charset="0"/>
                <a:sym typeface="Symbol" pitchFamily="18" charset="2"/>
              </a:rPr>
              <a:t> </a:t>
            </a:r>
            <a:r>
              <a:rPr lang="en-US" b="1">
                <a:latin typeface="Arial Narrow" pitchFamily="34" charset="0"/>
                <a:sym typeface="Symbol" pitchFamily="18" charset="2"/>
              </a:rPr>
              <a:t>must be protected in secure hardware</a:t>
            </a:r>
          </a:p>
          <a:p>
            <a:pPr marL="742950" lvl="1" indent="-285750">
              <a:spcBef>
                <a:spcPct val="20000"/>
              </a:spcBef>
              <a:buClr>
                <a:srgbClr val="990000"/>
              </a:buClr>
              <a:buSzPct val="75000"/>
              <a:buFont typeface="Wingdings 3" pitchFamily="18" charset="2"/>
              <a:buChar char="{"/>
            </a:pPr>
            <a:r>
              <a:rPr lang="en-US" sz="2000">
                <a:latin typeface="Times New Roman" pitchFamily="18" charset="0"/>
                <a:sym typeface="Symbol" pitchFamily="18" charset="2"/>
              </a:rPr>
              <a:t>Otherwise, O/S can read it</a:t>
            </a:r>
          </a:p>
          <a:p>
            <a:pPr marL="1143000" lvl="2" indent="-228600">
              <a:spcBef>
                <a:spcPct val="20000"/>
              </a:spcBef>
              <a:buClr>
                <a:srgbClr val="990000"/>
              </a:buClr>
              <a:buSzPct val="75000"/>
              <a:buFont typeface="Wingdings 3" pitchFamily="18" charset="2"/>
              <a:buChar char="{"/>
            </a:pPr>
            <a:endParaRPr lang="en-US" sz="2000">
              <a:latin typeface="Times New Roman" pitchFamily="18" charset="0"/>
            </a:endParaRPr>
          </a:p>
        </p:txBody>
      </p:sp>
      <p:sp>
        <p:nvSpPr>
          <p:cNvPr id="214023" name="Rectangle 7"/>
          <p:cNvSpPr>
            <a:spLocks noGrp="1" noChangeArrowheads="1"/>
          </p:cNvSpPr>
          <p:nvPr>
            <p:ph type="body" idx="1"/>
          </p:nvPr>
        </p:nvSpPr>
        <p:spPr>
          <a:xfrm>
            <a:off x="685800" y="1143000"/>
            <a:ext cx="7896225" cy="1295400"/>
          </a:xfrm>
        </p:spPr>
        <p:txBody>
          <a:bodyPr/>
          <a:lstStyle/>
          <a:p>
            <a:r>
              <a:rPr lang="en-US" smtClean="0"/>
              <a:t>‘trustedNodes’ should be computers that</a:t>
            </a:r>
          </a:p>
          <a:p>
            <a:pPr lvl="1"/>
            <a:r>
              <a:rPr lang="en-US" smtClean="0"/>
              <a:t>run operating systems validated before booting</a:t>
            </a:r>
          </a:p>
          <a:p>
            <a:pPr lvl="1"/>
            <a:r>
              <a:rPr lang="en-US" smtClean="0"/>
              <a:t>validate other software before loading it</a:t>
            </a:r>
          </a:p>
        </p:txBody>
      </p:sp>
      <p:sp>
        <p:nvSpPr>
          <p:cNvPr id="214025" name="Rectangle 9"/>
          <p:cNvSpPr>
            <a:spLocks noChangeArrowheads="1"/>
          </p:cNvSpPr>
          <p:nvPr/>
        </p:nvSpPr>
        <p:spPr bwMode="auto">
          <a:xfrm>
            <a:off x="685800" y="2590800"/>
            <a:ext cx="7896225" cy="1295400"/>
          </a:xfrm>
          <a:prstGeom prst="rect">
            <a:avLst/>
          </a:prstGeom>
          <a:noFill/>
          <a:ln w="9525">
            <a:noFill/>
            <a:miter lim="800000"/>
            <a:headEnd/>
            <a:tailEnd/>
          </a:ln>
        </p:spPr>
        <p:txBody>
          <a:bodyPr/>
          <a:lstStyle/>
          <a:p>
            <a:pPr marL="342900" indent="-342900">
              <a:spcBef>
                <a:spcPct val="20000"/>
              </a:spcBef>
              <a:buClr>
                <a:srgbClr val="990000"/>
              </a:buClr>
              <a:buSzPct val="70000"/>
              <a:buFont typeface="Wingdings 2" pitchFamily="18" charset="2"/>
              <a:buChar char="¢"/>
            </a:pPr>
            <a:r>
              <a:rPr lang="en-US" b="1">
                <a:latin typeface="Arial Narrow" pitchFamily="34" charset="0"/>
              </a:rPr>
              <a:t>Validating O/S during boot is like validating other software</a:t>
            </a:r>
          </a:p>
          <a:p>
            <a:pPr marL="742950" lvl="1" indent="-285750">
              <a:spcBef>
                <a:spcPct val="20000"/>
              </a:spcBef>
              <a:buClr>
                <a:srgbClr val="990000"/>
              </a:buClr>
              <a:buSzPct val="75000"/>
              <a:buFont typeface="Wingdings 3" pitchFamily="18" charset="2"/>
              <a:buChar char="{"/>
            </a:pPr>
            <a:r>
              <a:rPr lang="en-US" sz="2000">
                <a:latin typeface="Times New Roman" pitchFamily="18" charset="0"/>
              </a:rPr>
              <a:t>Machine </a:t>
            </a:r>
            <a:r>
              <a:rPr lang="en-US" sz="2000" i="1">
                <a:latin typeface="Times New Roman" pitchFamily="18" charset="0"/>
              </a:rPr>
              <a:t>W</a:t>
            </a:r>
            <a:r>
              <a:rPr lang="en-US" sz="2000">
                <a:latin typeface="Times New Roman" pitchFamily="18" charset="0"/>
              </a:rPr>
              <a:t> holds </a:t>
            </a:r>
            <a:r>
              <a:rPr lang="en-US" sz="2000" i="1">
                <a:latin typeface="Times New Roman" pitchFamily="18" charset="0"/>
              </a:rPr>
              <a:t>h</a:t>
            </a:r>
            <a:r>
              <a:rPr lang="en-US" sz="2000">
                <a:latin typeface="Times New Roman" pitchFamily="18" charset="0"/>
              </a:rPr>
              <a:t>(</a:t>
            </a:r>
            <a:r>
              <a:rPr lang="en-US" sz="2000" i="1">
                <a:latin typeface="Times New Roman" pitchFamily="18" charset="0"/>
              </a:rPr>
              <a:t>I</a:t>
            </a:r>
            <a:r>
              <a:rPr lang="en-US" sz="2000">
                <a:latin typeface="Times New Roman" pitchFamily="18" charset="0"/>
              </a:rPr>
              <a:t>) in boot ROM, where </a:t>
            </a:r>
            <a:r>
              <a:rPr lang="en-US" sz="2000" i="1">
                <a:latin typeface="Times New Roman" pitchFamily="18" charset="0"/>
              </a:rPr>
              <a:t>I</a:t>
            </a:r>
            <a:r>
              <a:rPr lang="en-US" sz="2000">
                <a:latin typeface="Times New Roman" pitchFamily="18" charset="0"/>
              </a:rPr>
              <a:t> is O/S image</a:t>
            </a:r>
          </a:p>
          <a:p>
            <a:pPr marL="1143000" lvl="2" indent="-228600">
              <a:spcBef>
                <a:spcPct val="20000"/>
              </a:spcBef>
              <a:buClr>
                <a:srgbClr val="990000"/>
              </a:buClr>
              <a:buSzPct val="75000"/>
              <a:buFont typeface="Wingdings 3" pitchFamily="18" charset="2"/>
              <a:buChar char="{"/>
            </a:pPr>
            <a:r>
              <a:rPr lang="en-US" sz="2000">
                <a:latin typeface="Times New Roman" pitchFamily="18" charset="0"/>
              </a:rPr>
              <a:t>i.e., </a:t>
            </a:r>
            <a:r>
              <a:rPr lang="en-US" sz="2000" i="1">
                <a:latin typeface="Times New Roman" pitchFamily="18" charset="0"/>
              </a:rPr>
              <a:t>h</a:t>
            </a:r>
            <a:r>
              <a:rPr lang="en-US" sz="2000">
                <a:latin typeface="Times New Roman" pitchFamily="18" charset="0"/>
              </a:rPr>
              <a:t>(</a:t>
            </a:r>
            <a:r>
              <a:rPr lang="en-US" sz="2000" i="1">
                <a:latin typeface="Times New Roman" pitchFamily="18" charset="0"/>
              </a:rPr>
              <a:t>I</a:t>
            </a:r>
            <a:r>
              <a:rPr lang="en-US" sz="2000">
                <a:latin typeface="Times New Roman" pitchFamily="18" charset="0"/>
              </a:rPr>
              <a:t>) </a:t>
            </a:r>
            <a:r>
              <a:rPr lang="en-US" sz="2000" b="1">
                <a:latin typeface="Times New Roman" pitchFamily="18" charset="0"/>
                <a:sym typeface="Symbol" pitchFamily="18" charset="2"/>
              </a:rPr>
              <a:t>speaksfor</a:t>
            </a:r>
            <a:r>
              <a:rPr lang="en-US" sz="2000">
                <a:latin typeface="Times New Roman" pitchFamily="18" charset="0"/>
                <a:sym typeface="Symbol" pitchFamily="18" charset="2"/>
              </a:rPr>
              <a:t> </a:t>
            </a:r>
            <a:r>
              <a:rPr lang="en-US" sz="2000" i="1">
                <a:latin typeface="Times New Roman" pitchFamily="18" charset="0"/>
                <a:sym typeface="Symbol" pitchFamily="18" charset="2"/>
              </a:rPr>
              <a:t>P</a:t>
            </a:r>
          </a:p>
          <a:p>
            <a:pPr marL="1143000" lvl="2" indent="-228600">
              <a:spcBef>
                <a:spcPct val="20000"/>
              </a:spcBef>
              <a:buClr>
                <a:srgbClr val="990000"/>
              </a:buClr>
              <a:buSzPct val="75000"/>
              <a:buFont typeface="Wingdings 3" pitchFamily="18" charset="2"/>
              <a:buChar char="{"/>
            </a:pPr>
            <a:endParaRPr lang="en-US" sz="2000">
              <a:latin typeface="Times New Roman" pitchFamily="18" charset="0"/>
            </a:endParaRPr>
          </a:p>
        </p:txBody>
      </p:sp>
      <p:grpSp>
        <p:nvGrpSpPr>
          <p:cNvPr id="2" name="Group 16"/>
          <p:cNvGrpSpPr>
            <a:grpSpLocks/>
          </p:cNvGrpSpPr>
          <p:nvPr/>
        </p:nvGrpSpPr>
        <p:grpSpPr bwMode="auto">
          <a:xfrm>
            <a:off x="685800" y="3886200"/>
            <a:ext cx="8153400" cy="1524000"/>
            <a:chOff x="432" y="2448"/>
            <a:chExt cx="5136" cy="960"/>
          </a:xfrm>
        </p:grpSpPr>
        <p:sp>
          <p:nvSpPr>
            <p:cNvPr id="4105" name="Rectangle 11"/>
            <p:cNvSpPr>
              <a:spLocks noChangeArrowheads="1"/>
            </p:cNvSpPr>
            <p:nvPr/>
          </p:nvSpPr>
          <p:spPr bwMode="auto">
            <a:xfrm>
              <a:off x="432" y="2448"/>
              <a:ext cx="5136" cy="960"/>
            </a:xfrm>
            <a:prstGeom prst="rect">
              <a:avLst/>
            </a:prstGeom>
            <a:noFill/>
            <a:ln w="9525">
              <a:noFill/>
              <a:miter lim="800000"/>
              <a:headEnd/>
              <a:tailEnd/>
            </a:ln>
          </p:spPr>
          <p:txBody>
            <a:bodyPr/>
            <a:lstStyle/>
            <a:p>
              <a:pPr marL="342900" indent="-342900">
                <a:spcBef>
                  <a:spcPct val="20000"/>
                </a:spcBef>
                <a:buClr>
                  <a:srgbClr val="990000"/>
                </a:buClr>
                <a:buSzPct val="70000"/>
                <a:buFont typeface="Wingdings 2" pitchFamily="18" charset="2"/>
                <a:buChar char="¢"/>
              </a:pPr>
              <a:r>
                <a:rPr lang="en-US" b="1">
                  <a:latin typeface="Arial Narrow" pitchFamily="34" charset="0"/>
                  <a:sym typeface="Symbol" pitchFamily="18" charset="2"/>
                </a:rPr>
                <a:t>To create a channel </a:t>
              </a:r>
              <a:r>
                <a:rPr lang="en-US" b="1" i="1">
                  <a:latin typeface="Times New Roman" pitchFamily="18" charset="0"/>
                  <a:sym typeface="Symbol" pitchFamily="18" charset="2"/>
                </a:rPr>
                <a:t>C</a:t>
              </a:r>
              <a:r>
                <a:rPr lang="en-US" b="1">
                  <a:latin typeface="Arial Narrow" pitchFamily="34" charset="0"/>
                  <a:sym typeface="Symbol" pitchFamily="18" charset="2"/>
                </a:rPr>
                <a:t> such that </a:t>
              </a:r>
              <a:r>
                <a:rPr lang="en-US" b="1" i="1">
                  <a:latin typeface="Times New Roman" pitchFamily="18" charset="0"/>
                  <a:sym typeface="Symbol" pitchFamily="18" charset="2"/>
                </a:rPr>
                <a:t>C</a:t>
              </a:r>
              <a:r>
                <a:rPr lang="en-US" b="1">
                  <a:latin typeface="Times New Roman" pitchFamily="18" charset="0"/>
                  <a:sym typeface="Symbol" pitchFamily="18" charset="2"/>
                </a:rPr>
                <a:t> speaksfor </a:t>
              </a:r>
              <a:r>
                <a:rPr lang="en-US" b="1" i="1">
                  <a:latin typeface="Times New Roman" pitchFamily="18" charset="0"/>
                  <a:sym typeface="Symbol" pitchFamily="18" charset="2"/>
                </a:rPr>
                <a:t>W</a:t>
              </a:r>
              <a:r>
                <a:rPr lang="en-US" b="1">
                  <a:latin typeface="Times New Roman" pitchFamily="18" charset="0"/>
                  <a:sym typeface="Symbol" pitchFamily="18" charset="2"/>
                </a:rPr>
                <a:t>.</a:t>
              </a:r>
              <a:r>
                <a:rPr lang="en-US" b="1" i="1">
                  <a:latin typeface="Times New Roman" pitchFamily="18" charset="0"/>
                  <a:sym typeface="Symbol" pitchFamily="18" charset="2"/>
                </a:rPr>
                <a:t>P</a:t>
              </a:r>
              <a:r>
                <a:rPr lang="en-US" b="1">
                  <a:latin typeface="Arial Narrow" pitchFamily="34" charset="0"/>
                  <a:sym typeface="Symbol" pitchFamily="18" charset="2"/>
                </a:rPr>
                <a:t>, </a:t>
              </a:r>
              <a:r>
                <a:rPr lang="en-US" b="1" i="1">
                  <a:latin typeface="Times New Roman" pitchFamily="18" charset="0"/>
                  <a:sym typeface="Symbol" pitchFamily="18" charset="2"/>
                </a:rPr>
                <a:t>W</a:t>
              </a:r>
              <a:r>
                <a:rPr lang="en-US" b="1">
                  <a:latin typeface="Arial Narrow" pitchFamily="34" charset="0"/>
                  <a:sym typeface="Symbol" pitchFamily="18" charset="2"/>
                </a:rPr>
                <a:t> can</a:t>
              </a:r>
            </a:p>
            <a:p>
              <a:pPr marL="742950" lvl="1" indent="-285750">
                <a:spcBef>
                  <a:spcPct val="20000"/>
                </a:spcBef>
                <a:buClr>
                  <a:srgbClr val="990000"/>
                </a:buClr>
                <a:buSzPct val="75000"/>
                <a:buFont typeface="Wingdings 3" pitchFamily="18" charset="2"/>
                <a:buChar char="{"/>
              </a:pPr>
              <a:r>
                <a:rPr lang="en-US" sz="2000">
                  <a:latin typeface="Times New Roman" pitchFamily="18" charset="0"/>
                  <a:sym typeface="Symbol" pitchFamily="18" charset="2"/>
                </a:rPr>
                <a:t>Generate a new signature key pair                   , and </a:t>
              </a:r>
            </a:p>
            <a:p>
              <a:pPr marL="742950" lvl="1" indent="-285750">
                <a:spcBef>
                  <a:spcPct val="20000"/>
                </a:spcBef>
                <a:buClr>
                  <a:srgbClr val="990000"/>
                </a:buClr>
                <a:buSzPct val="75000"/>
                <a:buFont typeface="Wingdings 3" pitchFamily="18" charset="2"/>
                <a:buChar char="{"/>
              </a:pPr>
              <a:r>
                <a:rPr lang="en-US" sz="2000">
                  <a:latin typeface="Times New Roman" pitchFamily="18" charset="0"/>
                  <a:sym typeface="Symbol" pitchFamily="18" charset="2"/>
                </a:rPr>
                <a:t>Give          to </a:t>
              </a:r>
              <a:r>
                <a:rPr lang="en-US" sz="2000" i="1">
                  <a:latin typeface="Times New Roman" pitchFamily="18" charset="0"/>
                  <a:sym typeface="Symbol" pitchFamily="18" charset="2"/>
                </a:rPr>
                <a:t>P</a:t>
              </a:r>
              <a:r>
                <a:rPr lang="en-US" sz="2000">
                  <a:latin typeface="Times New Roman" pitchFamily="18" charset="0"/>
                  <a:sym typeface="Symbol" pitchFamily="18" charset="2"/>
                </a:rPr>
                <a:t>, along with</a:t>
              </a:r>
              <a:r>
                <a:rPr lang="en-US" sz="2000" i="1">
                  <a:latin typeface="Times New Roman" pitchFamily="18" charset="0"/>
                  <a:sym typeface="Symbol" pitchFamily="18" charset="2"/>
                </a:rPr>
                <a:t> K</a:t>
              </a:r>
              <a:r>
                <a:rPr lang="en-US" sz="2000" i="1" baseline="-25000">
                  <a:latin typeface="Times New Roman" pitchFamily="18" charset="0"/>
                  <a:sym typeface="Symbol" pitchFamily="18" charset="2"/>
                </a:rPr>
                <a:t>W</a:t>
              </a:r>
              <a:r>
                <a:rPr lang="en-US" sz="2000" i="1">
                  <a:latin typeface="Times New Roman" pitchFamily="18" charset="0"/>
                  <a:sym typeface="Symbol" pitchFamily="18" charset="2"/>
                </a:rPr>
                <a:t> </a:t>
              </a:r>
              <a:r>
                <a:rPr lang="en-US" sz="2000" b="1">
                  <a:latin typeface="Times New Roman" pitchFamily="18" charset="0"/>
                  <a:sym typeface="Symbol" pitchFamily="18" charset="2"/>
                </a:rPr>
                <a:t>signed</a:t>
              </a:r>
              <a:r>
                <a:rPr lang="en-US" sz="2000">
                  <a:latin typeface="Times New Roman" pitchFamily="18" charset="0"/>
                  <a:sym typeface="Symbol" pitchFamily="18" charset="2"/>
                </a:rPr>
                <a:t> key(</a:t>
              </a:r>
              <a:r>
                <a:rPr lang="en-US" sz="2000" i="1">
                  <a:latin typeface="Times New Roman" pitchFamily="18" charset="0"/>
                  <a:sym typeface="Symbol" pitchFamily="18" charset="2"/>
                </a:rPr>
                <a:t>K</a:t>
              </a:r>
              <a:r>
                <a:rPr lang="en-US" sz="2000" i="1" baseline="-25000">
                  <a:latin typeface="Times New Roman" pitchFamily="18" charset="0"/>
                  <a:sym typeface="Symbol" pitchFamily="18" charset="2"/>
                </a:rPr>
                <a:t>W</a:t>
              </a:r>
              <a:r>
                <a:rPr lang="en-US" sz="2000" baseline="-25000">
                  <a:latin typeface="Times New Roman" pitchFamily="18" charset="0"/>
                  <a:sym typeface="Symbol" pitchFamily="18" charset="2"/>
                </a:rPr>
                <a:t>.</a:t>
              </a:r>
              <a:r>
                <a:rPr lang="en-US" sz="2000" i="1" baseline="-25000">
                  <a:latin typeface="Times New Roman" pitchFamily="18" charset="0"/>
                  <a:sym typeface="Symbol" pitchFamily="18" charset="2"/>
                </a:rPr>
                <a:t>P</a:t>
              </a:r>
              <a:r>
                <a:rPr lang="en-US" sz="2000">
                  <a:latin typeface="Times New Roman" pitchFamily="18" charset="0"/>
                  <a:sym typeface="Symbol" pitchFamily="18" charset="2"/>
                </a:rPr>
                <a:t>)</a:t>
              </a:r>
              <a:r>
                <a:rPr lang="en-US" sz="2000" b="1">
                  <a:latin typeface="Times New Roman" pitchFamily="18" charset="0"/>
                  <a:sym typeface="Symbol" pitchFamily="18" charset="2"/>
                </a:rPr>
                <a:t> speaksfor</a:t>
              </a:r>
              <a:r>
                <a:rPr lang="en-US" sz="2000">
                  <a:latin typeface="Times New Roman" pitchFamily="18" charset="0"/>
                  <a:sym typeface="Symbol" pitchFamily="18" charset="2"/>
                </a:rPr>
                <a:t> key(</a:t>
              </a:r>
              <a:r>
                <a:rPr lang="en-US" sz="2000" i="1">
                  <a:latin typeface="Times New Roman" pitchFamily="18" charset="0"/>
                  <a:sym typeface="Symbol" pitchFamily="18" charset="2"/>
                </a:rPr>
                <a:t>K</a:t>
              </a:r>
              <a:r>
                <a:rPr lang="en-US" sz="2000" i="1" baseline="-25000">
                  <a:latin typeface="Times New Roman" pitchFamily="18" charset="0"/>
                  <a:sym typeface="Symbol" pitchFamily="18" charset="2"/>
                </a:rPr>
                <a:t>W</a:t>
              </a:r>
              <a:r>
                <a:rPr lang="en-US" sz="2000">
                  <a:latin typeface="Times New Roman" pitchFamily="18" charset="0"/>
                  <a:sym typeface="Symbol" pitchFamily="18" charset="2"/>
                </a:rPr>
                <a:t>).</a:t>
              </a:r>
              <a:r>
                <a:rPr lang="en-US" sz="2000" i="1">
                  <a:latin typeface="Times New Roman" pitchFamily="18" charset="0"/>
                  <a:sym typeface="Symbol" pitchFamily="18" charset="2"/>
                </a:rPr>
                <a:t>P</a:t>
              </a:r>
            </a:p>
            <a:p>
              <a:pPr marL="342900" indent="-342900">
                <a:spcBef>
                  <a:spcPct val="20000"/>
                </a:spcBef>
                <a:buClr>
                  <a:srgbClr val="990000"/>
                </a:buClr>
                <a:buSzPct val="70000"/>
                <a:buFont typeface="Wingdings 2" pitchFamily="18" charset="2"/>
                <a:buNone/>
              </a:pPr>
              <a:endParaRPr lang="en-US" sz="2000">
                <a:latin typeface="Times New Roman" pitchFamily="18" charset="0"/>
                <a:sym typeface="Symbol" pitchFamily="18" charset="2"/>
              </a:endParaRPr>
            </a:p>
            <a:p>
              <a:pPr marL="1143000" lvl="2" indent="-228600">
                <a:spcBef>
                  <a:spcPct val="20000"/>
                </a:spcBef>
                <a:buClr>
                  <a:srgbClr val="990000"/>
                </a:buClr>
                <a:buSzPct val="75000"/>
                <a:buFont typeface="Wingdings 3" pitchFamily="18" charset="2"/>
                <a:buChar char="{"/>
              </a:pPr>
              <a:endParaRPr lang="en-US" sz="2000">
                <a:latin typeface="Times New Roman" pitchFamily="18" charset="0"/>
              </a:endParaRPr>
            </a:p>
          </p:txBody>
        </p:sp>
        <p:graphicFrame>
          <p:nvGraphicFramePr>
            <p:cNvPr id="4098" name="Object 12"/>
            <p:cNvGraphicFramePr>
              <a:graphicFrameLocks noChangeAspect="1"/>
            </p:cNvGraphicFramePr>
            <p:nvPr/>
          </p:nvGraphicFramePr>
          <p:xfrm>
            <a:off x="3168" y="2736"/>
            <a:ext cx="695" cy="237"/>
          </p:xfrm>
          <a:graphic>
            <a:graphicData uri="http://schemas.openxmlformats.org/presentationml/2006/ole">
              <mc:AlternateContent xmlns:mc="http://schemas.openxmlformats.org/markup-compatibility/2006">
                <mc:Choice xmlns:v="urn:schemas-microsoft-com:vml" Requires="v">
                  <p:oleObj spid="_x0000_s4474" name="Equation" r:id="rId4" imgW="685800" imgH="241200" progId="Equation.3">
                    <p:embed/>
                  </p:oleObj>
                </mc:Choice>
                <mc:Fallback>
                  <p:oleObj name="Equation" r:id="rId4" imgW="685800" imgH="24120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8" y="2736"/>
                          <a:ext cx="695" cy="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13"/>
            <p:cNvGraphicFramePr>
              <a:graphicFrameLocks noChangeAspect="1"/>
            </p:cNvGraphicFramePr>
            <p:nvPr/>
          </p:nvGraphicFramePr>
          <p:xfrm>
            <a:off x="1296" y="2976"/>
            <a:ext cx="335" cy="237"/>
          </p:xfrm>
          <a:graphic>
            <a:graphicData uri="http://schemas.openxmlformats.org/presentationml/2006/ole">
              <mc:AlternateContent xmlns:mc="http://schemas.openxmlformats.org/markup-compatibility/2006">
                <mc:Choice xmlns:v="urn:schemas-microsoft-com:vml" Requires="v">
                  <p:oleObj spid="_x0000_s4475" name="Equation" r:id="rId6" imgW="330120" imgH="241200" progId="Equation.3">
                    <p:embed/>
                  </p:oleObj>
                </mc:Choice>
                <mc:Fallback>
                  <p:oleObj name="Equation" r:id="rId6" imgW="330120" imgH="241200"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6" y="2976"/>
                          <a:ext cx="335" cy="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4023">
                                            <p:txEl>
                                              <p:pRg st="0" end="0"/>
                                            </p:txEl>
                                          </p:spTgt>
                                        </p:tgtEl>
                                        <p:attrNameLst>
                                          <p:attrName>style.visibility</p:attrName>
                                        </p:attrNameLst>
                                      </p:cBhvr>
                                      <p:to>
                                        <p:strVal val="visible"/>
                                      </p:to>
                                    </p:set>
                                    <p:animEffect transition="in" filter="dissolve">
                                      <p:cBhvr>
                                        <p:cTn id="7" dur="500"/>
                                        <p:tgtEl>
                                          <p:spTgt spid="21402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4023">
                                            <p:txEl>
                                              <p:pRg st="1" end="1"/>
                                            </p:txEl>
                                          </p:spTgt>
                                        </p:tgtEl>
                                        <p:attrNameLst>
                                          <p:attrName>style.visibility</p:attrName>
                                        </p:attrNameLst>
                                      </p:cBhvr>
                                      <p:to>
                                        <p:strVal val="visible"/>
                                      </p:to>
                                    </p:set>
                                    <p:animEffect transition="in" filter="dissolve">
                                      <p:cBhvr>
                                        <p:cTn id="10" dur="500"/>
                                        <p:tgtEl>
                                          <p:spTgt spid="21402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14023">
                                            <p:txEl>
                                              <p:pRg st="2" end="2"/>
                                            </p:txEl>
                                          </p:spTgt>
                                        </p:tgtEl>
                                        <p:attrNameLst>
                                          <p:attrName>style.visibility</p:attrName>
                                        </p:attrNameLst>
                                      </p:cBhvr>
                                      <p:to>
                                        <p:strVal val="visible"/>
                                      </p:to>
                                    </p:set>
                                    <p:animEffect transition="in" filter="dissolve">
                                      <p:cBhvr>
                                        <p:cTn id="13" dur="500"/>
                                        <p:tgtEl>
                                          <p:spTgt spid="21402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14025"/>
                                        </p:tgtEl>
                                        <p:attrNameLst>
                                          <p:attrName>style.visibility</p:attrName>
                                        </p:attrNameLst>
                                      </p:cBhvr>
                                      <p:to>
                                        <p:strVal val="visible"/>
                                      </p:to>
                                    </p:set>
                                    <p:animEffect transition="in" filter="dissolve">
                                      <p:cBhvr>
                                        <p:cTn id="18" dur="500"/>
                                        <p:tgtEl>
                                          <p:spTgt spid="21402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14022">
                                            <p:txEl>
                                              <p:pRg st="0" end="0"/>
                                            </p:txEl>
                                          </p:spTgt>
                                        </p:tgtEl>
                                        <p:attrNameLst>
                                          <p:attrName>style.visibility</p:attrName>
                                        </p:attrNameLst>
                                      </p:cBhvr>
                                      <p:to>
                                        <p:strVal val="visible"/>
                                      </p:to>
                                    </p:set>
                                    <p:animEffect transition="in" filter="dissolve">
                                      <p:cBhvr>
                                        <p:cTn id="28" dur="500"/>
                                        <p:tgtEl>
                                          <p:spTgt spid="214022">
                                            <p:txEl>
                                              <p:pRg st="0" end="0"/>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14022">
                                            <p:txEl>
                                              <p:pRg st="1" end="1"/>
                                            </p:txEl>
                                          </p:spTgt>
                                        </p:tgtEl>
                                        <p:attrNameLst>
                                          <p:attrName>style.visibility</p:attrName>
                                        </p:attrNameLst>
                                      </p:cBhvr>
                                      <p:to>
                                        <p:strVal val="visible"/>
                                      </p:to>
                                    </p:set>
                                    <p:animEffect transition="in" filter="dissolve">
                                      <p:cBhvr>
                                        <p:cTn id="31" dur="500"/>
                                        <p:tgtEl>
                                          <p:spTgt spid="2140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2" grpId="0" build="p" autoUpdateAnimBg="0"/>
      <p:bldP spid="214023" grpId="0" build="p" autoUpdateAnimBg="0"/>
      <p:bldP spid="214025"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indent="0"/>
            <a:r>
              <a:rPr lang="en-US" smtClean="0"/>
              <a:t>Example: TCG</a:t>
            </a:r>
          </a:p>
        </p:txBody>
      </p:sp>
      <p:sp>
        <p:nvSpPr>
          <p:cNvPr id="215043" name="Rectangle 3"/>
          <p:cNvSpPr>
            <a:spLocks noGrp="1" noChangeArrowheads="1"/>
          </p:cNvSpPr>
          <p:nvPr>
            <p:ph type="body" idx="1"/>
          </p:nvPr>
        </p:nvSpPr>
        <p:spPr>
          <a:xfrm>
            <a:off x="638175" y="1066800"/>
            <a:ext cx="8124825" cy="5167313"/>
          </a:xfrm>
        </p:spPr>
        <p:txBody>
          <a:bodyPr/>
          <a:lstStyle/>
          <a:p>
            <a:r>
              <a:rPr lang="en-US" dirty="0" smtClean="0"/>
              <a:t>Historically, PC manufacturers have chosen flexibility over security</a:t>
            </a:r>
          </a:p>
          <a:p>
            <a:pPr lvl="1"/>
            <a:r>
              <a:rPr lang="en-US" dirty="0" smtClean="0"/>
              <a:t>User can modify the PC in any way she likes</a:t>
            </a:r>
          </a:p>
          <a:p>
            <a:pPr lvl="1"/>
            <a:r>
              <a:rPr lang="en-US" dirty="0" smtClean="0"/>
              <a:t>PC does not have hardware protection for boot procedure, does not validate O/S before loading it, does not validate other programs</a:t>
            </a:r>
          </a:p>
          <a:p>
            <a:r>
              <a:rPr lang="en-US" dirty="0" smtClean="0"/>
              <a:t>Today this is changing with efforts like the Trusted Computing Group (TCG; www.trustedcomputinggroup.org)</a:t>
            </a:r>
          </a:p>
          <a:p>
            <a:pPr lvl="1"/>
            <a:r>
              <a:rPr lang="en-US" dirty="0" smtClean="0"/>
              <a:t>Alliance formed in Jan 1999 by Compaq, HP, IBM, Intel &amp; Microsoft</a:t>
            </a:r>
          </a:p>
          <a:p>
            <a:pPr lvl="1"/>
            <a:r>
              <a:rPr lang="en-US" dirty="0" smtClean="0"/>
              <a:t>More than 150 companies by 2002</a:t>
            </a:r>
          </a:p>
          <a:p>
            <a:pPr lvl="1"/>
            <a:r>
              <a:rPr lang="en-US" dirty="0" smtClean="0"/>
              <a:t>Developing a standard for a “trusted platform” (TP), based on principles similar to those we’ve discussed</a:t>
            </a:r>
          </a:p>
          <a:p>
            <a:pPr lvl="1"/>
            <a:r>
              <a:rPr lang="en-US" dirty="0" smtClean="0"/>
              <a:t>Scope of specs is at hardware, O/S and BIOS levels</a:t>
            </a:r>
          </a:p>
          <a:p>
            <a:pPr lvl="2"/>
            <a:r>
              <a:rPr lang="en-US" dirty="0" smtClean="0"/>
              <a:t>Main spec released in Aug 2000 (v1.0) and Feb 2001 (v1.1)</a:t>
            </a:r>
          </a:p>
          <a:p>
            <a:pPr lvl="2"/>
            <a:r>
              <a:rPr lang="en-US" dirty="0" smtClean="0"/>
              <a:t>PC-specific spec released in Sep 2001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5043">
                                            <p:txEl>
                                              <p:pRg st="0" end="0"/>
                                            </p:txEl>
                                          </p:spTgt>
                                        </p:tgtEl>
                                        <p:attrNameLst>
                                          <p:attrName>style.visibility</p:attrName>
                                        </p:attrNameLst>
                                      </p:cBhvr>
                                      <p:to>
                                        <p:strVal val="visible"/>
                                      </p:to>
                                    </p:set>
                                    <p:animEffect transition="in" filter="dissolve">
                                      <p:cBhvr>
                                        <p:cTn id="7" dur="500"/>
                                        <p:tgtEl>
                                          <p:spTgt spid="21504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5043">
                                            <p:txEl>
                                              <p:pRg st="1" end="1"/>
                                            </p:txEl>
                                          </p:spTgt>
                                        </p:tgtEl>
                                        <p:attrNameLst>
                                          <p:attrName>style.visibility</p:attrName>
                                        </p:attrNameLst>
                                      </p:cBhvr>
                                      <p:to>
                                        <p:strVal val="visible"/>
                                      </p:to>
                                    </p:set>
                                    <p:animEffect transition="in" filter="dissolve">
                                      <p:cBhvr>
                                        <p:cTn id="10" dur="500"/>
                                        <p:tgtEl>
                                          <p:spTgt spid="21504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15043">
                                            <p:txEl>
                                              <p:pRg st="2" end="2"/>
                                            </p:txEl>
                                          </p:spTgt>
                                        </p:tgtEl>
                                        <p:attrNameLst>
                                          <p:attrName>style.visibility</p:attrName>
                                        </p:attrNameLst>
                                      </p:cBhvr>
                                      <p:to>
                                        <p:strVal val="visible"/>
                                      </p:to>
                                    </p:set>
                                    <p:animEffect transition="in" filter="dissolve">
                                      <p:cBhvr>
                                        <p:cTn id="13" dur="500"/>
                                        <p:tgtEl>
                                          <p:spTgt spid="21504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15043">
                                            <p:txEl>
                                              <p:pRg st="3" end="3"/>
                                            </p:txEl>
                                          </p:spTgt>
                                        </p:tgtEl>
                                        <p:attrNameLst>
                                          <p:attrName>style.visibility</p:attrName>
                                        </p:attrNameLst>
                                      </p:cBhvr>
                                      <p:to>
                                        <p:strVal val="visible"/>
                                      </p:to>
                                    </p:set>
                                    <p:animEffect transition="in" filter="dissolve">
                                      <p:cBhvr>
                                        <p:cTn id="18" dur="500"/>
                                        <p:tgtEl>
                                          <p:spTgt spid="21504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5043">
                                            <p:txEl>
                                              <p:pRg st="4" end="4"/>
                                            </p:txEl>
                                          </p:spTgt>
                                        </p:tgtEl>
                                        <p:attrNameLst>
                                          <p:attrName>style.visibility</p:attrName>
                                        </p:attrNameLst>
                                      </p:cBhvr>
                                      <p:to>
                                        <p:strVal val="visible"/>
                                      </p:to>
                                    </p:set>
                                    <p:animEffect transition="in" filter="dissolve">
                                      <p:cBhvr>
                                        <p:cTn id="21" dur="500"/>
                                        <p:tgtEl>
                                          <p:spTgt spid="21504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5043">
                                            <p:txEl>
                                              <p:pRg st="5" end="5"/>
                                            </p:txEl>
                                          </p:spTgt>
                                        </p:tgtEl>
                                        <p:attrNameLst>
                                          <p:attrName>style.visibility</p:attrName>
                                        </p:attrNameLst>
                                      </p:cBhvr>
                                      <p:to>
                                        <p:strVal val="visible"/>
                                      </p:to>
                                    </p:set>
                                    <p:animEffect transition="in" filter="dissolve">
                                      <p:cBhvr>
                                        <p:cTn id="24" dur="500"/>
                                        <p:tgtEl>
                                          <p:spTgt spid="21504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15043">
                                            <p:txEl>
                                              <p:pRg st="6" end="6"/>
                                            </p:txEl>
                                          </p:spTgt>
                                        </p:tgtEl>
                                        <p:attrNameLst>
                                          <p:attrName>style.visibility</p:attrName>
                                        </p:attrNameLst>
                                      </p:cBhvr>
                                      <p:to>
                                        <p:strVal val="visible"/>
                                      </p:to>
                                    </p:set>
                                    <p:animEffect transition="in" filter="dissolve">
                                      <p:cBhvr>
                                        <p:cTn id="27" dur="500"/>
                                        <p:tgtEl>
                                          <p:spTgt spid="21504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15043">
                                            <p:txEl>
                                              <p:pRg st="7" end="7"/>
                                            </p:txEl>
                                          </p:spTgt>
                                        </p:tgtEl>
                                        <p:attrNameLst>
                                          <p:attrName>style.visibility</p:attrName>
                                        </p:attrNameLst>
                                      </p:cBhvr>
                                      <p:to>
                                        <p:strVal val="visible"/>
                                      </p:to>
                                    </p:set>
                                    <p:animEffect transition="in" filter="dissolve">
                                      <p:cBhvr>
                                        <p:cTn id="30" dur="500"/>
                                        <p:tgtEl>
                                          <p:spTgt spid="215043">
                                            <p:txEl>
                                              <p:pRg st="7" end="7"/>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15043">
                                            <p:txEl>
                                              <p:pRg st="8" end="8"/>
                                            </p:txEl>
                                          </p:spTgt>
                                        </p:tgtEl>
                                        <p:attrNameLst>
                                          <p:attrName>style.visibility</p:attrName>
                                        </p:attrNameLst>
                                      </p:cBhvr>
                                      <p:to>
                                        <p:strVal val="visible"/>
                                      </p:to>
                                    </p:set>
                                    <p:animEffect transition="in" filter="dissolve">
                                      <p:cBhvr>
                                        <p:cTn id="33" dur="500"/>
                                        <p:tgtEl>
                                          <p:spTgt spid="21504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15043">
                                            <p:txEl>
                                              <p:pRg st="9" end="9"/>
                                            </p:txEl>
                                          </p:spTgt>
                                        </p:tgtEl>
                                        <p:attrNameLst>
                                          <p:attrName>style.visibility</p:attrName>
                                        </p:attrNameLst>
                                      </p:cBhvr>
                                      <p:to>
                                        <p:strVal val="visible"/>
                                      </p:to>
                                    </p:set>
                                    <p:animEffect transition="in" filter="dissolve">
                                      <p:cBhvr>
                                        <p:cTn id="36" dur="500"/>
                                        <p:tgtEl>
                                          <p:spTgt spid="2150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3"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indent="0"/>
            <a:r>
              <a:rPr lang="en-US" smtClean="0"/>
              <a:t>Example: TCG</a:t>
            </a:r>
          </a:p>
        </p:txBody>
      </p:sp>
      <p:sp>
        <p:nvSpPr>
          <p:cNvPr id="230406" name="Rectangle 6"/>
          <p:cNvSpPr>
            <a:spLocks noChangeArrowheads="1"/>
          </p:cNvSpPr>
          <p:nvPr/>
        </p:nvSpPr>
        <p:spPr bwMode="auto">
          <a:xfrm>
            <a:off x="609600" y="990600"/>
            <a:ext cx="7896225" cy="3352800"/>
          </a:xfrm>
          <a:prstGeom prst="rect">
            <a:avLst/>
          </a:prstGeom>
          <a:noFill/>
          <a:ln w="9525">
            <a:noFill/>
            <a:miter lim="800000"/>
            <a:headEnd/>
            <a:tailEnd/>
          </a:ln>
        </p:spPr>
        <p:txBody>
          <a:bodyPr/>
          <a:lstStyle/>
          <a:p>
            <a:pPr marL="342900" indent="-342900">
              <a:spcBef>
                <a:spcPct val="20000"/>
              </a:spcBef>
              <a:buClr>
                <a:srgbClr val="990000"/>
              </a:buClr>
              <a:buSzPct val="70000"/>
              <a:buFont typeface="Wingdings 2" pitchFamily="18" charset="2"/>
              <a:buChar char="¢"/>
            </a:pPr>
            <a:r>
              <a:rPr lang="en-US" b="1">
                <a:latin typeface="Arial Narrow" pitchFamily="34" charset="0"/>
              </a:rPr>
              <a:t>Some goals of TP</a:t>
            </a:r>
          </a:p>
          <a:p>
            <a:pPr marL="742950" lvl="1" indent="-285750">
              <a:spcBef>
                <a:spcPct val="20000"/>
              </a:spcBef>
              <a:buClr>
                <a:srgbClr val="990000"/>
              </a:buClr>
              <a:buSzPct val="75000"/>
              <a:buFont typeface="Wingdings 3" pitchFamily="18" charset="2"/>
              <a:buChar char="{"/>
            </a:pPr>
            <a:r>
              <a:rPr lang="en-US" sz="2000">
                <a:latin typeface="Times New Roman" pitchFamily="18" charset="0"/>
              </a:rPr>
              <a:t>Enable local and remote users to obtain reliable information about the software running on the platform</a:t>
            </a:r>
          </a:p>
          <a:p>
            <a:pPr marL="742950" lvl="1" indent="-285750">
              <a:spcBef>
                <a:spcPct val="20000"/>
              </a:spcBef>
              <a:buClr>
                <a:srgbClr val="990000"/>
              </a:buClr>
              <a:buSzPct val="75000"/>
              <a:buFont typeface="Wingdings 3" pitchFamily="18" charset="2"/>
              <a:buChar char="{"/>
            </a:pPr>
            <a:r>
              <a:rPr lang="en-US" sz="2000">
                <a:latin typeface="Times New Roman" pitchFamily="18" charset="0"/>
              </a:rPr>
              <a:t>Provide a basis for secure key storage</a:t>
            </a:r>
          </a:p>
          <a:p>
            <a:pPr marL="742950" lvl="1" indent="-285750">
              <a:spcBef>
                <a:spcPct val="20000"/>
              </a:spcBef>
              <a:buClr>
                <a:srgbClr val="990000"/>
              </a:buClr>
              <a:buSzPct val="75000"/>
              <a:buFont typeface="Wingdings 3" pitchFamily="18" charset="2"/>
              <a:buChar char="{"/>
            </a:pPr>
            <a:r>
              <a:rPr lang="en-US" sz="2000">
                <a:latin typeface="Times New Roman" pitchFamily="18" charset="0"/>
              </a:rPr>
              <a:t>Enable conditional release of secret information to the TP based on the software running</a:t>
            </a:r>
          </a:p>
          <a:p>
            <a:pPr marL="342900" indent="-342900">
              <a:spcBef>
                <a:spcPct val="20000"/>
              </a:spcBef>
              <a:buClr>
                <a:srgbClr val="990000"/>
              </a:buClr>
              <a:buSzPct val="70000"/>
              <a:buFont typeface="Wingdings 2" pitchFamily="18" charset="2"/>
              <a:buChar char="¢"/>
            </a:pPr>
            <a:r>
              <a:rPr lang="en-US" b="1">
                <a:latin typeface="Arial Narrow" pitchFamily="34" charset="0"/>
              </a:rPr>
              <a:t>TP enabled by a “trusted processing module” (TPM)</a:t>
            </a:r>
          </a:p>
          <a:p>
            <a:pPr marL="742950" lvl="1" indent="-285750">
              <a:spcBef>
                <a:spcPct val="20000"/>
              </a:spcBef>
              <a:buClr>
                <a:srgbClr val="990000"/>
              </a:buClr>
              <a:buSzPct val="75000"/>
              <a:buFont typeface="Wingdings 3" pitchFamily="18" charset="2"/>
              <a:buChar char="{"/>
            </a:pPr>
            <a:r>
              <a:rPr lang="en-US" sz="2000">
                <a:latin typeface="Times New Roman" pitchFamily="18" charset="0"/>
              </a:rPr>
              <a:t>A hardware processing component that is isolated from software attacks and at least partially resistant to hardware tampering</a:t>
            </a:r>
            <a:endParaRPr lang="en-US" b="1">
              <a:latin typeface="Arial Narrow" pitchFamily="34" charset="0"/>
            </a:endParaRPr>
          </a:p>
        </p:txBody>
      </p:sp>
      <p:grpSp>
        <p:nvGrpSpPr>
          <p:cNvPr id="2" name="Group 9"/>
          <p:cNvGrpSpPr>
            <a:grpSpLocks/>
          </p:cNvGrpSpPr>
          <p:nvPr/>
        </p:nvGrpSpPr>
        <p:grpSpPr bwMode="auto">
          <a:xfrm>
            <a:off x="609600" y="4267200"/>
            <a:ext cx="7924800" cy="1828800"/>
            <a:chOff x="384" y="2736"/>
            <a:chExt cx="4992" cy="1152"/>
          </a:xfrm>
        </p:grpSpPr>
        <p:graphicFrame>
          <p:nvGraphicFramePr>
            <p:cNvPr id="5122" name="Object 5"/>
            <p:cNvGraphicFramePr>
              <a:graphicFrameLocks noChangeAspect="1"/>
            </p:cNvGraphicFramePr>
            <p:nvPr/>
          </p:nvGraphicFramePr>
          <p:xfrm>
            <a:off x="4416" y="2736"/>
            <a:ext cx="480" cy="309"/>
          </p:xfrm>
          <a:graphic>
            <a:graphicData uri="http://schemas.openxmlformats.org/presentationml/2006/ole">
              <mc:AlternateContent xmlns:mc="http://schemas.openxmlformats.org/markup-compatibility/2006">
                <mc:Choice xmlns:v="urn:schemas-microsoft-com:vml" Requires="v">
                  <p:oleObj spid="_x0000_s5309" name="Equation" r:id="rId4" imgW="355320" imgH="228600" progId="Equation.3">
                    <p:embed/>
                  </p:oleObj>
                </mc:Choice>
                <mc:Fallback>
                  <p:oleObj name="Equation" r:id="rId4" imgW="355320" imgH="228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6" y="2736"/>
                          <a:ext cx="480" cy="3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6" name="Rectangle 7"/>
            <p:cNvSpPr>
              <a:spLocks noChangeArrowheads="1"/>
            </p:cNvSpPr>
            <p:nvPr/>
          </p:nvSpPr>
          <p:spPr bwMode="auto">
            <a:xfrm>
              <a:off x="384" y="2736"/>
              <a:ext cx="4992" cy="1152"/>
            </a:xfrm>
            <a:prstGeom prst="rect">
              <a:avLst/>
            </a:prstGeom>
            <a:noFill/>
            <a:ln w="9525">
              <a:noFill/>
              <a:miter lim="800000"/>
              <a:headEnd/>
              <a:tailEnd/>
            </a:ln>
          </p:spPr>
          <p:txBody>
            <a:bodyPr/>
            <a:lstStyle/>
            <a:p>
              <a:pPr marL="342900" indent="-342900">
                <a:spcBef>
                  <a:spcPct val="20000"/>
                </a:spcBef>
                <a:buClr>
                  <a:srgbClr val="990000"/>
                </a:buClr>
                <a:buSzPct val="70000"/>
                <a:buFont typeface="Wingdings 2" pitchFamily="18" charset="2"/>
                <a:buChar char="¢"/>
              </a:pPr>
              <a:r>
                <a:rPr lang="en-US" b="1">
                  <a:latin typeface="Arial Narrow" pitchFamily="34" charset="0"/>
                </a:rPr>
                <a:t>Each TPM is equipped with a different private key            and a certificate</a:t>
              </a:r>
            </a:p>
            <a:p>
              <a:pPr marL="342900" indent="-342900" algn="ctr">
                <a:spcBef>
                  <a:spcPct val="20000"/>
                </a:spcBef>
                <a:buClr>
                  <a:srgbClr val="990000"/>
                </a:buClr>
                <a:buSzPct val="70000"/>
                <a:buFont typeface="Wingdings 2" pitchFamily="18" charset="2"/>
                <a:buNone/>
              </a:pPr>
              <a:r>
                <a:rPr lang="en-US" sz="2000" i="1">
                  <a:latin typeface="Times New Roman" pitchFamily="18" charset="0"/>
                  <a:sym typeface="Symbol" pitchFamily="18" charset="2"/>
                </a:rPr>
                <a:t>    K</a:t>
              </a:r>
              <a:r>
                <a:rPr lang="en-US" sz="2000" baseline="-25000">
                  <a:latin typeface="Times New Roman" pitchFamily="18" charset="0"/>
                  <a:sym typeface="Symbol" pitchFamily="18" charset="2"/>
                </a:rPr>
                <a:t>TPME</a:t>
              </a:r>
              <a:r>
                <a:rPr lang="en-US" sz="2000" i="1">
                  <a:latin typeface="Times New Roman" pitchFamily="18" charset="0"/>
                  <a:sym typeface="Symbol" pitchFamily="18" charset="2"/>
                </a:rPr>
                <a:t> </a:t>
              </a:r>
              <a:r>
                <a:rPr lang="en-US" sz="2000" b="1">
                  <a:latin typeface="Times New Roman" pitchFamily="18" charset="0"/>
                  <a:sym typeface="Symbol" pitchFamily="18" charset="2"/>
                </a:rPr>
                <a:t>says</a:t>
              </a:r>
              <a:r>
                <a:rPr lang="en-US" sz="2000">
                  <a:latin typeface="Times New Roman" pitchFamily="18" charset="0"/>
                  <a:sym typeface="Symbol" pitchFamily="18" charset="2"/>
                </a:rPr>
                <a:t> key(</a:t>
              </a:r>
              <a:r>
                <a:rPr lang="en-US" sz="2000" i="1">
                  <a:latin typeface="Times New Roman" pitchFamily="18" charset="0"/>
                  <a:sym typeface="Symbol" pitchFamily="18" charset="2"/>
                </a:rPr>
                <a:t>K</a:t>
              </a:r>
              <a:r>
                <a:rPr lang="en-US" sz="2000" baseline="-25000">
                  <a:latin typeface="Times New Roman" pitchFamily="18" charset="0"/>
                  <a:sym typeface="Symbol" pitchFamily="18" charset="2"/>
                </a:rPr>
                <a:t>TPM</a:t>
              </a:r>
              <a:r>
                <a:rPr lang="en-US" sz="2000">
                  <a:latin typeface="Times New Roman" pitchFamily="18" charset="0"/>
                  <a:sym typeface="Symbol" pitchFamily="18" charset="2"/>
                </a:rPr>
                <a:t>) </a:t>
              </a:r>
              <a:r>
                <a:rPr lang="en-US" sz="2000" b="1">
                  <a:latin typeface="Times New Roman" pitchFamily="18" charset="0"/>
                  <a:sym typeface="Symbol" pitchFamily="18" charset="2"/>
                </a:rPr>
                <a:t>speaksfor</a:t>
              </a:r>
              <a:r>
                <a:rPr lang="en-US" sz="2000">
                  <a:latin typeface="Times New Roman" pitchFamily="18" charset="0"/>
                  <a:sym typeface="Symbol" pitchFamily="18" charset="2"/>
                </a:rPr>
                <a:t> key(</a:t>
              </a:r>
              <a:r>
                <a:rPr lang="en-US" sz="2000" i="1">
                  <a:latin typeface="Times New Roman" pitchFamily="18" charset="0"/>
                  <a:sym typeface="Symbol" pitchFamily="18" charset="2"/>
                </a:rPr>
                <a:t>K</a:t>
              </a:r>
              <a:r>
                <a:rPr lang="en-US" sz="2000" baseline="-25000">
                  <a:latin typeface="Times New Roman" pitchFamily="18" charset="0"/>
                  <a:sym typeface="Symbol" pitchFamily="18" charset="2"/>
                </a:rPr>
                <a:t>TPME</a:t>
              </a:r>
              <a:r>
                <a:rPr lang="en-US" sz="2000">
                  <a:latin typeface="Times New Roman" pitchFamily="18" charset="0"/>
                  <a:sym typeface="Symbol" pitchFamily="18" charset="2"/>
                </a:rPr>
                <a:t>).TrustedProcessingModules</a:t>
              </a:r>
              <a:endParaRPr lang="en-US" sz="2000" b="1">
                <a:latin typeface="Times New Roman" pitchFamily="18" charset="0"/>
              </a:endParaRPr>
            </a:p>
            <a:p>
              <a:pPr marL="342900" indent="-342900">
                <a:spcBef>
                  <a:spcPct val="20000"/>
                </a:spcBef>
                <a:buClr>
                  <a:srgbClr val="990000"/>
                </a:buClr>
                <a:buSzPct val="70000"/>
                <a:buFont typeface="Wingdings 2" pitchFamily="18" charset="2"/>
                <a:buNone/>
              </a:pPr>
              <a:r>
                <a:rPr lang="en-US" b="1">
                  <a:latin typeface="Arial Narrow" pitchFamily="34" charset="0"/>
                </a:rPr>
                <a:t>	signed by a “trusted platform module entity” (TPME)</a:t>
              </a:r>
            </a:p>
            <a:p>
              <a:pPr marL="742950" lvl="1" indent="-285750">
                <a:spcBef>
                  <a:spcPct val="20000"/>
                </a:spcBef>
                <a:buClr>
                  <a:srgbClr val="990000"/>
                </a:buClr>
                <a:buSzPct val="75000"/>
                <a:buFont typeface="Wingdings 3" pitchFamily="18" charset="2"/>
                <a:buChar char="{"/>
              </a:pPr>
              <a:r>
                <a:rPr lang="en-US" sz="2000">
                  <a:latin typeface="Times New Roman" pitchFamily="18" charset="0"/>
                </a:rPr>
                <a:t>TrustedProcessingModules is a group</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0406">
                                            <p:txEl>
                                              <p:pRg st="0" end="0"/>
                                            </p:txEl>
                                          </p:spTgt>
                                        </p:tgtEl>
                                        <p:attrNameLst>
                                          <p:attrName>style.visibility</p:attrName>
                                        </p:attrNameLst>
                                      </p:cBhvr>
                                      <p:to>
                                        <p:strVal val="visible"/>
                                      </p:to>
                                    </p:set>
                                    <p:animEffect transition="in" filter="dissolve">
                                      <p:cBhvr>
                                        <p:cTn id="7" dur="500"/>
                                        <p:tgtEl>
                                          <p:spTgt spid="23040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0406">
                                            <p:txEl>
                                              <p:pRg st="1" end="1"/>
                                            </p:txEl>
                                          </p:spTgt>
                                        </p:tgtEl>
                                        <p:attrNameLst>
                                          <p:attrName>style.visibility</p:attrName>
                                        </p:attrNameLst>
                                      </p:cBhvr>
                                      <p:to>
                                        <p:strVal val="visible"/>
                                      </p:to>
                                    </p:set>
                                    <p:animEffect transition="in" filter="dissolve">
                                      <p:cBhvr>
                                        <p:cTn id="10" dur="500"/>
                                        <p:tgtEl>
                                          <p:spTgt spid="230406">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30406">
                                            <p:txEl>
                                              <p:pRg st="2" end="2"/>
                                            </p:txEl>
                                          </p:spTgt>
                                        </p:tgtEl>
                                        <p:attrNameLst>
                                          <p:attrName>style.visibility</p:attrName>
                                        </p:attrNameLst>
                                      </p:cBhvr>
                                      <p:to>
                                        <p:strVal val="visible"/>
                                      </p:to>
                                    </p:set>
                                    <p:animEffect transition="in" filter="dissolve">
                                      <p:cBhvr>
                                        <p:cTn id="13" dur="500"/>
                                        <p:tgtEl>
                                          <p:spTgt spid="230406">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30406">
                                            <p:txEl>
                                              <p:pRg st="3" end="3"/>
                                            </p:txEl>
                                          </p:spTgt>
                                        </p:tgtEl>
                                        <p:attrNameLst>
                                          <p:attrName>style.visibility</p:attrName>
                                        </p:attrNameLst>
                                      </p:cBhvr>
                                      <p:to>
                                        <p:strVal val="visible"/>
                                      </p:to>
                                    </p:set>
                                    <p:animEffect transition="in" filter="dissolve">
                                      <p:cBhvr>
                                        <p:cTn id="16" dur="500"/>
                                        <p:tgtEl>
                                          <p:spTgt spid="23040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30406">
                                            <p:txEl>
                                              <p:pRg st="4" end="4"/>
                                            </p:txEl>
                                          </p:spTgt>
                                        </p:tgtEl>
                                        <p:attrNameLst>
                                          <p:attrName>style.visibility</p:attrName>
                                        </p:attrNameLst>
                                      </p:cBhvr>
                                      <p:to>
                                        <p:strVal val="visible"/>
                                      </p:to>
                                    </p:set>
                                    <p:animEffect transition="in" filter="dissolve">
                                      <p:cBhvr>
                                        <p:cTn id="21" dur="500"/>
                                        <p:tgtEl>
                                          <p:spTgt spid="230406">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0406">
                                            <p:txEl>
                                              <p:pRg st="5" end="5"/>
                                            </p:txEl>
                                          </p:spTgt>
                                        </p:tgtEl>
                                        <p:attrNameLst>
                                          <p:attrName>style.visibility</p:attrName>
                                        </p:attrNameLst>
                                      </p:cBhvr>
                                      <p:to>
                                        <p:strVal val="visible"/>
                                      </p:to>
                                    </p:set>
                                    <p:animEffect transition="in" filter="dissolve">
                                      <p:cBhvr>
                                        <p:cTn id="24" dur="500"/>
                                        <p:tgtEl>
                                          <p:spTgt spid="23040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dissolve">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6"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indent="0"/>
            <a:r>
              <a:rPr lang="en-US" smtClean="0"/>
              <a:t>TCG “Roots of Trust”</a:t>
            </a:r>
          </a:p>
        </p:txBody>
      </p:sp>
      <p:sp>
        <p:nvSpPr>
          <p:cNvPr id="231427" name="Rectangle 3"/>
          <p:cNvSpPr>
            <a:spLocks noGrp="1" noChangeArrowheads="1"/>
          </p:cNvSpPr>
          <p:nvPr>
            <p:ph type="body" idx="1"/>
          </p:nvPr>
        </p:nvSpPr>
        <p:spPr>
          <a:xfrm>
            <a:off x="638175" y="1143000"/>
            <a:ext cx="7896225" cy="5091113"/>
          </a:xfrm>
        </p:spPr>
        <p:txBody>
          <a:bodyPr/>
          <a:lstStyle/>
          <a:p>
            <a:pPr>
              <a:buFont typeface="Wingdings 2" pitchFamily="18" charset="2"/>
              <a:buNone/>
            </a:pPr>
            <a:r>
              <a:rPr lang="en-US" dirty="0" smtClean="0"/>
              <a:t>The standard specifies two logical “roots of trust”</a:t>
            </a:r>
          </a:p>
          <a:p>
            <a:r>
              <a:rPr lang="en-US" u="sng" dirty="0" smtClean="0"/>
              <a:t>Root of trust for measurement (RTM)</a:t>
            </a:r>
            <a:r>
              <a:rPr lang="en-US" dirty="0" smtClean="0"/>
              <a:t>:  A platform-dependent component that starts “measurement” of software running</a:t>
            </a:r>
          </a:p>
          <a:p>
            <a:pPr lvl="1"/>
            <a:r>
              <a:rPr lang="en-US" dirty="0" smtClean="0"/>
              <a:t>In a PC, the RTM is the platform itself, which is acceptable only if the RTM cannot be subverted before or during its operation</a:t>
            </a:r>
          </a:p>
          <a:p>
            <a:pPr lvl="1"/>
            <a:r>
              <a:rPr lang="en-US" dirty="0" smtClean="0"/>
              <a:t>In practice, this means that the RTM must run first (or everything that is run before it is trusted)</a:t>
            </a:r>
          </a:p>
          <a:p>
            <a:pPr lvl="2"/>
            <a:r>
              <a:rPr lang="en-US" dirty="0" smtClean="0"/>
              <a:t>e.g., BIOS boot block, called the “core root of trust for measurement” (CRTM)</a:t>
            </a:r>
          </a:p>
          <a:p>
            <a:r>
              <a:rPr lang="en-US" u="sng" dirty="0" smtClean="0"/>
              <a:t>Root of trust for reporting (RTR)</a:t>
            </a:r>
            <a:r>
              <a:rPr lang="en-US" dirty="0" smtClean="0"/>
              <a:t>: A platform-independent component that stores “measurements” as they happen, in such a way that measurements cannot be “undone”</a:t>
            </a:r>
          </a:p>
          <a:p>
            <a:pPr lvl="1"/>
            <a:r>
              <a:rPr lang="en-US" dirty="0" smtClean="0"/>
              <a:t>RTR is implemented by the TPM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1427">
                                            <p:txEl>
                                              <p:pRg st="0" end="0"/>
                                            </p:txEl>
                                          </p:spTgt>
                                        </p:tgtEl>
                                        <p:attrNameLst>
                                          <p:attrName>style.visibility</p:attrName>
                                        </p:attrNameLst>
                                      </p:cBhvr>
                                      <p:to>
                                        <p:strVal val="visible"/>
                                      </p:to>
                                    </p:set>
                                    <p:animEffect transition="in" filter="dissolve">
                                      <p:cBhvr>
                                        <p:cTn id="7" dur="500"/>
                                        <p:tgtEl>
                                          <p:spTgt spid="2314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1427">
                                            <p:txEl>
                                              <p:pRg st="1" end="1"/>
                                            </p:txEl>
                                          </p:spTgt>
                                        </p:tgtEl>
                                        <p:attrNameLst>
                                          <p:attrName>style.visibility</p:attrName>
                                        </p:attrNameLst>
                                      </p:cBhvr>
                                      <p:to>
                                        <p:strVal val="visible"/>
                                      </p:to>
                                    </p:set>
                                    <p:animEffect transition="in" filter="dissolve">
                                      <p:cBhvr>
                                        <p:cTn id="12" dur="500"/>
                                        <p:tgtEl>
                                          <p:spTgt spid="2314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31427">
                                            <p:txEl>
                                              <p:pRg st="2" end="2"/>
                                            </p:txEl>
                                          </p:spTgt>
                                        </p:tgtEl>
                                        <p:attrNameLst>
                                          <p:attrName>style.visibility</p:attrName>
                                        </p:attrNameLst>
                                      </p:cBhvr>
                                      <p:to>
                                        <p:strVal val="visible"/>
                                      </p:to>
                                    </p:set>
                                    <p:animEffect transition="in" filter="dissolve">
                                      <p:cBhvr>
                                        <p:cTn id="17" dur="500"/>
                                        <p:tgtEl>
                                          <p:spTgt spid="2314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1427">
                                            <p:txEl>
                                              <p:pRg st="3" end="3"/>
                                            </p:txEl>
                                          </p:spTgt>
                                        </p:tgtEl>
                                        <p:attrNameLst>
                                          <p:attrName>style.visibility</p:attrName>
                                        </p:attrNameLst>
                                      </p:cBhvr>
                                      <p:to>
                                        <p:strVal val="visible"/>
                                      </p:to>
                                    </p:set>
                                    <p:animEffect transition="in" filter="dissolve">
                                      <p:cBhvr>
                                        <p:cTn id="22" dur="500"/>
                                        <p:tgtEl>
                                          <p:spTgt spid="231427">
                                            <p:txEl>
                                              <p:pRg st="3" end="3"/>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31427">
                                            <p:txEl>
                                              <p:pRg st="4" end="4"/>
                                            </p:txEl>
                                          </p:spTgt>
                                        </p:tgtEl>
                                        <p:attrNameLst>
                                          <p:attrName>style.visibility</p:attrName>
                                        </p:attrNameLst>
                                      </p:cBhvr>
                                      <p:to>
                                        <p:strVal val="visible"/>
                                      </p:to>
                                    </p:set>
                                    <p:animEffect transition="in" filter="dissolve">
                                      <p:cBhvr>
                                        <p:cTn id="25" dur="500"/>
                                        <p:tgtEl>
                                          <p:spTgt spid="23142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31427">
                                            <p:txEl>
                                              <p:pRg st="5" end="5"/>
                                            </p:txEl>
                                          </p:spTgt>
                                        </p:tgtEl>
                                        <p:attrNameLst>
                                          <p:attrName>style.visibility</p:attrName>
                                        </p:attrNameLst>
                                      </p:cBhvr>
                                      <p:to>
                                        <p:strVal val="visible"/>
                                      </p:to>
                                    </p:set>
                                    <p:animEffect transition="in" filter="dissolve">
                                      <p:cBhvr>
                                        <p:cTn id="30" dur="500"/>
                                        <p:tgtEl>
                                          <p:spTgt spid="231427">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31427">
                                            <p:txEl>
                                              <p:pRg st="6" end="6"/>
                                            </p:txEl>
                                          </p:spTgt>
                                        </p:tgtEl>
                                        <p:attrNameLst>
                                          <p:attrName>style.visibility</p:attrName>
                                        </p:attrNameLst>
                                      </p:cBhvr>
                                      <p:to>
                                        <p:strVal val="visible"/>
                                      </p:to>
                                    </p:set>
                                    <p:animEffect transition="in" filter="dissolve">
                                      <p:cBhvr>
                                        <p:cTn id="35" dur="500"/>
                                        <p:tgtEl>
                                          <p:spTgt spid="23142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build="p" bldLvl="2"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indent="0"/>
            <a:r>
              <a:rPr lang="en-US" smtClean="0"/>
              <a:t>TPM Platform Configuration Registers</a:t>
            </a:r>
          </a:p>
        </p:txBody>
      </p:sp>
      <p:sp>
        <p:nvSpPr>
          <p:cNvPr id="232451" name="Rectangle 3"/>
          <p:cNvSpPr>
            <a:spLocks noGrp="1" noChangeArrowheads="1"/>
          </p:cNvSpPr>
          <p:nvPr>
            <p:ph type="body" idx="1"/>
          </p:nvPr>
        </p:nvSpPr>
        <p:spPr>
          <a:xfrm>
            <a:off x="638175" y="1066800"/>
            <a:ext cx="7896225" cy="2057400"/>
          </a:xfrm>
        </p:spPr>
        <p:txBody>
          <a:bodyPr/>
          <a:lstStyle/>
          <a:p>
            <a:r>
              <a:rPr lang="en-US" smtClean="0"/>
              <a:t>TPM (version 1.1) contains sixteen 20-byte “platform configuration registers” (PCRs)</a:t>
            </a:r>
          </a:p>
          <a:p>
            <a:pPr lvl="1"/>
            <a:r>
              <a:rPr lang="en-US" smtClean="0"/>
              <a:t>20 bytes in order to store a SHA-1 hash value</a:t>
            </a:r>
          </a:p>
          <a:p>
            <a:r>
              <a:rPr lang="en-US" smtClean="0"/>
              <a:t>Each PCR records the last in a sequence of hashes of the software that has been loaded and run</a:t>
            </a:r>
          </a:p>
        </p:txBody>
      </p:sp>
      <p:grpSp>
        <p:nvGrpSpPr>
          <p:cNvPr id="2" name="Group 30"/>
          <p:cNvGrpSpPr>
            <a:grpSpLocks/>
          </p:cNvGrpSpPr>
          <p:nvPr/>
        </p:nvGrpSpPr>
        <p:grpSpPr bwMode="auto">
          <a:xfrm>
            <a:off x="1676400" y="5105400"/>
            <a:ext cx="1143000" cy="990600"/>
            <a:chOff x="2112" y="3456"/>
            <a:chExt cx="720" cy="624"/>
          </a:xfrm>
        </p:grpSpPr>
        <p:sp>
          <p:nvSpPr>
            <p:cNvPr id="42018" name="Line 27"/>
            <p:cNvSpPr>
              <a:spLocks noChangeShapeType="1"/>
            </p:cNvSpPr>
            <p:nvPr/>
          </p:nvSpPr>
          <p:spPr bwMode="auto">
            <a:xfrm>
              <a:off x="2832" y="3984"/>
              <a:ext cx="0" cy="96"/>
            </a:xfrm>
            <a:prstGeom prst="line">
              <a:avLst/>
            </a:prstGeom>
            <a:noFill/>
            <a:ln w="25400">
              <a:solidFill>
                <a:schemeClr val="tx1"/>
              </a:solidFill>
              <a:round/>
              <a:headEnd/>
              <a:tailEnd/>
            </a:ln>
          </p:spPr>
          <p:txBody>
            <a:bodyPr/>
            <a:lstStyle/>
            <a:p>
              <a:endParaRPr lang="en-US"/>
            </a:p>
          </p:txBody>
        </p:sp>
        <p:sp>
          <p:nvSpPr>
            <p:cNvPr id="42019" name="Line 28"/>
            <p:cNvSpPr>
              <a:spLocks noChangeShapeType="1"/>
            </p:cNvSpPr>
            <p:nvPr/>
          </p:nvSpPr>
          <p:spPr bwMode="auto">
            <a:xfrm flipH="1">
              <a:off x="2112" y="4080"/>
              <a:ext cx="720" cy="0"/>
            </a:xfrm>
            <a:prstGeom prst="line">
              <a:avLst/>
            </a:prstGeom>
            <a:noFill/>
            <a:ln w="25400">
              <a:solidFill>
                <a:schemeClr val="tx1"/>
              </a:solidFill>
              <a:round/>
              <a:headEnd/>
              <a:tailEnd/>
            </a:ln>
          </p:spPr>
          <p:txBody>
            <a:bodyPr/>
            <a:lstStyle/>
            <a:p>
              <a:endParaRPr lang="en-US"/>
            </a:p>
          </p:txBody>
        </p:sp>
        <p:sp>
          <p:nvSpPr>
            <p:cNvPr id="42020" name="Line 29"/>
            <p:cNvSpPr>
              <a:spLocks noChangeShapeType="1"/>
            </p:cNvSpPr>
            <p:nvPr/>
          </p:nvSpPr>
          <p:spPr bwMode="auto">
            <a:xfrm flipV="1">
              <a:off x="2112" y="3456"/>
              <a:ext cx="0" cy="624"/>
            </a:xfrm>
            <a:prstGeom prst="line">
              <a:avLst/>
            </a:prstGeom>
            <a:noFill/>
            <a:ln w="25400">
              <a:solidFill>
                <a:schemeClr val="tx1"/>
              </a:solidFill>
              <a:round/>
              <a:headEnd/>
              <a:tailEnd type="triangle" w="med" len="med"/>
            </a:ln>
          </p:spPr>
          <p:txBody>
            <a:bodyPr/>
            <a:lstStyle/>
            <a:p>
              <a:endParaRPr lang="en-US"/>
            </a:p>
          </p:txBody>
        </p:sp>
      </p:grpSp>
      <p:grpSp>
        <p:nvGrpSpPr>
          <p:cNvPr id="3" name="Group 33"/>
          <p:cNvGrpSpPr>
            <a:grpSpLocks/>
          </p:cNvGrpSpPr>
          <p:nvPr/>
        </p:nvGrpSpPr>
        <p:grpSpPr bwMode="auto">
          <a:xfrm>
            <a:off x="1066800" y="3124200"/>
            <a:ext cx="1219200" cy="2043113"/>
            <a:chOff x="2112" y="1968"/>
            <a:chExt cx="768" cy="1287"/>
          </a:xfrm>
        </p:grpSpPr>
        <p:sp>
          <p:nvSpPr>
            <p:cNvPr id="42009" name="Rectangle 7"/>
            <p:cNvSpPr>
              <a:spLocks noChangeArrowheads="1"/>
            </p:cNvSpPr>
            <p:nvPr/>
          </p:nvSpPr>
          <p:spPr bwMode="auto">
            <a:xfrm>
              <a:off x="2112" y="3072"/>
              <a:ext cx="768" cy="144"/>
            </a:xfrm>
            <a:prstGeom prst="rect">
              <a:avLst/>
            </a:prstGeom>
            <a:noFill/>
            <a:ln w="25400">
              <a:solidFill>
                <a:schemeClr val="accent2"/>
              </a:solidFill>
              <a:miter lim="800000"/>
              <a:headEnd/>
              <a:tailEnd/>
            </a:ln>
          </p:spPr>
          <p:txBody>
            <a:bodyPr wrap="none" anchor="ctr"/>
            <a:lstStyle/>
            <a:p>
              <a:endParaRPr lang="en-US"/>
            </a:p>
          </p:txBody>
        </p:sp>
        <p:grpSp>
          <p:nvGrpSpPr>
            <p:cNvPr id="42010" name="Group 12"/>
            <p:cNvGrpSpPr>
              <a:grpSpLocks/>
            </p:cNvGrpSpPr>
            <p:nvPr/>
          </p:nvGrpSpPr>
          <p:grpSpPr bwMode="auto">
            <a:xfrm>
              <a:off x="2256" y="2160"/>
              <a:ext cx="452" cy="300"/>
              <a:chOff x="528" y="3371"/>
              <a:chExt cx="452" cy="300"/>
            </a:xfrm>
          </p:grpSpPr>
          <p:sp>
            <p:nvSpPr>
              <p:cNvPr id="42016" name="Text Box 10"/>
              <p:cNvSpPr txBox="1">
                <a:spLocks noChangeArrowheads="1"/>
              </p:cNvSpPr>
              <p:nvPr/>
            </p:nvSpPr>
            <p:spPr bwMode="auto">
              <a:xfrm>
                <a:off x="528" y="3371"/>
                <a:ext cx="452" cy="300"/>
              </a:xfrm>
              <a:prstGeom prst="rect">
                <a:avLst/>
              </a:prstGeom>
              <a:noFill/>
              <a:ln w="25400">
                <a:noFill/>
                <a:miter lim="800000"/>
                <a:headEnd/>
                <a:tailEnd/>
              </a:ln>
            </p:spPr>
            <p:txBody>
              <a:bodyPr wrap="none">
                <a:spAutoFit/>
              </a:bodyPr>
              <a:lstStyle/>
              <a:p>
                <a:pPr>
                  <a:lnSpc>
                    <a:spcPct val="90000"/>
                  </a:lnSpc>
                </a:pPr>
                <a:r>
                  <a:rPr lang="en-US" sz="1400" b="1">
                    <a:latin typeface="Times New Roman" pitchFamily="18" charset="0"/>
                  </a:rPr>
                  <a:t>001011</a:t>
                </a:r>
              </a:p>
              <a:p>
                <a:pPr>
                  <a:lnSpc>
                    <a:spcPct val="90000"/>
                  </a:lnSpc>
                </a:pPr>
                <a:r>
                  <a:rPr lang="en-US" sz="1400" b="1">
                    <a:latin typeface="Times New Roman" pitchFamily="18" charset="0"/>
                  </a:rPr>
                  <a:t>101101</a:t>
                </a:r>
              </a:p>
            </p:txBody>
          </p:sp>
          <p:sp>
            <p:nvSpPr>
              <p:cNvPr id="42017" name="AutoShape 11"/>
              <p:cNvSpPr>
                <a:spLocks noChangeArrowheads="1"/>
              </p:cNvSpPr>
              <p:nvPr/>
            </p:nvSpPr>
            <p:spPr bwMode="auto">
              <a:xfrm>
                <a:off x="528" y="3408"/>
                <a:ext cx="432" cy="240"/>
              </a:xfrm>
              <a:prstGeom prst="flowChartPunchedCard">
                <a:avLst/>
              </a:prstGeom>
              <a:noFill/>
              <a:ln w="25400">
                <a:solidFill>
                  <a:schemeClr val="accent2"/>
                </a:solidFill>
                <a:miter lim="800000"/>
                <a:headEnd/>
                <a:tailEnd/>
              </a:ln>
            </p:spPr>
            <p:txBody>
              <a:bodyPr wrap="none" anchor="ctr"/>
              <a:lstStyle/>
              <a:p>
                <a:endParaRPr lang="en-US"/>
              </a:p>
            </p:txBody>
          </p:sp>
        </p:grpSp>
        <p:sp>
          <p:nvSpPr>
            <p:cNvPr id="42011" name="Text Box 13"/>
            <p:cNvSpPr txBox="1">
              <a:spLocks noChangeArrowheads="1"/>
            </p:cNvSpPr>
            <p:nvPr/>
          </p:nvSpPr>
          <p:spPr bwMode="auto">
            <a:xfrm>
              <a:off x="2208" y="2592"/>
              <a:ext cx="484" cy="288"/>
            </a:xfrm>
            <a:prstGeom prst="rect">
              <a:avLst/>
            </a:prstGeom>
            <a:noFill/>
            <a:ln w="25400">
              <a:noFill/>
              <a:miter lim="800000"/>
              <a:headEnd/>
              <a:tailEnd/>
            </a:ln>
          </p:spPr>
          <p:txBody>
            <a:bodyPr wrap="none">
              <a:spAutoFit/>
            </a:bodyPr>
            <a:lstStyle/>
            <a:p>
              <a:r>
                <a:rPr lang="en-US" i="1">
                  <a:latin typeface="Times New Roman" pitchFamily="18" charset="0"/>
                </a:rPr>
                <a:t>h</a:t>
              </a:r>
              <a:r>
                <a:rPr lang="en-US">
                  <a:latin typeface="Times New Roman" pitchFamily="18" charset="0"/>
                </a:rPr>
                <a:t>(   )</a:t>
              </a:r>
            </a:p>
          </p:txBody>
        </p:sp>
        <p:sp>
          <p:nvSpPr>
            <p:cNvPr id="42012" name="Line 14"/>
            <p:cNvSpPr>
              <a:spLocks noChangeShapeType="1"/>
            </p:cNvSpPr>
            <p:nvPr/>
          </p:nvSpPr>
          <p:spPr bwMode="auto">
            <a:xfrm>
              <a:off x="2496" y="2448"/>
              <a:ext cx="0" cy="192"/>
            </a:xfrm>
            <a:prstGeom prst="line">
              <a:avLst/>
            </a:prstGeom>
            <a:noFill/>
            <a:ln w="25400">
              <a:solidFill>
                <a:schemeClr val="tx1"/>
              </a:solidFill>
              <a:round/>
              <a:headEnd/>
              <a:tailEnd type="triangle" w="med" len="med"/>
            </a:ln>
          </p:spPr>
          <p:txBody>
            <a:bodyPr/>
            <a:lstStyle/>
            <a:p>
              <a:endParaRPr lang="en-US"/>
            </a:p>
          </p:txBody>
        </p:sp>
        <p:sp>
          <p:nvSpPr>
            <p:cNvPr id="42013" name="Line 15"/>
            <p:cNvSpPr>
              <a:spLocks noChangeShapeType="1"/>
            </p:cNvSpPr>
            <p:nvPr/>
          </p:nvSpPr>
          <p:spPr bwMode="auto">
            <a:xfrm>
              <a:off x="2496" y="2880"/>
              <a:ext cx="0" cy="192"/>
            </a:xfrm>
            <a:prstGeom prst="line">
              <a:avLst/>
            </a:prstGeom>
            <a:noFill/>
            <a:ln w="25400">
              <a:solidFill>
                <a:schemeClr val="tx1"/>
              </a:solidFill>
              <a:round/>
              <a:headEnd/>
              <a:tailEnd type="triangle" w="med" len="med"/>
            </a:ln>
          </p:spPr>
          <p:txBody>
            <a:bodyPr/>
            <a:lstStyle/>
            <a:p>
              <a:endParaRPr lang="en-US"/>
            </a:p>
          </p:txBody>
        </p:sp>
        <p:sp>
          <p:nvSpPr>
            <p:cNvPr id="42014" name="Text Box 16"/>
            <p:cNvSpPr txBox="1">
              <a:spLocks noChangeArrowheads="1"/>
            </p:cNvSpPr>
            <p:nvPr/>
          </p:nvSpPr>
          <p:spPr bwMode="auto">
            <a:xfrm>
              <a:off x="2160" y="1968"/>
              <a:ext cx="612" cy="250"/>
            </a:xfrm>
            <a:prstGeom prst="rect">
              <a:avLst/>
            </a:prstGeom>
            <a:noFill/>
            <a:ln w="25400">
              <a:noFill/>
              <a:miter lim="800000"/>
              <a:headEnd/>
              <a:tailEnd/>
            </a:ln>
          </p:spPr>
          <p:txBody>
            <a:bodyPr wrap="none">
              <a:spAutoFit/>
            </a:bodyPr>
            <a:lstStyle/>
            <a:p>
              <a:r>
                <a:rPr lang="en-US" sz="2000">
                  <a:latin typeface="Arial Narrow" pitchFamily="34" charset="0"/>
                </a:rPr>
                <a:t>software</a:t>
              </a:r>
            </a:p>
          </p:txBody>
        </p:sp>
        <p:sp>
          <p:nvSpPr>
            <p:cNvPr id="42015" name="Text Box 32"/>
            <p:cNvSpPr txBox="1">
              <a:spLocks noChangeArrowheads="1"/>
            </p:cNvSpPr>
            <p:nvPr/>
          </p:nvSpPr>
          <p:spPr bwMode="auto">
            <a:xfrm>
              <a:off x="2304" y="3024"/>
              <a:ext cx="365" cy="231"/>
            </a:xfrm>
            <a:prstGeom prst="rect">
              <a:avLst/>
            </a:prstGeom>
            <a:noFill/>
            <a:ln w="25400">
              <a:noFill/>
              <a:miter lim="800000"/>
              <a:headEnd/>
              <a:tailEnd/>
            </a:ln>
          </p:spPr>
          <p:txBody>
            <a:bodyPr wrap="none">
              <a:spAutoFit/>
            </a:bodyPr>
            <a:lstStyle/>
            <a:p>
              <a:r>
                <a:rPr lang="en-US" sz="1800" b="1">
                  <a:latin typeface="Arial Narrow" pitchFamily="34" charset="0"/>
                </a:rPr>
                <a:t>PCR</a:t>
              </a:r>
            </a:p>
          </p:txBody>
        </p:sp>
      </p:grpSp>
      <p:grpSp>
        <p:nvGrpSpPr>
          <p:cNvPr id="5" name="Group 41"/>
          <p:cNvGrpSpPr>
            <a:grpSpLocks/>
          </p:cNvGrpSpPr>
          <p:nvPr/>
        </p:nvGrpSpPr>
        <p:grpSpPr bwMode="auto">
          <a:xfrm>
            <a:off x="1981200" y="3124200"/>
            <a:ext cx="1962150" cy="781050"/>
            <a:chOff x="2688" y="1968"/>
            <a:chExt cx="1236" cy="492"/>
          </a:xfrm>
        </p:grpSpPr>
        <p:grpSp>
          <p:nvGrpSpPr>
            <p:cNvPr id="42002" name="Group 34"/>
            <p:cNvGrpSpPr>
              <a:grpSpLocks/>
            </p:cNvGrpSpPr>
            <p:nvPr/>
          </p:nvGrpSpPr>
          <p:grpSpPr bwMode="auto">
            <a:xfrm>
              <a:off x="3312" y="1968"/>
              <a:ext cx="612" cy="492"/>
              <a:chOff x="2928" y="1968"/>
              <a:chExt cx="612" cy="492"/>
            </a:xfrm>
          </p:grpSpPr>
          <p:grpSp>
            <p:nvGrpSpPr>
              <p:cNvPr id="42005" name="Group 17"/>
              <p:cNvGrpSpPr>
                <a:grpSpLocks/>
              </p:cNvGrpSpPr>
              <p:nvPr/>
            </p:nvGrpSpPr>
            <p:grpSpPr bwMode="auto">
              <a:xfrm>
                <a:off x="3024" y="2160"/>
                <a:ext cx="452" cy="300"/>
                <a:chOff x="528" y="3371"/>
                <a:chExt cx="452" cy="300"/>
              </a:xfrm>
            </p:grpSpPr>
            <p:sp>
              <p:nvSpPr>
                <p:cNvPr id="42007" name="Text Box 18"/>
                <p:cNvSpPr txBox="1">
                  <a:spLocks noChangeArrowheads="1"/>
                </p:cNvSpPr>
                <p:nvPr/>
              </p:nvSpPr>
              <p:spPr bwMode="auto">
                <a:xfrm>
                  <a:off x="528" y="3371"/>
                  <a:ext cx="452" cy="300"/>
                </a:xfrm>
                <a:prstGeom prst="rect">
                  <a:avLst/>
                </a:prstGeom>
                <a:noFill/>
                <a:ln w="25400">
                  <a:noFill/>
                  <a:miter lim="800000"/>
                  <a:headEnd/>
                  <a:tailEnd/>
                </a:ln>
              </p:spPr>
              <p:txBody>
                <a:bodyPr wrap="none">
                  <a:spAutoFit/>
                </a:bodyPr>
                <a:lstStyle/>
                <a:p>
                  <a:pPr>
                    <a:lnSpc>
                      <a:spcPct val="90000"/>
                    </a:lnSpc>
                  </a:pPr>
                  <a:r>
                    <a:rPr lang="en-US" sz="1400" b="1">
                      <a:latin typeface="Times New Roman" pitchFamily="18" charset="0"/>
                    </a:rPr>
                    <a:t>001011</a:t>
                  </a:r>
                </a:p>
                <a:p>
                  <a:pPr>
                    <a:lnSpc>
                      <a:spcPct val="90000"/>
                    </a:lnSpc>
                  </a:pPr>
                  <a:r>
                    <a:rPr lang="en-US" sz="1400" b="1">
                      <a:latin typeface="Times New Roman" pitchFamily="18" charset="0"/>
                    </a:rPr>
                    <a:t>101101</a:t>
                  </a:r>
                </a:p>
              </p:txBody>
            </p:sp>
            <p:sp>
              <p:nvSpPr>
                <p:cNvPr id="42008" name="AutoShape 19"/>
                <p:cNvSpPr>
                  <a:spLocks noChangeArrowheads="1"/>
                </p:cNvSpPr>
                <p:nvPr/>
              </p:nvSpPr>
              <p:spPr bwMode="auto">
                <a:xfrm>
                  <a:off x="528" y="3408"/>
                  <a:ext cx="432" cy="240"/>
                </a:xfrm>
                <a:prstGeom prst="flowChartPunchedCard">
                  <a:avLst/>
                </a:prstGeom>
                <a:noFill/>
                <a:ln w="25400">
                  <a:solidFill>
                    <a:schemeClr val="accent2"/>
                  </a:solidFill>
                  <a:miter lim="800000"/>
                  <a:headEnd/>
                  <a:tailEnd/>
                </a:ln>
              </p:spPr>
              <p:txBody>
                <a:bodyPr wrap="none" anchor="ctr"/>
                <a:lstStyle/>
                <a:p>
                  <a:endParaRPr lang="en-US"/>
                </a:p>
              </p:txBody>
            </p:sp>
          </p:grpSp>
          <p:sp>
            <p:nvSpPr>
              <p:cNvPr id="42006" name="Text Box 20"/>
              <p:cNvSpPr txBox="1">
                <a:spLocks noChangeArrowheads="1"/>
              </p:cNvSpPr>
              <p:nvPr/>
            </p:nvSpPr>
            <p:spPr bwMode="auto">
              <a:xfrm>
                <a:off x="2928" y="1968"/>
                <a:ext cx="612" cy="250"/>
              </a:xfrm>
              <a:prstGeom prst="rect">
                <a:avLst/>
              </a:prstGeom>
              <a:noFill/>
              <a:ln w="25400">
                <a:noFill/>
                <a:miter lim="800000"/>
                <a:headEnd/>
                <a:tailEnd/>
              </a:ln>
            </p:spPr>
            <p:txBody>
              <a:bodyPr wrap="none">
                <a:spAutoFit/>
              </a:bodyPr>
              <a:lstStyle/>
              <a:p>
                <a:r>
                  <a:rPr lang="en-US" sz="2000">
                    <a:latin typeface="Arial Narrow" pitchFamily="34" charset="0"/>
                  </a:rPr>
                  <a:t>software</a:t>
                </a:r>
              </a:p>
            </p:txBody>
          </p:sp>
        </p:grpSp>
        <p:sp>
          <p:nvSpPr>
            <p:cNvPr id="42003" name="Line 35"/>
            <p:cNvSpPr>
              <a:spLocks noChangeShapeType="1"/>
            </p:cNvSpPr>
            <p:nvPr/>
          </p:nvSpPr>
          <p:spPr bwMode="auto">
            <a:xfrm>
              <a:off x="2688" y="2304"/>
              <a:ext cx="720" cy="0"/>
            </a:xfrm>
            <a:prstGeom prst="line">
              <a:avLst/>
            </a:prstGeom>
            <a:noFill/>
            <a:ln w="25400">
              <a:solidFill>
                <a:schemeClr val="tx1"/>
              </a:solidFill>
              <a:prstDash val="sysDot"/>
              <a:round/>
              <a:headEnd/>
              <a:tailEnd type="triangle" w="med" len="med"/>
            </a:ln>
          </p:spPr>
          <p:txBody>
            <a:bodyPr/>
            <a:lstStyle/>
            <a:p>
              <a:endParaRPr lang="en-US"/>
            </a:p>
          </p:txBody>
        </p:sp>
        <p:sp>
          <p:nvSpPr>
            <p:cNvPr id="42004" name="Text Box 36"/>
            <p:cNvSpPr txBox="1">
              <a:spLocks noChangeArrowheads="1"/>
            </p:cNvSpPr>
            <p:nvPr/>
          </p:nvSpPr>
          <p:spPr bwMode="auto">
            <a:xfrm>
              <a:off x="2832" y="2112"/>
              <a:ext cx="340" cy="231"/>
            </a:xfrm>
            <a:prstGeom prst="rect">
              <a:avLst/>
            </a:prstGeom>
            <a:noFill/>
            <a:ln w="25400">
              <a:noFill/>
              <a:miter lim="800000"/>
              <a:headEnd/>
              <a:tailEnd/>
            </a:ln>
          </p:spPr>
          <p:txBody>
            <a:bodyPr wrap="none">
              <a:spAutoFit/>
            </a:bodyPr>
            <a:lstStyle/>
            <a:p>
              <a:r>
                <a:rPr lang="en-US" sz="1800">
                  <a:latin typeface="Arial Narrow" pitchFamily="34" charset="0"/>
                </a:rPr>
                <a:t>load</a:t>
              </a:r>
            </a:p>
          </p:txBody>
        </p:sp>
      </p:grpSp>
      <p:grpSp>
        <p:nvGrpSpPr>
          <p:cNvPr id="8" name="Group 40"/>
          <p:cNvGrpSpPr>
            <a:grpSpLocks/>
          </p:cNvGrpSpPr>
          <p:nvPr/>
        </p:nvGrpSpPr>
        <p:grpSpPr bwMode="auto">
          <a:xfrm>
            <a:off x="1981200" y="3886200"/>
            <a:ext cx="1524000" cy="2057400"/>
            <a:chOff x="2688" y="2448"/>
            <a:chExt cx="960" cy="1296"/>
          </a:xfrm>
        </p:grpSpPr>
        <p:grpSp>
          <p:nvGrpSpPr>
            <p:cNvPr id="41993" name="Group 26"/>
            <p:cNvGrpSpPr>
              <a:grpSpLocks/>
            </p:cNvGrpSpPr>
            <p:nvPr/>
          </p:nvGrpSpPr>
          <p:grpSpPr bwMode="auto">
            <a:xfrm>
              <a:off x="2688" y="3216"/>
              <a:ext cx="432" cy="288"/>
              <a:chOff x="2304" y="3456"/>
              <a:chExt cx="432" cy="288"/>
            </a:xfrm>
          </p:grpSpPr>
          <p:sp>
            <p:nvSpPr>
              <p:cNvPr id="41999" name="Line 21"/>
              <p:cNvSpPr>
                <a:spLocks noChangeShapeType="1"/>
              </p:cNvSpPr>
              <p:nvPr/>
            </p:nvSpPr>
            <p:spPr bwMode="auto">
              <a:xfrm>
                <a:off x="2304" y="3456"/>
                <a:ext cx="0" cy="144"/>
              </a:xfrm>
              <a:prstGeom prst="line">
                <a:avLst/>
              </a:prstGeom>
              <a:noFill/>
              <a:ln w="25400">
                <a:solidFill>
                  <a:schemeClr val="tx1"/>
                </a:solidFill>
                <a:round/>
                <a:headEnd/>
                <a:tailEnd/>
              </a:ln>
            </p:spPr>
            <p:txBody>
              <a:bodyPr/>
              <a:lstStyle/>
              <a:p>
                <a:endParaRPr lang="en-US"/>
              </a:p>
            </p:txBody>
          </p:sp>
          <p:sp>
            <p:nvSpPr>
              <p:cNvPr id="42000" name="Line 22"/>
              <p:cNvSpPr>
                <a:spLocks noChangeShapeType="1"/>
              </p:cNvSpPr>
              <p:nvPr/>
            </p:nvSpPr>
            <p:spPr bwMode="auto">
              <a:xfrm>
                <a:off x="2304" y="3600"/>
                <a:ext cx="432" cy="0"/>
              </a:xfrm>
              <a:prstGeom prst="line">
                <a:avLst/>
              </a:prstGeom>
              <a:noFill/>
              <a:ln w="25400">
                <a:solidFill>
                  <a:schemeClr val="tx1"/>
                </a:solidFill>
                <a:round/>
                <a:headEnd/>
                <a:tailEnd/>
              </a:ln>
            </p:spPr>
            <p:txBody>
              <a:bodyPr/>
              <a:lstStyle/>
              <a:p>
                <a:endParaRPr lang="en-US"/>
              </a:p>
            </p:txBody>
          </p:sp>
          <p:sp>
            <p:nvSpPr>
              <p:cNvPr id="42001" name="Line 24"/>
              <p:cNvSpPr>
                <a:spLocks noChangeShapeType="1"/>
              </p:cNvSpPr>
              <p:nvPr/>
            </p:nvSpPr>
            <p:spPr bwMode="auto">
              <a:xfrm>
                <a:off x="2736" y="3600"/>
                <a:ext cx="0" cy="144"/>
              </a:xfrm>
              <a:prstGeom prst="line">
                <a:avLst/>
              </a:prstGeom>
              <a:noFill/>
              <a:ln w="25400">
                <a:solidFill>
                  <a:schemeClr val="tx1"/>
                </a:solidFill>
                <a:round/>
                <a:headEnd/>
                <a:tailEnd type="triangle" w="med" len="med"/>
              </a:ln>
            </p:spPr>
            <p:txBody>
              <a:bodyPr/>
              <a:lstStyle/>
              <a:p>
                <a:endParaRPr lang="en-US"/>
              </a:p>
            </p:txBody>
          </p:sp>
        </p:grpSp>
        <p:sp>
          <p:nvSpPr>
            <p:cNvPr id="41994" name="Text Box 25"/>
            <p:cNvSpPr txBox="1">
              <a:spLocks noChangeArrowheads="1"/>
            </p:cNvSpPr>
            <p:nvPr/>
          </p:nvSpPr>
          <p:spPr bwMode="auto">
            <a:xfrm>
              <a:off x="2832" y="3456"/>
              <a:ext cx="628" cy="288"/>
            </a:xfrm>
            <a:prstGeom prst="rect">
              <a:avLst/>
            </a:prstGeom>
            <a:noFill/>
            <a:ln w="25400">
              <a:noFill/>
              <a:miter lim="800000"/>
              <a:headEnd/>
              <a:tailEnd/>
            </a:ln>
          </p:spPr>
          <p:txBody>
            <a:bodyPr wrap="none">
              <a:spAutoFit/>
            </a:bodyPr>
            <a:lstStyle/>
            <a:p>
              <a:r>
                <a:rPr lang="en-US" i="1">
                  <a:latin typeface="Times New Roman" pitchFamily="18" charset="0"/>
                </a:rPr>
                <a:t>h</a:t>
              </a:r>
              <a:r>
                <a:rPr lang="en-US">
                  <a:latin typeface="Times New Roman" pitchFamily="18" charset="0"/>
                </a:rPr>
                <a:t>(      )</a:t>
              </a:r>
            </a:p>
          </p:txBody>
        </p:sp>
        <p:grpSp>
          <p:nvGrpSpPr>
            <p:cNvPr id="41995" name="Group 39"/>
            <p:cNvGrpSpPr>
              <a:grpSpLocks/>
            </p:cNvGrpSpPr>
            <p:nvPr/>
          </p:nvGrpSpPr>
          <p:grpSpPr bwMode="auto">
            <a:xfrm>
              <a:off x="3264" y="2448"/>
              <a:ext cx="384" cy="1056"/>
              <a:chOff x="3264" y="2448"/>
              <a:chExt cx="384" cy="1056"/>
            </a:xfrm>
          </p:grpSpPr>
          <p:sp>
            <p:nvSpPr>
              <p:cNvPr id="41996" name="Line 23"/>
              <p:cNvSpPr>
                <a:spLocks noChangeShapeType="1"/>
              </p:cNvSpPr>
              <p:nvPr/>
            </p:nvSpPr>
            <p:spPr bwMode="auto">
              <a:xfrm>
                <a:off x="3264" y="2880"/>
                <a:ext cx="0" cy="624"/>
              </a:xfrm>
              <a:prstGeom prst="line">
                <a:avLst/>
              </a:prstGeom>
              <a:noFill/>
              <a:ln w="25400">
                <a:solidFill>
                  <a:schemeClr val="tx1"/>
                </a:solidFill>
                <a:round/>
                <a:headEnd/>
                <a:tailEnd type="triangle" w="med" len="med"/>
              </a:ln>
            </p:spPr>
            <p:txBody>
              <a:bodyPr/>
              <a:lstStyle/>
              <a:p>
                <a:endParaRPr lang="en-US"/>
              </a:p>
            </p:txBody>
          </p:sp>
          <p:sp>
            <p:nvSpPr>
              <p:cNvPr id="41997" name="Line 37"/>
              <p:cNvSpPr>
                <a:spLocks noChangeShapeType="1"/>
              </p:cNvSpPr>
              <p:nvPr/>
            </p:nvSpPr>
            <p:spPr bwMode="auto">
              <a:xfrm>
                <a:off x="3264" y="2880"/>
                <a:ext cx="384" cy="0"/>
              </a:xfrm>
              <a:prstGeom prst="line">
                <a:avLst/>
              </a:prstGeom>
              <a:noFill/>
              <a:ln w="25400">
                <a:solidFill>
                  <a:schemeClr val="tx1"/>
                </a:solidFill>
                <a:round/>
                <a:headEnd/>
                <a:tailEnd/>
              </a:ln>
            </p:spPr>
            <p:txBody>
              <a:bodyPr/>
              <a:lstStyle/>
              <a:p>
                <a:endParaRPr lang="en-US"/>
              </a:p>
            </p:txBody>
          </p:sp>
          <p:sp>
            <p:nvSpPr>
              <p:cNvPr id="41998" name="Line 38"/>
              <p:cNvSpPr>
                <a:spLocks noChangeShapeType="1"/>
              </p:cNvSpPr>
              <p:nvPr/>
            </p:nvSpPr>
            <p:spPr bwMode="auto">
              <a:xfrm flipV="1">
                <a:off x="3648" y="2448"/>
                <a:ext cx="0" cy="432"/>
              </a:xfrm>
              <a:prstGeom prst="line">
                <a:avLst/>
              </a:prstGeom>
              <a:noFill/>
              <a:ln w="25400">
                <a:solidFill>
                  <a:schemeClr val="tx1"/>
                </a:solidFill>
                <a:round/>
                <a:headEnd/>
                <a:tailEnd/>
              </a:ln>
            </p:spPr>
            <p:txBody>
              <a:bodyPr/>
              <a:lstStyle/>
              <a:p>
                <a:endParaRPr lang="en-US"/>
              </a:p>
            </p:txBody>
          </p:sp>
        </p:grpSp>
      </p:grpSp>
      <p:sp>
        <p:nvSpPr>
          <p:cNvPr id="232490" name="Rectangle 42"/>
          <p:cNvSpPr>
            <a:spLocks noChangeArrowheads="1"/>
          </p:cNvSpPr>
          <p:nvPr/>
        </p:nvSpPr>
        <p:spPr bwMode="auto">
          <a:xfrm>
            <a:off x="4419600" y="3505200"/>
            <a:ext cx="4572000" cy="2514600"/>
          </a:xfrm>
          <a:prstGeom prst="rect">
            <a:avLst/>
          </a:prstGeom>
          <a:noFill/>
          <a:ln w="9525">
            <a:noFill/>
            <a:miter lim="800000"/>
            <a:headEnd/>
            <a:tailEnd/>
          </a:ln>
        </p:spPr>
        <p:txBody>
          <a:bodyPr/>
          <a:lstStyle/>
          <a:p>
            <a:pPr marL="342900" indent="-342900">
              <a:spcBef>
                <a:spcPct val="20000"/>
              </a:spcBef>
              <a:buClr>
                <a:srgbClr val="990000"/>
              </a:buClr>
              <a:buSzPct val="70000"/>
              <a:buFont typeface="Wingdings 2" pitchFamily="18" charset="2"/>
              <a:buChar char="¢"/>
            </a:pPr>
            <a:r>
              <a:rPr lang="en-US" b="1">
                <a:latin typeface="Arial Narrow" pitchFamily="34" charset="0"/>
              </a:rPr>
              <a:t>PCR is updated before newly loaded software gets control</a:t>
            </a:r>
          </a:p>
          <a:p>
            <a:pPr marL="342900" indent="-342900">
              <a:spcBef>
                <a:spcPct val="20000"/>
              </a:spcBef>
              <a:buClr>
                <a:srgbClr val="990000"/>
              </a:buClr>
              <a:buSzPct val="70000"/>
              <a:buFont typeface="Wingdings 2" pitchFamily="18" charset="2"/>
              <a:buChar char="¢"/>
            </a:pPr>
            <a:r>
              <a:rPr lang="en-US" b="1">
                <a:latin typeface="Arial Narrow" pitchFamily="34" charset="0"/>
              </a:rPr>
              <a:t>PCR cannot be erased except by reboot (or protected processor instruction in v1.2 TPMs)</a:t>
            </a:r>
          </a:p>
          <a:p>
            <a:pPr marL="342900" indent="-342900">
              <a:spcBef>
                <a:spcPct val="20000"/>
              </a:spcBef>
              <a:buClr>
                <a:srgbClr val="990000"/>
              </a:buClr>
              <a:buSzPct val="70000"/>
              <a:buFont typeface="Wingdings 2" pitchFamily="18" charset="2"/>
              <a:buChar char="¢"/>
            </a:pPr>
            <a:r>
              <a:rPr lang="en-US" b="1">
                <a:latin typeface="Arial Narrow" pitchFamily="34" charset="0"/>
              </a:rPr>
              <a:t>In this way, PCR contains record of software running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2451">
                                            <p:txEl>
                                              <p:pRg st="0" end="0"/>
                                            </p:txEl>
                                          </p:spTgt>
                                        </p:tgtEl>
                                        <p:attrNameLst>
                                          <p:attrName>style.visibility</p:attrName>
                                        </p:attrNameLst>
                                      </p:cBhvr>
                                      <p:to>
                                        <p:strVal val="visible"/>
                                      </p:to>
                                    </p:set>
                                    <p:animEffect transition="in" filter="dissolve">
                                      <p:cBhvr>
                                        <p:cTn id="7" dur="500"/>
                                        <p:tgtEl>
                                          <p:spTgt spid="232451">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2451">
                                            <p:txEl>
                                              <p:pRg st="1" end="1"/>
                                            </p:txEl>
                                          </p:spTgt>
                                        </p:tgtEl>
                                        <p:attrNameLst>
                                          <p:attrName>style.visibility</p:attrName>
                                        </p:attrNameLst>
                                      </p:cBhvr>
                                      <p:to>
                                        <p:strVal val="visible"/>
                                      </p:to>
                                    </p:set>
                                    <p:animEffect transition="in" filter="dissolve">
                                      <p:cBhvr>
                                        <p:cTn id="10" dur="500"/>
                                        <p:tgtEl>
                                          <p:spTgt spid="23245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32451">
                                            <p:txEl>
                                              <p:pRg st="2" end="2"/>
                                            </p:txEl>
                                          </p:spTgt>
                                        </p:tgtEl>
                                        <p:attrNameLst>
                                          <p:attrName>style.visibility</p:attrName>
                                        </p:attrNameLst>
                                      </p:cBhvr>
                                      <p:to>
                                        <p:strVal val="visible"/>
                                      </p:to>
                                    </p:set>
                                    <p:animEffect transition="in" filter="dissolve">
                                      <p:cBhvr>
                                        <p:cTn id="15" dur="500"/>
                                        <p:tgtEl>
                                          <p:spTgt spid="23245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dissolv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232490">
                                            <p:txEl>
                                              <p:pRg st="0" end="0"/>
                                            </p:txEl>
                                          </p:spTgt>
                                        </p:tgtEl>
                                        <p:attrNameLst>
                                          <p:attrName>style.visibility</p:attrName>
                                        </p:attrNameLst>
                                      </p:cBhvr>
                                      <p:to>
                                        <p:strVal val="visible"/>
                                      </p:to>
                                    </p:set>
                                    <p:animEffect transition="in" filter="dissolve">
                                      <p:cBhvr>
                                        <p:cTn id="40" dur="500"/>
                                        <p:tgtEl>
                                          <p:spTgt spid="232490">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32490">
                                            <p:txEl>
                                              <p:pRg st="1" end="1"/>
                                            </p:txEl>
                                          </p:spTgt>
                                        </p:tgtEl>
                                        <p:attrNameLst>
                                          <p:attrName>style.visibility</p:attrName>
                                        </p:attrNameLst>
                                      </p:cBhvr>
                                      <p:to>
                                        <p:strVal val="visible"/>
                                      </p:to>
                                    </p:set>
                                    <p:animEffect transition="in" filter="dissolve">
                                      <p:cBhvr>
                                        <p:cTn id="45" dur="500"/>
                                        <p:tgtEl>
                                          <p:spTgt spid="232490">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32490">
                                            <p:txEl>
                                              <p:pRg st="2" end="2"/>
                                            </p:txEl>
                                          </p:spTgt>
                                        </p:tgtEl>
                                        <p:attrNameLst>
                                          <p:attrName>style.visibility</p:attrName>
                                        </p:attrNameLst>
                                      </p:cBhvr>
                                      <p:to>
                                        <p:strVal val="visible"/>
                                      </p:to>
                                    </p:set>
                                    <p:animEffect transition="in" filter="dissolve">
                                      <p:cBhvr>
                                        <p:cTn id="50" dur="500"/>
                                        <p:tgtEl>
                                          <p:spTgt spid="23249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1" grpId="0" build="p" autoUpdateAnimBg="0"/>
      <p:bldP spid="232490"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indent="0"/>
            <a:r>
              <a:rPr lang="en-US" dirty="0" smtClean="0"/>
              <a:t>TCG Authenticated Boot</a:t>
            </a:r>
          </a:p>
        </p:txBody>
      </p:sp>
      <p:sp>
        <p:nvSpPr>
          <p:cNvPr id="43011" name="Text Box 36"/>
          <p:cNvSpPr txBox="1">
            <a:spLocks noChangeArrowheads="1"/>
          </p:cNvSpPr>
          <p:nvPr/>
        </p:nvSpPr>
        <p:spPr bwMode="auto">
          <a:xfrm>
            <a:off x="685800" y="1371600"/>
            <a:ext cx="1470025" cy="701675"/>
          </a:xfrm>
          <a:prstGeom prst="rect">
            <a:avLst/>
          </a:prstGeom>
          <a:noFill/>
          <a:ln w="25400">
            <a:noFill/>
            <a:miter lim="800000"/>
            <a:headEnd/>
            <a:tailEnd/>
          </a:ln>
        </p:spPr>
        <p:txBody>
          <a:bodyPr wrap="none">
            <a:spAutoFit/>
          </a:bodyPr>
          <a:lstStyle/>
          <a:p>
            <a:r>
              <a:rPr lang="en-US" sz="2000">
                <a:latin typeface="Arial Narrow" pitchFamily="34" charset="0"/>
              </a:rPr>
              <a:t>BIOS boot</a:t>
            </a:r>
          </a:p>
          <a:p>
            <a:r>
              <a:rPr lang="en-US" sz="2000">
                <a:latin typeface="Arial Narrow" pitchFamily="34" charset="0"/>
              </a:rPr>
              <a:t>block (CRTM)</a:t>
            </a:r>
          </a:p>
        </p:txBody>
      </p:sp>
      <p:grpSp>
        <p:nvGrpSpPr>
          <p:cNvPr id="2" name="Group 69"/>
          <p:cNvGrpSpPr>
            <a:grpSpLocks/>
          </p:cNvGrpSpPr>
          <p:nvPr/>
        </p:nvGrpSpPr>
        <p:grpSpPr bwMode="auto">
          <a:xfrm>
            <a:off x="1066800" y="1371600"/>
            <a:ext cx="2165350" cy="2043113"/>
            <a:chOff x="672" y="864"/>
            <a:chExt cx="1364" cy="1287"/>
          </a:xfrm>
        </p:grpSpPr>
        <p:sp>
          <p:nvSpPr>
            <p:cNvPr id="43073" name="Rectangle 9"/>
            <p:cNvSpPr>
              <a:spLocks noChangeArrowheads="1"/>
            </p:cNvSpPr>
            <p:nvPr/>
          </p:nvSpPr>
          <p:spPr bwMode="auto">
            <a:xfrm>
              <a:off x="672" y="1968"/>
              <a:ext cx="768" cy="144"/>
            </a:xfrm>
            <a:prstGeom prst="rect">
              <a:avLst/>
            </a:prstGeom>
            <a:noFill/>
            <a:ln w="25400">
              <a:solidFill>
                <a:schemeClr val="accent2"/>
              </a:solidFill>
              <a:miter lim="800000"/>
              <a:headEnd/>
              <a:tailEnd/>
            </a:ln>
          </p:spPr>
          <p:txBody>
            <a:bodyPr wrap="none" anchor="ctr"/>
            <a:lstStyle/>
            <a:p>
              <a:endParaRPr lang="en-US"/>
            </a:p>
          </p:txBody>
        </p:sp>
        <p:grpSp>
          <p:nvGrpSpPr>
            <p:cNvPr id="43074" name="Group 10"/>
            <p:cNvGrpSpPr>
              <a:grpSpLocks/>
            </p:cNvGrpSpPr>
            <p:nvPr/>
          </p:nvGrpSpPr>
          <p:grpSpPr bwMode="auto">
            <a:xfrm>
              <a:off x="1584" y="1056"/>
              <a:ext cx="452" cy="300"/>
              <a:chOff x="528" y="3371"/>
              <a:chExt cx="452" cy="300"/>
            </a:xfrm>
          </p:grpSpPr>
          <p:sp>
            <p:nvSpPr>
              <p:cNvPr id="43080" name="Text Box 11"/>
              <p:cNvSpPr txBox="1">
                <a:spLocks noChangeArrowheads="1"/>
              </p:cNvSpPr>
              <p:nvPr/>
            </p:nvSpPr>
            <p:spPr bwMode="auto">
              <a:xfrm>
                <a:off x="528" y="3371"/>
                <a:ext cx="452" cy="300"/>
              </a:xfrm>
              <a:prstGeom prst="rect">
                <a:avLst/>
              </a:prstGeom>
              <a:noFill/>
              <a:ln w="25400">
                <a:noFill/>
                <a:miter lim="800000"/>
                <a:headEnd/>
                <a:tailEnd/>
              </a:ln>
            </p:spPr>
            <p:txBody>
              <a:bodyPr wrap="none">
                <a:spAutoFit/>
              </a:bodyPr>
              <a:lstStyle/>
              <a:p>
                <a:pPr>
                  <a:lnSpc>
                    <a:spcPct val="90000"/>
                  </a:lnSpc>
                </a:pPr>
                <a:r>
                  <a:rPr lang="en-US" sz="1400" b="1">
                    <a:latin typeface="Times New Roman" pitchFamily="18" charset="0"/>
                  </a:rPr>
                  <a:t>001011</a:t>
                </a:r>
              </a:p>
              <a:p>
                <a:pPr>
                  <a:lnSpc>
                    <a:spcPct val="90000"/>
                  </a:lnSpc>
                </a:pPr>
                <a:r>
                  <a:rPr lang="en-US" sz="1400" b="1">
                    <a:latin typeface="Times New Roman" pitchFamily="18" charset="0"/>
                  </a:rPr>
                  <a:t>101101</a:t>
                </a:r>
              </a:p>
            </p:txBody>
          </p:sp>
          <p:sp>
            <p:nvSpPr>
              <p:cNvPr id="43081" name="AutoShape 12"/>
              <p:cNvSpPr>
                <a:spLocks noChangeArrowheads="1"/>
              </p:cNvSpPr>
              <p:nvPr/>
            </p:nvSpPr>
            <p:spPr bwMode="auto">
              <a:xfrm>
                <a:off x="528" y="3408"/>
                <a:ext cx="432" cy="240"/>
              </a:xfrm>
              <a:prstGeom prst="flowChartPunchedCard">
                <a:avLst/>
              </a:prstGeom>
              <a:noFill/>
              <a:ln w="25400">
                <a:solidFill>
                  <a:schemeClr val="accent2"/>
                </a:solidFill>
                <a:miter lim="800000"/>
                <a:headEnd/>
                <a:tailEnd/>
              </a:ln>
            </p:spPr>
            <p:txBody>
              <a:bodyPr wrap="none" anchor="ctr"/>
              <a:lstStyle/>
              <a:p>
                <a:endParaRPr lang="en-US"/>
              </a:p>
            </p:txBody>
          </p:sp>
        </p:grpSp>
        <p:sp>
          <p:nvSpPr>
            <p:cNvPr id="43075" name="Text Box 13"/>
            <p:cNvSpPr txBox="1">
              <a:spLocks noChangeArrowheads="1"/>
            </p:cNvSpPr>
            <p:nvPr/>
          </p:nvSpPr>
          <p:spPr bwMode="auto">
            <a:xfrm>
              <a:off x="768" y="1488"/>
              <a:ext cx="484" cy="288"/>
            </a:xfrm>
            <a:prstGeom prst="rect">
              <a:avLst/>
            </a:prstGeom>
            <a:noFill/>
            <a:ln w="25400">
              <a:noFill/>
              <a:miter lim="800000"/>
              <a:headEnd/>
              <a:tailEnd/>
            </a:ln>
          </p:spPr>
          <p:txBody>
            <a:bodyPr wrap="none">
              <a:spAutoFit/>
            </a:bodyPr>
            <a:lstStyle/>
            <a:p>
              <a:r>
                <a:rPr lang="en-US" i="1">
                  <a:latin typeface="Times New Roman" pitchFamily="18" charset="0"/>
                </a:rPr>
                <a:t>h</a:t>
              </a:r>
              <a:r>
                <a:rPr lang="en-US">
                  <a:latin typeface="Times New Roman" pitchFamily="18" charset="0"/>
                </a:rPr>
                <a:t>(   )</a:t>
              </a:r>
            </a:p>
          </p:txBody>
        </p:sp>
        <p:sp>
          <p:nvSpPr>
            <p:cNvPr id="43076" name="Line 15"/>
            <p:cNvSpPr>
              <a:spLocks noChangeShapeType="1"/>
            </p:cNvSpPr>
            <p:nvPr/>
          </p:nvSpPr>
          <p:spPr bwMode="auto">
            <a:xfrm>
              <a:off x="1056" y="1776"/>
              <a:ext cx="0" cy="192"/>
            </a:xfrm>
            <a:prstGeom prst="line">
              <a:avLst/>
            </a:prstGeom>
            <a:noFill/>
            <a:ln w="25400">
              <a:solidFill>
                <a:schemeClr val="tx1"/>
              </a:solidFill>
              <a:round/>
              <a:headEnd/>
              <a:tailEnd type="triangle" w="med" len="med"/>
            </a:ln>
          </p:spPr>
          <p:txBody>
            <a:bodyPr/>
            <a:lstStyle/>
            <a:p>
              <a:endParaRPr lang="en-US"/>
            </a:p>
          </p:txBody>
        </p:sp>
        <p:sp>
          <p:nvSpPr>
            <p:cNvPr id="43077" name="Text Box 16"/>
            <p:cNvSpPr txBox="1">
              <a:spLocks noChangeArrowheads="1"/>
            </p:cNvSpPr>
            <p:nvPr/>
          </p:nvSpPr>
          <p:spPr bwMode="auto">
            <a:xfrm>
              <a:off x="1584" y="864"/>
              <a:ext cx="430" cy="250"/>
            </a:xfrm>
            <a:prstGeom prst="rect">
              <a:avLst/>
            </a:prstGeom>
            <a:noFill/>
            <a:ln w="25400">
              <a:noFill/>
              <a:miter lim="800000"/>
              <a:headEnd/>
              <a:tailEnd/>
            </a:ln>
          </p:spPr>
          <p:txBody>
            <a:bodyPr wrap="none">
              <a:spAutoFit/>
            </a:bodyPr>
            <a:lstStyle/>
            <a:p>
              <a:r>
                <a:rPr lang="en-US" sz="2000">
                  <a:latin typeface="Arial Narrow" pitchFamily="34" charset="0"/>
                </a:rPr>
                <a:t>BIOS</a:t>
              </a:r>
            </a:p>
          </p:txBody>
        </p:sp>
        <p:sp>
          <p:nvSpPr>
            <p:cNvPr id="43078" name="Text Box 17"/>
            <p:cNvSpPr txBox="1">
              <a:spLocks noChangeArrowheads="1"/>
            </p:cNvSpPr>
            <p:nvPr/>
          </p:nvSpPr>
          <p:spPr bwMode="auto">
            <a:xfrm>
              <a:off x="816" y="1920"/>
              <a:ext cx="464" cy="231"/>
            </a:xfrm>
            <a:prstGeom prst="rect">
              <a:avLst/>
            </a:prstGeom>
            <a:noFill/>
            <a:ln w="25400">
              <a:noFill/>
              <a:miter lim="800000"/>
              <a:headEnd/>
              <a:tailEnd/>
            </a:ln>
          </p:spPr>
          <p:txBody>
            <a:bodyPr wrap="none">
              <a:spAutoFit/>
            </a:bodyPr>
            <a:lstStyle/>
            <a:p>
              <a:r>
                <a:rPr lang="en-US" sz="1800" b="1">
                  <a:latin typeface="Arial Narrow" pitchFamily="34" charset="0"/>
                </a:rPr>
                <a:t>PCR 0</a:t>
              </a:r>
            </a:p>
          </p:txBody>
        </p:sp>
        <p:sp>
          <p:nvSpPr>
            <p:cNvPr id="43079" name="Arc 37"/>
            <p:cNvSpPr>
              <a:spLocks/>
            </p:cNvSpPr>
            <p:nvPr/>
          </p:nvSpPr>
          <p:spPr bwMode="auto">
            <a:xfrm flipH="1">
              <a:off x="1056" y="1248"/>
              <a:ext cx="528"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headEnd/>
              <a:tailEnd type="triangle" w="med" len="med"/>
            </a:ln>
          </p:spPr>
          <p:txBody>
            <a:bodyPr wrap="none" anchor="ctr"/>
            <a:lstStyle/>
            <a:p>
              <a:endParaRPr lang="en-US"/>
            </a:p>
          </p:txBody>
        </p:sp>
      </p:grpSp>
      <p:grpSp>
        <p:nvGrpSpPr>
          <p:cNvPr id="4" name="Group 66"/>
          <p:cNvGrpSpPr>
            <a:grpSpLocks/>
          </p:cNvGrpSpPr>
          <p:nvPr/>
        </p:nvGrpSpPr>
        <p:grpSpPr bwMode="auto">
          <a:xfrm>
            <a:off x="2667000" y="1371600"/>
            <a:ext cx="2333625" cy="2043113"/>
            <a:chOff x="1776" y="864"/>
            <a:chExt cx="1470" cy="1287"/>
          </a:xfrm>
        </p:grpSpPr>
        <p:grpSp>
          <p:nvGrpSpPr>
            <p:cNvPr id="43064" name="Group 20"/>
            <p:cNvGrpSpPr>
              <a:grpSpLocks/>
            </p:cNvGrpSpPr>
            <p:nvPr/>
          </p:nvGrpSpPr>
          <p:grpSpPr bwMode="auto">
            <a:xfrm>
              <a:off x="2736" y="1056"/>
              <a:ext cx="452" cy="300"/>
              <a:chOff x="528" y="3371"/>
              <a:chExt cx="452" cy="300"/>
            </a:xfrm>
          </p:grpSpPr>
          <p:sp>
            <p:nvSpPr>
              <p:cNvPr id="43071" name="Text Box 21"/>
              <p:cNvSpPr txBox="1">
                <a:spLocks noChangeArrowheads="1"/>
              </p:cNvSpPr>
              <p:nvPr/>
            </p:nvSpPr>
            <p:spPr bwMode="auto">
              <a:xfrm>
                <a:off x="528" y="3371"/>
                <a:ext cx="452" cy="300"/>
              </a:xfrm>
              <a:prstGeom prst="rect">
                <a:avLst/>
              </a:prstGeom>
              <a:noFill/>
              <a:ln w="25400">
                <a:noFill/>
                <a:miter lim="800000"/>
                <a:headEnd/>
                <a:tailEnd/>
              </a:ln>
            </p:spPr>
            <p:txBody>
              <a:bodyPr wrap="none">
                <a:spAutoFit/>
              </a:bodyPr>
              <a:lstStyle/>
              <a:p>
                <a:pPr>
                  <a:lnSpc>
                    <a:spcPct val="90000"/>
                  </a:lnSpc>
                </a:pPr>
                <a:r>
                  <a:rPr lang="en-US" sz="1400" b="1">
                    <a:latin typeface="Times New Roman" pitchFamily="18" charset="0"/>
                  </a:rPr>
                  <a:t>001011</a:t>
                </a:r>
              </a:p>
              <a:p>
                <a:pPr>
                  <a:lnSpc>
                    <a:spcPct val="90000"/>
                  </a:lnSpc>
                </a:pPr>
                <a:r>
                  <a:rPr lang="en-US" sz="1400" b="1">
                    <a:latin typeface="Times New Roman" pitchFamily="18" charset="0"/>
                  </a:rPr>
                  <a:t>101101</a:t>
                </a:r>
              </a:p>
            </p:txBody>
          </p:sp>
          <p:sp>
            <p:nvSpPr>
              <p:cNvPr id="43072" name="AutoShape 22"/>
              <p:cNvSpPr>
                <a:spLocks noChangeArrowheads="1"/>
              </p:cNvSpPr>
              <p:nvPr/>
            </p:nvSpPr>
            <p:spPr bwMode="auto">
              <a:xfrm>
                <a:off x="528" y="3408"/>
                <a:ext cx="432" cy="240"/>
              </a:xfrm>
              <a:prstGeom prst="flowChartPunchedCard">
                <a:avLst/>
              </a:prstGeom>
              <a:noFill/>
              <a:ln w="25400">
                <a:solidFill>
                  <a:schemeClr val="accent2"/>
                </a:solidFill>
                <a:miter lim="800000"/>
                <a:headEnd/>
                <a:tailEnd/>
              </a:ln>
            </p:spPr>
            <p:txBody>
              <a:bodyPr wrap="none" anchor="ctr"/>
              <a:lstStyle/>
              <a:p>
                <a:endParaRPr lang="en-US"/>
              </a:p>
            </p:txBody>
          </p:sp>
        </p:grpSp>
        <p:sp>
          <p:nvSpPr>
            <p:cNvPr id="43065" name="Text Box 23"/>
            <p:cNvSpPr txBox="1">
              <a:spLocks noChangeArrowheads="1"/>
            </p:cNvSpPr>
            <p:nvPr/>
          </p:nvSpPr>
          <p:spPr bwMode="auto">
            <a:xfrm>
              <a:off x="2736" y="864"/>
              <a:ext cx="510" cy="250"/>
            </a:xfrm>
            <a:prstGeom prst="rect">
              <a:avLst/>
            </a:prstGeom>
            <a:noFill/>
            <a:ln w="25400">
              <a:noFill/>
              <a:miter lim="800000"/>
              <a:headEnd/>
              <a:tailEnd/>
            </a:ln>
          </p:spPr>
          <p:txBody>
            <a:bodyPr wrap="none">
              <a:spAutoFit/>
            </a:bodyPr>
            <a:lstStyle/>
            <a:p>
              <a:r>
                <a:rPr lang="en-US" sz="2000">
                  <a:latin typeface="Arial Narrow" pitchFamily="34" charset="0"/>
                </a:rPr>
                <a:t>ROMS</a:t>
              </a:r>
            </a:p>
          </p:txBody>
        </p:sp>
        <p:sp>
          <p:nvSpPr>
            <p:cNvPr id="43066" name="Arc 38"/>
            <p:cNvSpPr>
              <a:spLocks/>
            </p:cNvSpPr>
            <p:nvPr/>
          </p:nvSpPr>
          <p:spPr bwMode="auto">
            <a:xfrm flipH="1">
              <a:off x="2160" y="1248"/>
              <a:ext cx="576"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headEnd/>
              <a:tailEnd type="triangle" w="med" len="med"/>
            </a:ln>
          </p:spPr>
          <p:txBody>
            <a:bodyPr wrap="none" anchor="ctr"/>
            <a:lstStyle/>
            <a:p>
              <a:endParaRPr lang="en-US"/>
            </a:p>
          </p:txBody>
        </p:sp>
        <p:sp>
          <p:nvSpPr>
            <p:cNvPr id="43067" name="Text Box 39"/>
            <p:cNvSpPr txBox="1">
              <a:spLocks noChangeArrowheads="1"/>
            </p:cNvSpPr>
            <p:nvPr/>
          </p:nvSpPr>
          <p:spPr bwMode="auto">
            <a:xfrm>
              <a:off x="1872" y="1488"/>
              <a:ext cx="484" cy="288"/>
            </a:xfrm>
            <a:prstGeom prst="rect">
              <a:avLst/>
            </a:prstGeom>
            <a:noFill/>
            <a:ln w="25400">
              <a:noFill/>
              <a:miter lim="800000"/>
              <a:headEnd/>
              <a:tailEnd/>
            </a:ln>
          </p:spPr>
          <p:txBody>
            <a:bodyPr wrap="none">
              <a:spAutoFit/>
            </a:bodyPr>
            <a:lstStyle/>
            <a:p>
              <a:r>
                <a:rPr lang="en-US" i="1">
                  <a:latin typeface="Times New Roman" pitchFamily="18" charset="0"/>
                </a:rPr>
                <a:t>h</a:t>
              </a:r>
              <a:r>
                <a:rPr lang="en-US">
                  <a:latin typeface="Times New Roman" pitchFamily="18" charset="0"/>
                </a:rPr>
                <a:t>(   )</a:t>
              </a:r>
            </a:p>
          </p:txBody>
        </p:sp>
        <p:sp>
          <p:nvSpPr>
            <p:cNvPr id="43068" name="Rectangle 40"/>
            <p:cNvSpPr>
              <a:spLocks noChangeArrowheads="1"/>
            </p:cNvSpPr>
            <p:nvPr/>
          </p:nvSpPr>
          <p:spPr bwMode="auto">
            <a:xfrm>
              <a:off x="1776" y="1968"/>
              <a:ext cx="768" cy="144"/>
            </a:xfrm>
            <a:prstGeom prst="rect">
              <a:avLst/>
            </a:prstGeom>
            <a:noFill/>
            <a:ln w="25400">
              <a:solidFill>
                <a:schemeClr val="accent2"/>
              </a:solidFill>
              <a:miter lim="800000"/>
              <a:headEnd/>
              <a:tailEnd/>
            </a:ln>
          </p:spPr>
          <p:txBody>
            <a:bodyPr wrap="none" anchor="ctr"/>
            <a:lstStyle/>
            <a:p>
              <a:endParaRPr lang="en-US"/>
            </a:p>
          </p:txBody>
        </p:sp>
        <p:sp>
          <p:nvSpPr>
            <p:cNvPr id="43069" name="Line 41"/>
            <p:cNvSpPr>
              <a:spLocks noChangeShapeType="1"/>
            </p:cNvSpPr>
            <p:nvPr/>
          </p:nvSpPr>
          <p:spPr bwMode="auto">
            <a:xfrm>
              <a:off x="2160" y="1776"/>
              <a:ext cx="0" cy="192"/>
            </a:xfrm>
            <a:prstGeom prst="line">
              <a:avLst/>
            </a:prstGeom>
            <a:noFill/>
            <a:ln w="25400">
              <a:solidFill>
                <a:schemeClr val="tx1"/>
              </a:solidFill>
              <a:round/>
              <a:headEnd/>
              <a:tailEnd type="triangle" w="med" len="med"/>
            </a:ln>
          </p:spPr>
          <p:txBody>
            <a:bodyPr/>
            <a:lstStyle/>
            <a:p>
              <a:endParaRPr lang="en-US"/>
            </a:p>
          </p:txBody>
        </p:sp>
        <p:sp>
          <p:nvSpPr>
            <p:cNvPr id="43070" name="Text Box 42"/>
            <p:cNvSpPr txBox="1">
              <a:spLocks noChangeArrowheads="1"/>
            </p:cNvSpPr>
            <p:nvPr/>
          </p:nvSpPr>
          <p:spPr bwMode="auto">
            <a:xfrm>
              <a:off x="1920" y="1920"/>
              <a:ext cx="464" cy="231"/>
            </a:xfrm>
            <a:prstGeom prst="rect">
              <a:avLst/>
            </a:prstGeom>
            <a:noFill/>
            <a:ln w="25400">
              <a:noFill/>
              <a:miter lim="800000"/>
              <a:headEnd/>
              <a:tailEnd/>
            </a:ln>
          </p:spPr>
          <p:txBody>
            <a:bodyPr wrap="none">
              <a:spAutoFit/>
            </a:bodyPr>
            <a:lstStyle/>
            <a:p>
              <a:r>
                <a:rPr lang="en-US" sz="1800" b="1">
                  <a:latin typeface="Arial Narrow" pitchFamily="34" charset="0"/>
                </a:rPr>
                <a:t>PCR 1</a:t>
              </a:r>
            </a:p>
          </p:txBody>
        </p:sp>
      </p:grpSp>
      <p:grpSp>
        <p:nvGrpSpPr>
          <p:cNvPr id="6" name="Group 67"/>
          <p:cNvGrpSpPr>
            <a:grpSpLocks/>
          </p:cNvGrpSpPr>
          <p:nvPr/>
        </p:nvGrpSpPr>
        <p:grpSpPr bwMode="auto">
          <a:xfrm>
            <a:off x="2667000" y="3048000"/>
            <a:ext cx="2493963" cy="2043113"/>
            <a:chOff x="1776" y="1920"/>
            <a:chExt cx="1571" cy="1287"/>
          </a:xfrm>
        </p:grpSpPr>
        <p:grpSp>
          <p:nvGrpSpPr>
            <p:cNvPr id="43055" name="Group 43"/>
            <p:cNvGrpSpPr>
              <a:grpSpLocks/>
            </p:cNvGrpSpPr>
            <p:nvPr/>
          </p:nvGrpSpPr>
          <p:grpSpPr bwMode="auto">
            <a:xfrm>
              <a:off x="2736" y="2112"/>
              <a:ext cx="452" cy="300"/>
              <a:chOff x="528" y="3371"/>
              <a:chExt cx="452" cy="300"/>
            </a:xfrm>
          </p:grpSpPr>
          <p:sp>
            <p:nvSpPr>
              <p:cNvPr id="43062" name="Text Box 44"/>
              <p:cNvSpPr txBox="1">
                <a:spLocks noChangeArrowheads="1"/>
              </p:cNvSpPr>
              <p:nvPr/>
            </p:nvSpPr>
            <p:spPr bwMode="auto">
              <a:xfrm>
                <a:off x="528" y="3371"/>
                <a:ext cx="452" cy="300"/>
              </a:xfrm>
              <a:prstGeom prst="rect">
                <a:avLst/>
              </a:prstGeom>
              <a:noFill/>
              <a:ln w="25400">
                <a:noFill/>
                <a:miter lim="800000"/>
                <a:headEnd/>
                <a:tailEnd/>
              </a:ln>
            </p:spPr>
            <p:txBody>
              <a:bodyPr wrap="none">
                <a:spAutoFit/>
              </a:bodyPr>
              <a:lstStyle/>
              <a:p>
                <a:pPr>
                  <a:lnSpc>
                    <a:spcPct val="90000"/>
                  </a:lnSpc>
                </a:pPr>
                <a:r>
                  <a:rPr lang="en-US" sz="1400" b="1">
                    <a:latin typeface="Times New Roman" pitchFamily="18" charset="0"/>
                  </a:rPr>
                  <a:t>001011</a:t>
                </a:r>
              </a:p>
              <a:p>
                <a:pPr>
                  <a:lnSpc>
                    <a:spcPct val="90000"/>
                  </a:lnSpc>
                </a:pPr>
                <a:r>
                  <a:rPr lang="en-US" sz="1400" b="1">
                    <a:latin typeface="Times New Roman" pitchFamily="18" charset="0"/>
                  </a:rPr>
                  <a:t>101101</a:t>
                </a:r>
              </a:p>
            </p:txBody>
          </p:sp>
          <p:sp>
            <p:nvSpPr>
              <p:cNvPr id="43063" name="AutoShape 45"/>
              <p:cNvSpPr>
                <a:spLocks noChangeArrowheads="1"/>
              </p:cNvSpPr>
              <p:nvPr/>
            </p:nvSpPr>
            <p:spPr bwMode="auto">
              <a:xfrm>
                <a:off x="528" y="3408"/>
                <a:ext cx="432" cy="240"/>
              </a:xfrm>
              <a:prstGeom prst="flowChartPunchedCard">
                <a:avLst/>
              </a:prstGeom>
              <a:noFill/>
              <a:ln w="25400">
                <a:solidFill>
                  <a:schemeClr val="accent2"/>
                </a:solidFill>
                <a:miter lim="800000"/>
                <a:headEnd/>
                <a:tailEnd/>
              </a:ln>
            </p:spPr>
            <p:txBody>
              <a:bodyPr wrap="none" anchor="ctr"/>
              <a:lstStyle/>
              <a:p>
                <a:endParaRPr lang="en-US"/>
              </a:p>
            </p:txBody>
          </p:sp>
        </p:grpSp>
        <p:sp>
          <p:nvSpPr>
            <p:cNvPr id="43056" name="Text Box 46"/>
            <p:cNvSpPr txBox="1">
              <a:spLocks noChangeArrowheads="1"/>
            </p:cNvSpPr>
            <p:nvPr/>
          </p:nvSpPr>
          <p:spPr bwMode="auto">
            <a:xfrm>
              <a:off x="2640" y="1920"/>
              <a:ext cx="707" cy="250"/>
            </a:xfrm>
            <a:prstGeom prst="rect">
              <a:avLst/>
            </a:prstGeom>
            <a:noFill/>
            <a:ln w="25400">
              <a:noFill/>
              <a:miter lim="800000"/>
              <a:headEnd/>
              <a:tailEnd/>
            </a:ln>
          </p:spPr>
          <p:txBody>
            <a:bodyPr wrap="none">
              <a:spAutoFit/>
            </a:bodyPr>
            <a:lstStyle/>
            <a:p>
              <a:r>
                <a:rPr lang="en-US" sz="2000">
                  <a:latin typeface="Arial Narrow" pitchFamily="34" charset="0"/>
                </a:rPr>
                <a:t>OS loader</a:t>
              </a:r>
            </a:p>
          </p:txBody>
        </p:sp>
        <p:sp>
          <p:nvSpPr>
            <p:cNvPr id="43057" name="Arc 47"/>
            <p:cNvSpPr>
              <a:spLocks/>
            </p:cNvSpPr>
            <p:nvPr/>
          </p:nvSpPr>
          <p:spPr bwMode="auto">
            <a:xfrm flipH="1">
              <a:off x="2160" y="2304"/>
              <a:ext cx="576"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headEnd/>
              <a:tailEnd type="triangle" w="med" len="med"/>
            </a:ln>
          </p:spPr>
          <p:txBody>
            <a:bodyPr wrap="none" anchor="ctr"/>
            <a:lstStyle/>
            <a:p>
              <a:endParaRPr lang="en-US"/>
            </a:p>
          </p:txBody>
        </p:sp>
        <p:sp>
          <p:nvSpPr>
            <p:cNvPr id="43058" name="Text Box 48"/>
            <p:cNvSpPr txBox="1">
              <a:spLocks noChangeArrowheads="1"/>
            </p:cNvSpPr>
            <p:nvPr/>
          </p:nvSpPr>
          <p:spPr bwMode="auto">
            <a:xfrm>
              <a:off x="1872" y="2544"/>
              <a:ext cx="484" cy="288"/>
            </a:xfrm>
            <a:prstGeom prst="rect">
              <a:avLst/>
            </a:prstGeom>
            <a:noFill/>
            <a:ln w="25400">
              <a:noFill/>
              <a:miter lim="800000"/>
              <a:headEnd/>
              <a:tailEnd/>
            </a:ln>
          </p:spPr>
          <p:txBody>
            <a:bodyPr wrap="none">
              <a:spAutoFit/>
            </a:bodyPr>
            <a:lstStyle/>
            <a:p>
              <a:r>
                <a:rPr lang="en-US" i="1">
                  <a:latin typeface="Times New Roman" pitchFamily="18" charset="0"/>
                </a:rPr>
                <a:t>h</a:t>
              </a:r>
              <a:r>
                <a:rPr lang="en-US">
                  <a:latin typeface="Times New Roman" pitchFamily="18" charset="0"/>
                </a:rPr>
                <a:t>(   )</a:t>
              </a:r>
            </a:p>
          </p:txBody>
        </p:sp>
        <p:sp>
          <p:nvSpPr>
            <p:cNvPr id="43059" name="Rectangle 49"/>
            <p:cNvSpPr>
              <a:spLocks noChangeArrowheads="1"/>
            </p:cNvSpPr>
            <p:nvPr/>
          </p:nvSpPr>
          <p:spPr bwMode="auto">
            <a:xfrm>
              <a:off x="1776" y="3024"/>
              <a:ext cx="768" cy="144"/>
            </a:xfrm>
            <a:prstGeom prst="rect">
              <a:avLst/>
            </a:prstGeom>
            <a:noFill/>
            <a:ln w="25400">
              <a:solidFill>
                <a:schemeClr val="accent2"/>
              </a:solidFill>
              <a:miter lim="800000"/>
              <a:headEnd/>
              <a:tailEnd/>
            </a:ln>
          </p:spPr>
          <p:txBody>
            <a:bodyPr wrap="none" anchor="ctr"/>
            <a:lstStyle/>
            <a:p>
              <a:endParaRPr lang="en-US"/>
            </a:p>
          </p:txBody>
        </p:sp>
        <p:sp>
          <p:nvSpPr>
            <p:cNvPr id="43060" name="Line 50"/>
            <p:cNvSpPr>
              <a:spLocks noChangeShapeType="1"/>
            </p:cNvSpPr>
            <p:nvPr/>
          </p:nvSpPr>
          <p:spPr bwMode="auto">
            <a:xfrm>
              <a:off x="2160" y="2832"/>
              <a:ext cx="0" cy="192"/>
            </a:xfrm>
            <a:prstGeom prst="line">
              <a:avLst/>
            </a:prstGeom>
            <a:noFill/>
            <a:ln w="25400">
              <a:solidFill>
                <a:schemeClr val="tx1"/>
              </a:solidFill>
              <a:round/>
              <a:headEnd/>
              <a:tailEnd type="triangle" w="med" len="med"/>
            </a:ln>
          </p:spPr>
          <p:txBody>
            <a:bodyPr/>
            <a:lstStyle/>
            <a:p>
              <a:endParaRPr lang="en-US"/>
            </a:p>
          </p:txBody>
        </p:sp>
        <p:sp>
          <p:nvSpPr>
            <p:cNvPr id="43061" name="Text Box 51"/>
            <p:cNvSpPr txBox="1">
              <a:spLocks noChangeArrowheads="1"/>
            </p:cNvSpPr>
            <p:nvPr/>
          </p:nvSpPr>
          <p:spPr bwMode="auto">
            <a:xfrm>
              <a:off x="1920" y="2976"/>
              <a:ext cx="464" cy="231"/>
            </a:xfrm>
            <a:prstGeom prst="rect">
              <a:avLst/>
            </a:prstGeom>
            <a:noFill/>
            <a:ln w="25400">
              <a:noFill/>
              <a:miter lim="800000"/>
              <a:headEnd/>
              <a:tailEnd/>
            </a:ln>
          </p:spPr>
          <p:txBody>
            <a:bodyPr wrap="none">
              <a:spAutoFit/>
            </a:bodyPr>
            <a:lstStyle/>
            <a:p>
              <a:r>
                <a:rPr lang="en-US" sz="1800" b="1">
                  <a:latin typeface="Arial Narrow" pitchFamily="34" charset="0"/>
                </a:rPr>
                <a:t>PCR 2</a:t>
              </a:r>
            </a:p>
          </p:txBody>
        </p:sp>
      </p:grpSp>
      <p:sp>
        <p:nvSpPr>
          <p:cNvPr id="43015" name="Line 52"/>
          <p:cNvSpPr>
            <a:spLocks noChangeShapeType="1"/>
          </p:cNvSpPr>
          <p:nvPr/>
        </p:nvSpPr>
        <p:spPr bwMode="auto">
          <a:xfrm>
            <a:off x="2362200" y="1219200"/>
            <a:ext cx="0" cy="4191000"/>
          </a:xfrm>
          <a:prstGeom prst="line">
            <a:avLst/>
          </a:prstGeom>
          <a:noFill/>
          <a:ln w="25400" cap="rnd">
            <a:solidFill>
              <a:schemeClr val="tx1"/>
            </a:solidFill>
            <a:prstDash val="sysDot"/>
            <a:round/>
            <a:headEnd/>
            <a:tailEnd/>
          </a:ln>
        </p:spPr>
        <p:txBody>
          <a:bodyPr/>
          <a:lstStyle/>
          <a:p>
            <a:endParaRPr lang="en-US"/>
          </a:p>
        </p:txBody>
      </p:sp>
      <p:sp>
        <p:nvSpPr>
          <p:cNvPr id="233525" name="Line 53"/>
          <p:cNvSpPr>
            <a:spLocks noChangeShapeType="1"/>
          </p:cNvSpPr>
          <p:nvPr/>
        </p:nvSpPr>
        <p:spPr bwMode="auto">
          <a:xfrm>
            <a:off x="4038600" y="1219200"/>
            <a:ext cx="0" cy="4191000"/>
          </a:xfrm>
          <a:prstGeom prst="line">
            <a:avLst/>
          </a:prstGeom>
          <a:noFill/>
          <a:ln w="25400" cap="rnd">
            <a:solidFill>
              <a:schemeClr val="tx1"/>
            </a:solidFill>
            <a:prstDash val="sysDot"/>
            <a:round/>
            <a:headEnd/>
            <a:tailEnd/>
          </a:ln>
        </p:spPr>
        <p:txBody>
          <a:bodyPr/>
          <a:lstStyle/>
          <a:p>
            <a:endParaRPr lang="en-US"/>
          </a:p>
        </p:txBody>
      </p:sp>
      <p:grpSp>
        <p:nvGrpSpPr>
          <p:cNvPr id="8" name="Group 97"/>
          <p:cNvGrpSpPr>
            <a:grpSpLocks/>
          </p:cNvGrpSpPr>
          <p:nvPr/>
        </p:nvGrpSpPr>
        <p:grpSpPr bwMode="auto">
          <a:xfrm>
            <a:off x="4038600" y="1219200"/>
            <a:ext cx="1676400" cy="4191000"/>
            <a:chOff x="2544" y="768"/>
            <a:chExt cx="1056" cy="2640"/>
          </a:xfrm>
        </p:grpSpPr>
        <p:sp>
          <p:nvSpPr>
            <p:cNvPr id="43053" name="Line 54"/>
            <p:cNvSpPr>
              <a:spLocks noChangeShapeType="1"/>
            </p:cNvSpPr>
            <p:nvPr/>
          </p:nvSpPr>
          <p:spPr bwMode="auto">
            <a:xfrm>
              <a:off x="3600" y="768"/>
              <a:ext cx="0" cy="2640"/>
            </a:xfrm>
            <a:prstGeom prst="line">
              <a:avLst/>
            </a:prstGeom>
            <a:noFill/>
            <a:ln w="25400" cap="rnd">
              <a:solidFill>
                <a:schemeClr val="tx1"/>
              </a:solidFill>
              <a:prstDash val="sysDot"/>
              <a:round/>
              <a:headEnd/>
              <a:tailEnd/>
            </a:ln>
          </p:spPr>
          <p:txBody>
            <a:bodyPr/>
            <a:lstStyle/>
            <a:p>
              <a:endParaRPr lang="en-US"/>
            </a:p>
          </p:txBody>
        </p:sp>
        <p:sp>
          <p:nvSpPr>
            <p:cNvPr id="43054" name="Line 55"/>
            <p:cNvSpPr>
              <a:spLocks noChangeShapeType="1"/>
            </p:cNvSpPr>
            <p:nvPr/>
          </p:nvSpPr>
          <p:spPr bwMode="auto">
            <a:xfrm>
              <a:off x="2544" y="1680"/>
              <a:ext cx="1056" cy="0"/>
            </a:xfrm>
            <a:prstGeom prst="line">
              <a:avLst/>
            </a:prstGeom>
            <a:noFill/>
            <a:ln w="25400" cap="rnd">
              <a:solidFill>
                <a:schemeClr val="tx1"/>
              </a:solidFill>
              <a:prstDash val="sysDot"/>
              <a:round/>
              <a:headEnd/>
              <a:tailEnd/>
            </a:ln>
          </p:spPr>
          <p:txBody>
            <a:bodyPr/>
            <a:lstStyle/>
            <a:p>
              <a:endParaRPr lang="en-US"/>
            </a:p>
          </p:txBody>
        </p:sp>
      </p:grpSp>
      <p:grpSp>
        <p:nvGrpSpPr>
          <p:cNvPr id="9" name="Group 70"/>
          <p:cNvGrpSpPr>
            <a:grpSpLocks/>
          </p:cNvGrpSpPr>
          <p:nvPr/>
        </p:nvGrpSpPr>
        <p:grpSpPr bwMode="auto">
          <a:xfrm>
            <a:off x="4343400" y="3048000"/>
            <a:ext cx="2241550" cy="2043113"/>
            <a:chOff x="2832" y="1920"/>
            <a:chExt cx="1412" cy="1287"/>
          </a:xfrm>
        </p:grpSpPr>
        <p:grpSp>
          <p:nvGrpSpPr>
            <p:cNvPr id="43044" name="Group 56"/>
            <p:cNvGrpSpPr>
              <a:grpSpLocks/>
            </p:cNvGrpSpPr>
            <p:nvPr/>
          </p:nvGrpSpPr>
          <p:grpSpPr bwMode="auto">
            <a:xfrm>
              <a:off x="3792" y="2112"/>
              <a:ext cx="452" cy="300"/>
              <a:chOff x="528" y="3371"/>
              <a:chExt cx="452" cy="300"/>
            </a:xfrm>
          </p:grpSpPr>
          <p:sp>
            <p:nvSpPr>
              <p:cNvPr id="43051" name="Text Box 57"/>
              <p:cNvSpPr txBox="1">
                <a:spLocks noChangeArrowheads="1"/>
              </p:cNvSpPr>
              <p:nvPr/>
            </p:nvSpPr>
            <p:spPr bwMode="auto">
              <a:xfrm>
                <a:off x="528" y="3371"/>
                <a:ext cx="452" cy="300"/>
              </a:xfrm>
              <a:prstGeom prst="rect">
                <a:avLst/>
              </a:prstGeom>
              <a:noFill/>
              <a:ln w="25400">
                <a:noFill/>
                <a:miter lim="800000"/>
                <a:headEnd/>
                <a:tailEnd/>
              </a:ln>
            </p:spPr>
            <p:txBody>
              <a:bodyPr wrap="none">
                <a:spAutoFit/>
              </a:bodyPr>
              <a:lstStyle/>
              <a:p>
                <a:pPr>
                  <a:lnSpc>
                    <a:spcPct val="90000"/>
                  </a:lnSpc>
                </a:pPr>
                <a:r>
                  <a:rPr lang="en-US" sz="1400" b="1">
                    <a:latin typeface="Times New Roman" pitchFamily="18" charset="0"/>
                  </a:rPr>
                  <a:t>001011</a:t>
                </a:r>
              </a:p>
              <a:p>
                <a:pPr>
                  <a:lnSpc>
                    <a:spcPct val="90000"/>
                  </a:lnSpc>
                </a:pPr>
                <a:r>
                  <a:rPr lang="en-US" sz="1400" b="1">
                    <a:latin typeface="Times New Roman" pitchFamily="18" charset="0"/>
                  </a:rPr>
                  <a:t>101101</a:t>
                </a:r>
              </a:p>
            </p:txBody>
          </p:sp>
          <p:sp>
            <p:nvSpPr>
              <p:cNvPr id="43052" name="AutoShape 58"/>
              <p:cNvSpPr>
                <a:spLocks noChangeArrowheads="1"/>
              </p:cNvSpPr>
              <p:nvPr/>
            </p:nvSpPr>
            <p:spPr bwMode="auto">
              <a:xfrm>
                <a:off x="528" y="3408"/>
                <a:ext cx="432" cy="240"/>
              </a:xfrm>
              <a:prstGeom prst="flowChartPunchedCard">
                <a:avLst/>
              </a:prstGeom>
              <a:noFill/>
              <a:ln w="25400">
                <a:solidFill>
                  <a:schemeClr val="accent2"/>
                </a:solidFill>
                <a:miter lim="800000"/>
                <a:headEnd/>
                <a:tailEnd/>
              </a:ln>
            </p:spPr>
            <p:txBody>
              <a:bodyPr wrap="none" anchor="ctr"/>
              <a:lstStyle/>
              <a:p>
                <a:endParaRPr lang="en-US"/>
              </a:p>
            </p:txBody>
          </p:sp>
        </p:grpSp>
        <p:sp>
          <p:nvSpPr>
            <p:cNvPr id="43045" name="Text Box 59"/>
            <p:cNvSpPr txBox="1">
              <a:spLocks noChangeArrowheads="1"/>
            </p:cNvSpPr>
            <p:nvPr/>
          </p:nvSpPr>
          <p:spPr bwMode="auto">
            <a:xfrm>
              <a:off x="3840" y="1920"/>
              <a:ext cx="306" cy="250"/>
            </a:xfrm>
            <a:prstGeom prst="rect">
              <a:avLst/>
            </a:prstGeom>
            <a:noFill/>
            <a:ln w="25400">
              <a:noFill/>
              <a:miter lim="800000"/>
              <a:headEnd/>
              <a:tailEnd/>
            </a:ln>
          </p:spPr>
          <p:txBody>
            <a:bodyPr wrap="none">
              <a:spAutoFit/>
            </a:bodyPr>
            <a:lstStyle/>
            <a:p>
              <a:r>
                <a:rPr lang="en-US" sz="2000">
                  <a:latin typeface="Arial Narrow" pitchFamily="34" charset="0"/>
                </a:rPr>
                <a:t>OS</a:t>
              </a:r>
            </a:p>
          </p:txBody>
        </p:sp>
        <p:sp>
          <p:nvSpPr>
            <p:cNvPr id="43046" name="Arc 60"/>
            <p:cNvSpPr>
              <a:spLocks/>
            </p:cNvSpPr>
            <p:nvPr/>
          </p:nvSpPr>
          <p:spPr bwMode="auto">
            <a:xfrm flipH="1">
              <a:off x="3216" y="2304"/>
              <a:ext cx="576"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headEnd/>
              <a:tailEnd type="triangle" w="med" len="med"/>
            </a:ln>
          </p:spPr>
          <p:txBody>
            <a:bodyPr wrap="none" anchor="ctr"/>
            <a:lstStyle/>
            <a:p>
              <a:endParaRPr lang="en-US"/>
            </a:p>
          </p:txBody>
        </p:sp>
        <p:sp>
          <p:nvSpPr>
            <p:cNvPr id="43047" name="Text Box 61"/>
            <p:cNvSpPr txBox="1">
              <a:spLocks noChangeArrowheads="1"/>
            </p:cNvSpPr>
            <p:nvPr/>
          </p:nvSpPr>
          <p:spPr bwMode="auto">
            <a:xfrm>
              <a:off x="2928" y="2544"/>
              <a:ext cx="484" cy="288"/>
            </a:xfrm>
            <a:prstGeom prst="rect">
              <a:avLst/>
            </a:prstGeom>
            <a:noFill/>
            <a:ln w="25400">
              <a:noFill/>
              <a:miter lim="800000"/>
              <a:headEnd/>
              <a:tailEnd/>
            </a:ln>
          </p:spPr>
          <p:txBody>
            <a:bodyPr wrap="none">
              <a:spAutoFit/>
            </a:bodyPr>
            <a:lstStyle/>
            <a:p>
              <a:r>
                <a:rPr lang="en-US" i="1">
                  <a:latin typeface="Times New Roman" pitchFamily="18" charset="0"/>
                </a:rPr>
                <a:t>h</a:t>
              </a:r>
              <a:r>
                <a:rPr lang="en-US">
                  <a:latin typeface="Times New Roman" pitchFamily="18" charset="0"/>
                </a:rPr>
                <a:t>(   )</a:t>
              </a:r>
            </a:p>
          </p:txBody>
        </p:sp>
        <p:sp>
          <p:nvSpPr>
            <p:cNvPr id="43048" name="Rectangle 62"/>
            <p:cNvSpPr>
              <a:spLocks noChangeArrowheads="1"/>
            </p:cNvSpPr>
            <p:nvPr/>
          </p:nvSpPr>
          <p:spPr bwMode="auto">
            <a:xfrm>
              <a:off x="2832" y="3024"/>
              <a:ext cx="768" cy="144"/>
            </a:xfrm>
            <a:prstGeom prst="rect">
              <a:avLst/>
            </a:prstGeom>
            <a:noFill/>
            <a:ln w="25400">
              <a:solidFill>
                <a:schemeClr val="accent2"/>
              </a:solidFill>
              <a:miter lim="800000"/>
              <a:headEnd/>
              <a:tailEnd/>
            </a:ln>
          </p:spPr>
          <p:txBody>
            <a:bodyPr wrap="none" anchor="ctr"/>
            <a:lstStyle/>
            <a:p>
              <a:endParaRPr lang="en-US"/>
            </a:p>
          </p:txBody>
        </p:sp>
        <p:sp>
          <p:nvSpPr>
            <p:cNvPr id="43049" name="Line 63"/>
            <p:cNvSpPr>
              <a:spLocks noChangeShapeType="1"/>
            </p:cNvSpPr>
            <p:nvPr/>
          </p:nvSpPr>
          <p:spPr bwMode="auto">
            <a:xfrm>
              <a:off x="3216" y="2832"/>
              <a:ext cx="0" cy="192"/>
            </a:xfrm>
            <a:prstGeom prst="line">
              <a:avLst/>
            </a:prstGeom>
            <a:noFill/>
            <a:ln w="25400">
              <a:solidFill>
                <a:schemeClr val="tx1"/>
              </a:solidFill>
              <a:round/>
              <a:headEnd/>
              <a:tailEnd type="triangle" w="med" len="med"/>
            </a:ln>
          </p:spPr>
          <p:txBody>
            <a:bodyPr/>
            <a:lstStyle/>
            <a:p>
              <a:endParaRPr lang="en-US"/>
            </a:p>
          </p:txBody>
        </p:sp>
        <p:sp>
          <p:nvSpPr>
            <p:cNvPr id="43050" name="Text Box 64"/>
            <p:cNvSpPr txBox="1">
              <a:spLocks noChangeArrowheads="1"/>
            </p:cNvSpPr>
            <p:nvPr/>
          </p:nvSpPr>
          <p:spPr bwMode="auto">
            <a:xfrm>
              <a:off x="2976" y="2976"/>
              <a:ext cx="464" cy="231"/>
            </a:xfrm>
            <a:prstGeom prst="rect">
              <a:avLst/>
            </a:prstGeom>
            <a:noFill/>
            <a:ln w="25400">
              <a:noFill/>
              <a:miter lim="800000"/>
              <a:headEnd/>
              <a:tailEnd/>
            </a:ln>
          </p:spPr>
          <p:txBody>
            <a:bodyPr wrap="none">
              <a:spAutoFit/>
            </a:bodyPr>
            <a:lstStyle/>
            <a:p>
              <a:r>
                <a:rPr lang="en-US" sz="1800" b="1">
                  <a:latin typeface="Arial Narrow" pitchFamily="34" charset="0"/>
                </a:rPr>
                <a:t>PCR 3</a:t>
              </a:r>
            </a:p>
          </p:txBody>
        </p:sp>
      </p:grpSp>
      <p:sp>
        <p:nvSpPr>
          <p:cNvPr id="233537" name="Line 65"/>
          <p:cNvSpPr>
            <a:spLocks noChangeShapeType="1"/>
          </p:cNvSpPr>
          <p:nvPr/>
        </p:nvSpPr>
        <p:spPr bwMode="auto">
          <a:xfrm>
            <a:off x="7391400" y="1143000"/>
            <a:ext cx="0" cy="4191000"/>
          </a:xfrm>
          <a:prstGeom prst="line">
            <a:avLst/>
          </a:prstGeom>
          <a:noFill/>
          <a:ln w="25400" cap="rnd">
            <a:solidFill>
              <a:schemeClr val="tx1"/>
            </a:solidFill>
            <a:prstDash val="sysDot"/>
            <a:round/>
            <a:headEnd/>
            <a:tailEnd/>
          </a:ln>
        </p:spPr>
        <p:txBody>
          <a:bodyPr/>
          <a:lstStyle/>
          <a:p>
            <a:endParaRPr lang="en-US"/>
          </a:p>
        </p:txBody>
      </p:sp>
      <p:grpSp>
        <p:nvGrpSpPr>
          <p:cNvPr id="11" name="Group 96"/>
          <p:cNvGrpSpPr>
            <a:grpSpLocks/>
          </p:cNvGrpSpPr>
          <p:nvPr/>
        </p:nvGrpSpPr>
        <p:grpSpPr bwMode="auto">
          <a:xfrm>
            <a:off x="6019800" y="2667000"/>
            <a:ext cx="2767013" cy="2424113"/>
            <a:chOff x="3792" y="1680"/>
            <a:chExt cx="1743" cy="1527"/>
          </a:xfrm>
        </p:grpSpPr>
        <p:grpSp>
          <p:nvGrpSpPr>
            <p:cNvPr id="43035" name="Group 72"/>
            <p:cNvGrpSpPr>
              <a:grpSpLocks/>
            </p:cNvGrpSpPr>
            <p:nvPr/>
          </p:nvGrpSpPr>
          <p:grpSpPr bwMode="auto">
            <a:xfrm>
              <a:off x="4752" y="2112"/>
              <a:ext cx="452" cy="300"/>
              <a:chOff x="528" y="3371"/>
              <a:chExt cx="452" cy="300"/>
            </a:xfrm>
          </p:grpSpPr>
          <p:sp>
            <p:nvSpPr>
              <p:cNvPr id="43042" name="Text Box 73"/>
              <p:cNvSpPr txBox="1">
                <a:spLocks noChangeArrowheads="1"/>
              </p:cNvSpPr>
              <p:nvPr/>
            </p:nvSpPr>
            <p:spPr bwMode="auto">
              <a:xfrm>
                <a:off x="528" y="3371"/>
                <a:ext cx="452" cy="300"/>
              </a:xfrm>
              <a:prstGeom prst="rect">
                <a:avLst/>
              </a:prstGeom>
              <a:noFill/>
              <a:ln w="25400">
                <a:noFill/>
                <a:miter lim="800000"/>
                <a:headEnd/>
                <a:tailEnd/>
              </a:ln>
            </p:spPr>
            <p:txBody>
              <a:bodyPr wrap="none">
                <a:spAutoFit/>
              </a:bodyPr>
              <a:lstStyle/>
              <a:p>
                <a:pPr>
                  <a:lnSpc>
                    <a:spcPct val="90000"/>
                  </a:lnSpc>
                </a:pPr>
                <a:r>
                  <a:rPr lang="en-US" sz="1400" b="1">
                    <a:latin typeface="Times New Roman" pitchFamily="18" charset="0"/>
                  </a:rPr>
                  <a:t>001011</a:t>
                </a:r>
              </a:p>
              <a:p>
                <a:pPr>
                  <a:lnSpc>
                    <a:spcPct val="90000"/>
                  </a:lnSpc>
                </a:pPr>
                <a:r>
                  <a:rPr lang="en-US" sz="1400" b="1">
                    <a:latin typeface="Times New Roman" pitchFamily="18" charset="0"/>
                  </a:rPr>
                  <a:t>101101</a:t>
                </a:r>
              </a:p>
            </p:txBody>
          </p:sp>
          <p:sp>
            <p:nvSpPr>
              <p:cNvPr id="43043" name="AutoShape 74"/>
              <p:cNvSpPr>
                <a:spLocks noChangeArrowheads="1"/>
              </p:cNvSpPr>
              <p:nvPr/>
            </p:nvSpPr>
            <p:spPr bwMode="auto">
              <a:xfrm>
                <a:off x="528" y="3408"/>
                <a:ext cx="432" cy="240"/>
              </a:xfrm>
              <a:prstGeom prst="flowChartPunchedCard">
                <a:avLst/>
              </a:prstGeom>
              <a:noFill/>
              <a:ln w="25400">
                <a:solidFill>
                  <a:schemeClr val="accent2"/>
                </a:solidFill>
                <a:miter lim="800000"/>
                <a:headEnd/>
                <a:tailEnd/>
              </a:ln>
            </p:spPr>
            <p:txBody>
              <a:bodyPr wrap="none" anchor="ctr"/>
              <a:lstStyle/>
              <a:p>
                <a:endParaRPr lang="en-US"/>
              </a:p>
            </p:txBody>
          </p:sp>
        </p:grpSp>
        <p:sp>
          <p:nvSpPr>
            <p:cNvPr id="43036" name="Text Box 75"/>
            <p:cNvSpPr txBox="1">
              <a:spLocks noChangeArrowheads="1"/>
            </p:cNvSpPr>
            <p:nvPr/>
          </p:nvSpPr>
          <p:spPr bwMode="auto">
            <a:xfrm>
              <a:off x="4704" y="1680"/>
              <a:ext cx="831" cy="442"/>
            </a:xfrm>
            <a:prstGeom prst="rect">
              <a:avLst/>
            </a:prstGeom>
            <a:noFill/>
            <a:ln w="25400">
              <a:noFill/>
              <a:miter lim="800000"/>
              <a:headEnd/>
              <a:tailEnd/>
            </a:ln>
          </p:spPr>
          <p:txBody>
            <a:bodyPr wrap="none">
              <a:spAutoFit/>
            </a:bodyPr>
            <a:lstStyle/>
            <a:p>
              <a:pPr algn="ctr"/>
              <a:r>
                <a:rPr lang="en-US" sz="2000">
                  <a:latin typeface="Arial Narrow" pitchFamily="34" charset="0"/>
                </a:rPr>
                <a:t>OS </a:t>
              </a:r>
            </a:p>
            <a:p>
              <a:pPr algn="ctr"/>
              <a:r>
                <a:rPr lang="en-US" sz="2000">
                  <a:latin typeface="Arial Narrow" pitchFamily="34" charset="0"/>
                </a:rPr>
                <a:t>components</a:t>
              </a:r>
            </a:p>
          </p:txBody>
        </p:sp>
        <p:sp>
          <p:nvSpPr>
            <p:cNvPr id="43037" name="Arc 76"/>
            <p:cNvSpPr>
              <a:spLocks/>
            </p:cNvSpPr>
            <p:nvPr/>
          </p:nvSpPr>
          <p:spPr bwMode="auto">
            <a:xfrm flipH="1">
              <a:off x="4176" y="2304"/>
              <a:ext cx="576"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1"/>
              </a:solidFill>
              <a:round/>
              <a:headEnd/>
              <a:tailEnd type="triangle" w="med" len="med"/>
            </a:ln>
          </p:spPr>
          <p:txBody>
            <a:bodyPr wrap="none" anchor="ctr"/>
            <a:lstStyle/>
            <a:p>
              <a:endParaRPr lang="en-US"/>
            </a:p>
          </p:txBody>
        </p:sp>
        <p:sp>
          <p:nvSpPr>
            <p:cNvPr id="43038" name="Text Box 77"/>
            <p:cNvSpPr txBox="1">
              <a:spLocks noChangeArrowheads="1"/>
            </p:cNvSpPr>
            <p:nvPr/>
          </p:nvSpPr>
          <p:spPr bwMode="auto">
            <a:xfrm>
              <a:off x="3888" y="2544"/>
              <a:ext cx="484" cy="288"/>
            </a:xfrm>
            <a:prstGeom prst="rect">
              <a:avLst/>
            </a:prstGeom>
            <a:noFill/>
            <a:ln w="25400">
              <a:noFill/>
              <a:miter lim="800000"/>
              <a:headEnd/>
              <a:tailEnd/>
            </a:ln>
          </p:spPr>
          <p:txBody>
            <a:bodyPr wrap="none">
              <a:spAutoFit/>
            </a:bodyPr>
            <a:lstStyle/>
            <a:p>
              <a:r>
                <a:rPr lang="en-US" i="1">
                  <a:latin typeface="Times New Roman" pitchFamily="18" charset="0"/>
                </a:rPr>
                <a:t>h</a:t>
              </a:r>
              <a:r>
                <a:rPr lang="en-US">
                  <a:latin typeface="Times New Roman" pitchFamily="18" charset="0"/>
                </a:rPr>
                <a:t>(   )</a:t>
              </a:r>
            </a:p>
          </p:txBody>
        </p:sp>
        <p:sp>
          <p:nvSpPr>
            <p:cNvPr id="43039" name="Rectangle 78"/>
            <p:cNvSpPr>
              <a:spLocks noChangeArrowheads="1"/>
            </p:cNvSpPr>
            <p:nvPr/>
          </p:nvSpPr>
          <p:spPr bwMode="auto">
            <a:xfrm>
              <a:off x="3792" y="3024"/>
              <a:ext cx="768" cy="144"/>
            </a:xfrm>
            <a:prstGeom prst="rect">
              <a:avLst/>
            </a:prstGeom>
            <a:noFill/>
            <a:ln w="25400">
              <a:solidFill>
                <a:schemeClr val="accent2"/>
              </a:solidFill>
              <a:miter lim="800000"/>
              <a:headEnd/>
              <a:tailEnd/>
            </a:ln>
          </p:spPr>
          <p:txBody>
            <a:bodyPr wrap="none" anchor="ctr"/>
            <a:lstStyle/>
            <a:p>
              <a:endParaRPr lang="en-US"/>
            </a:p>
          </p:txBody>
        </p:sp>
        <p:sp>
          <p:nvSpPr>
            <p:cNvPr id="43040" name="Line 79"/>
            <p:cNvSpPr>
              <a:spLocks noChangeShapeType="1"/>
            </p:cNvSpPr>
            <p:nvPr/>
          </p:nvSpPr>
          <p:spPr bwMode="auto">
            <a:xfrm>
              <a:off x="4176" y="2832"/>
              <a:ext cx="0" cy="192"/>
            </a:xfrm>
            <a:prstGeom prst="line">
              <a:avLst/>
            </a:prstGeom>
            <a:noFill/>
            <a:ln w="25400">
              <a:solidFill>
                <a:schemeClr val="tx1"/>
              </a:solidFill>
              <a:round/>
              <a:headEnd/>
              <a:tailEnd type="triangle" w="med" len="med"/>
            </a:ln>
          </p:spPr>
          <p:txBody>
            <a:bodyPr/>
            <a:lstStyle/>
            <a:p>
              <a:endParaRPr lang="en-US"/>
            </a:p>
          </p:txBody>
        </p:sp>
        <p:sp>
          <p:nvSpPr>
            <p:cNvPr id="43041" name="Text Box 80"/>
            <p:cNvSpPr txBox="1">
              <a:spLocks noChangeArrowheads="1"/>
            </p:cNvSpPr>
            <p:nvPr/>
          </p:nvSpPr>
          <p:spPr bwMode="auto">
            <a:xfrm>
              <a:off x="3936" y="2976"/>
              <a:ext cx="464" cy="231"/>
            </a:xfrm>
            <a:prstGeom prst="rect">
              <a:avLst/>
            </a:prstGeom>
            <a:noFill/>
            <a:ln w="25400">
              <a:noFill/>
              <a:miter lim="800000"/>
              <a:headEnd/>
              <a:tailEnd/>
            </a:ln>
          </p:spPr>
          <p:txBody>
            <a:bodyPr wrap="none">
              <a:spAutoFit/>
            </a:bodyPr>
            <a:lstStyle/>
            <a:p>
              <a:r>
                <a:rPr lang="en-US" sz="1800" b="1">
                  <a:latin typeface="Arial Narrow" pitchFamily="34" charset="0"/>
                </a:rPr>
                <a:t>PCR 4</a:t>
              </a:r>
            </a:p>
          </p:txBody>
        </p:sp>
      </p:grpSp>
      <p:grpSp>
        <p:nvGrpSpPr>
          <p:cNvPr id="13" name="Group 95"/>
          <p:cNvGrpSpPr>
            <a:grpSpLocks/>
          </p:cNvGrpSpPr>
          <p:nvPr/>
        </p:nvGrpSpPr>
        <p:grpSpPr bwMode="auto">
          <a:xfrm>
            <a:off x="6629400" y="3505200"/>
            <a:ext cx="1708150" cy="2667000"/>
            <a:chOff x="4176" y="2208"/>
            <a:chExt cx="1076" cy="1680"/>
          </a:xfrm>
        </p:grpSpPr>
        <p:sp>
          <p:nvSpPr>
            <p:cNvPr id="43022" name="Line 5"/>
            <p:cNvSpPr>
              <a:spLocks noChangeShapeType="1"/>
            </p:cNvSpPr>
            <p:nvPr/>
          </p:nvSpPr>
          <p:spPr bwMode="auto">
            <a:xfrm>
              <a:off x="4704" y="3792"/>
              <a:ext cx="0" cy="96"/>
            </a:xfrm>
            <a:prstGeom prst="line">
              <a:avLst/>
            </a:prstGeom>
            <a:noFill/>
            <a:ln w="25400">
              <a:solidFill>
                <a:schemeClr val="tx1"/>
              </a:solidFill>
              <a:round/>
              <a:headEnd/>
              <a:tailEnd/>
            </a:ln>
          </p:spPr>
          <p:txBody>
            <a:bodyPr/>
            <a:lstStyle/>
            <a:p>
              <a:endParaRPr lang="en-US"/>
            </a:p>
          </p:txBody>
        </p:sp>
        <p:sp>
          <p:nvSpPr>
            <p:cNvPr id="43023" name="Line 6"/>
            <p:cNvSpPr>
              <a:spLocks noChangeShapeType="1"/>
            </p:cNvSpPr>
            <p:nvPr/>
          </p:nvSpPr>
          <p:spPr bwMode="auto">
            <a:xfrm flipH="1">
              <a:off x="4176" y="3888"/>
              <a:ext cx="528" cy="0"/>
            </a:xfrm>
            <a:prstGeom prst="line">
              <a:avLst/>
            </a:prstGeom>
            <a:noFill/>
            <a:ln w="25400">
              <a:solidFill>
                <a:schemeClr val="tx1"/>
              </a:solidFill>
              <a:round/>
              <a:headEnd/>
              <a:tailEnd/>
            </a:ln>
          </p:spPr>
          <p:txBody>
            <a:bodyPr/>
            <a:lstStyle/>
            <a:p>
              <a:endParaRPr lang="en-US"/>
            </a:p>
          </p:txBody>
        </p:sp>
        <p:sp>
          <p:nvSpPr>
            <p:cNvPr id="43024" name="Line 7"/>
            <p:cNvSpPr>
              <a:spLocks noChangeShapeType="1"/>
            </p:cNvSpPr>
            <p:nvPr/>
          </p:nvSpPr>
          <p:spPr bwMode="auto">
            <a:xfrm flipV="1">
              <a:off x="4176" y="3168"/>
              <a:ext cx="0" cy="720"/>
            </a:xfrm>
            <a:prstGeom prst="line">
              <a:avLst/>
            </a:prstGeom>
            <a:noFill/>
            <a:ln w="25400">
              <a:solidFill>
                <a:schemeClr val="tx1"/>
              </a:solidFill>
              <a:round/>
              <a:headEnd/>
              <a:tailEnd type="triangle" w="med" len="med"/>
            </a:ln>
          </p:spPr>
          <p:txBody>
            <a:bodyPr/>
            <a:lstStyle/>
            <a:p>
              <a:endParaRPr lang="en-US"/>
            </a:p>
          </p:txBody>
        </p:sp>
        <p:grpSp>
          <p:nvGrpSpPr>
            <p:cNvPr id="43025" name="Group 84"/>
            <p:cNvGrpSpPr>
              <a:grpSpLocks/>
            </p:cNvGrpSpPr>
            <p:nvPr/>
          </p:nvGrpSpPr>
          <p:grpSpPr bwMode="auto">
            <a:xfrm>
              <a:off x="4800" y="2208"/>
              <a:ext cx="452" cy="300"/>
              <a:chOff x="4848" y="2688"/>
              <a:chExt cx="452" cy="300"/>
            </a:xfrm>
          </p:grpSpPr>
          <p:sp>
            <p:nvSpPr>
              <p:cNvPr id="43033" name="AutoShape 83"/>
              <p:cNvSpPr>
                <a:spLocks noChangeArrowheads="1"/>
              </p:cNvSpPr>
              <p:nvPr/>
            </p:nvSpPr>
            <p:spPr bwMode="auto">
              <a:xfrm>
                <a:off x="4848" y="2725"/>
                <a:ext cx="432" cy="240"/>
              </a:xfrm>
              <a:prstGeom prst="flowChartPunchedCard">
                <a:avLst/>
              </a:prstGeom>
              <a:solidFill>
                <a:schemeClr val="bg1"/>
              </a:solidFill>
              <a:ln w="25400">
                <a:solidFill>
                  <a:schemeClr val="accent2"/>
                </a:solidFill>
                <a:miter lim="800000"/>
                <a:headEnd/>
                <a:tailEnd/>
              </a:ln>
            </p:spPr>
            <p:txBody>
              <a:bodyPr wrap="none" anchor="ctr"/>
              <a:lstStyle/>
              <a:p>
                <a:endParaRPr lang="en-US"/>
              </a:p>
            </p:txBody>
          </p:sp>
          <p:sp>
            <p:nvSpPr>
              <p:cNvPr id="43034" name="Text Box 82"/>
              <p:cNvSpPr txBox="1">
                <a:spLocks noChangeArrowheads="1"/>
              </p:cNvSpPr>
              <p:nvPr/>
            </p:nvSpPr>
            <p:spPr bwMode="auto">
              <a:xfrm>
                <a:off x="4848" y="2688"/>
                <a:ext cx="452" cy="300"/>
              </a:xfrm>
              <a:prstGeom prst="rect">
                <a:avLst/>
              </a:prstGeom>
              <a:noFill/>
              <a:ln w="25400">
                <a:noFill/>
                <a:miter lim="800000"/>
                <a:headEnd/>
                <a:tailEnd/>
              </a:ln>
            </p:spPr>
            <p:txBody>
              <a:bodyPr wrap="none">
                <a:spAutoFit/>
              </a:bodyPr>
              <a:lstStyle/>
              <a:p>
                <a:pPr>
                  <a:lnSpc>
                    <a:spcPct val="90000"/>
                  </a:lnSpc>
                </a:pPr>
                <a:r>
                  <a:rPr lang="en-US" sz="1400" b="1">
                    <a:latin typeface="Times New Roman" pitchFamily="18" charset="0"/>
                  </a:rPr>
                  <a:t>001011</a:t>
                </a:r>
              </a:p>
              <a:p>
                <a:pPr>
                  <a:lnSpc>
                    <a:spcPct val="90000"/>
                  </a:lnSpc>
                </a:pPr>
                <a:r>
                  <a:rPr lang="en-US" sz="1400" b="1">
                    <a:latin typeface="Times New Roman" pitchFamily="18" charset="0"/>
                  </a:rPr>
                  <a:t>101101</a:t>
                </a:r>
              </a:p>
            </p:txBody>
          </p:sp>
        </p:grpSp>
        <p:sp>
          <p:nvSpPr>
            <p:cNvPr id="43026" name="Line 87"/>
            <p:cNvSpPr>
              <a:spLocks noChangeShapeType="1"/>
            </p:cNvSpPr>
            <p:nvPr/>
          </p:nvSpPr>
          <p:spPr bwMode="auto">
            <a:xfrm>
              <a:off x="4272" y="3168"/>
              <a:ext cx="0" cy="240"/>
            </a:xfrm>
            <a:prstGeom prst="line">
              <a:avLst/>
            </a:prstGeom>
            <a:noFill/>
            <a:ln w="25400">
              <a:solidFill>
                <a:schemeClr val="tx1"/>
              </a:solidFill>
              <a:round/>
              <a:headEnd/>
              <a:tailEnd/>
            </a:ln>
          </p:spPr>
          <p:txBody>
            <a:bodyPr/>
            <a:lstStyle/>
            <a:p>
              <a:endParaRPr lang="en-US"/>
            </a:p>
          </p:txBody>
        </p:sp>
        <p:sp>
          <p:nvSpPr>
            <p:cNvPr id="43027" name="Line 88"/>
            <p:cNvSpPr>
              <a:spLocks noChangeShapeType="1"/>
            </p:cNvSpPr>
            <p:nvPr/>
          </p:nvSpPr>
          <p:spPr bwMode="auto">
            <a:xfrm>
              <a:off x="4272" y="3408"/>
              <a:ext cx="336" cy="0"/>
            </a:xfrm>
            <a:prstGeom prst="line">
              <a:avLst/>
            </a:prstGeom>
            <a:noFill/>
            <a:ln w="25400">
              <a:solidFill>
                <a:schemeClr val="tx1"/>
              </a:solidFill>
              <a:round/>
              <a:headEnd/>
              <a:tailEnd/>
            </a:ln>
          </p:spPr>
          <p:txBody>
            <a:bodyPr/>
            <a:lstStyle/>
            <a:p>
              <a:endParaRPr lang="en-US"/>
            </a:p>
          </p:txBody>
        </p:sp>
        <p:sp>
          <p:nvSpPr>
            <p:cNvPr id="43028" name="Line 89"/>
            <p:cNvSpPr>
              <a:spLocks noChangeShapeType="1"/>
            </p:cNvSpPr>
            <p:nvPr/>
          </p:nvSpPr>
          <p:spPr bwMode="auto">
            <a:xfrm>
              <a:off x="4608" y="3408"/>
              <a:ext cx="0" cy="144"/>
            </a:xfrm>
            <a:prstGeom prst="line">
              <a:avLst/>
            </a:prstGeom>
            <a:noFill/>
            <a:ln w="25400">
              <a:solidFill>
                <a:schemeClr val="tx1"/>
              </a:solidFill>
              <a:round/>
              <a:headEnd/>
              <a:tailEnd type="triangle" w="med" len="med"/>
            </a:ln>
          </p:spPr>
          <p:txBody>
            <a:bodyPr/>
            <a:lstStyle/>
            <a:p>
              <a:endParaRPr lang="en-US"/>
            </a:p>
          </p:txBody>
        </p:sp>
        <p:sp>
          <p:nvSpPr>
            <p:cNvPr id="43029" name="Text Box 90"/>
            <p:cNvSpPr txBox="1">
              <a:spLocks noChangeArrowheads="1"/>
            </p:cNvSpPr>
            <p:nvPr/>
          </p:nvSpPr>
          <p:spPr bwMode="auto">
            <a:xfrm>
              <a:off x="4320" y="3504"/>
              <a:ext cx="628" cy="288"/>
            </a:xfrm>
            <a:prstGeom prst="rect">
              <a:avLst/>
            </a:prstGeom>
            <a:noFill/>
            <a:ln w="25400">
              <a:noFill/>
              <a:miter lim="800000"/>
              <a:headEnd/>
              <a:tailEnd/>
            </a:ln>
          </p:spPr>
          <p:txBody>
            <a:bodyPr wrap="none">
              <a:spAutoFit/>
            </a:bodyPr>
            <a:lstStyle/>
            <a:p>
              <a:r>
                <a:rPr lang="en-US" i="1">
                  <a:latin typeface="Times New Roman" pitchFamily="18" charset="0"/>
                </a:rPr>
                <a:t>h</a:t>
              </a:r>
              <a:r>
                <a:rPr lang="en-US">
                  <a:latin typeface="Times New Roman" pitchFamily="18" charset="0"/>
                </a:rPr>
                <a:t>(      )</a:t>
              </a:r>
            </a:p>
          </p:txBody>
        </p:sp>
        <p:sp>
          <p:nvSpPr>
            <p:cNvPr id="43030" name="Line 92"/>
            <p:cNvSpPr>
              <a:spLocks noChangeShapeType="1"/>
            </p:cNvSpPr>
            <p:nvPr/>
          </p:nvSpPr>
          <p:spPr bwMode="auto">
            <a:xfrm>
              <a:off x="4752" y="2928"/>
              <a:ext cx="0" cy="624"/>
            </a:xfrm>
            <a:prstGeom prst="line">
              <a:avLst/>
            </a:prstGeom>
            <a:noFill/>
            <a:ln w="25400">
              <a:solidFill>
                <a:schemeClr val="tx1"/>
              </a:solidFill>
              <a:round/>
              <a:headEnd/>
              <a:tailEnd type="triangle" w="med" len="med"/>
            </a:ln>
          </p:spPr>
          <p:txBody>
            <a:bodyPr/>
            <a:lstStyle/>
            <a:p>
              <a:endParaRPr lang="en-US"/>
            </a:p>
          </p:txBody>
        </p:sp>
        <p:sp>
          <p:nvSpPr>
            <p:cNvPr id="43031" name="Line 93"/>
            <p:cNvSpPr>
              <a:spLocks noChangeShapeType="1"/>
            </p:cNvSpPr>
            <p:nvPr/>
          </p:nvSpPr>
          <p:spPr bwMode="auto">
            <a:xfrm>
              <a:off x="4752" y="2928"/>
              <a:ext cx="288" cy="0"/>
            </a:xfrm>
            <a:prstGeom prst="line">
              <a:avLst/>
            </a:prstGeom>
            <a:noFill/>
            <a:ln w="25400">
              <a:solidFill>
                <a:schemeClr val="tx1"/>
              </a:solidFill>
              <a:round/>
              <a:headEnd/>
              <a:tailEnd/>
            </a:ln>
          </p:spPr>
          <p:txBody>
            <a:bodyPr/>
            <a:lstStyle/>
            <a:p>
              <a:endParaRPr lang="en-US"/>
            </a:p>
          </p:txBody>
        </p:sp>
        <p:sp>
          <p:nvSpPr>
            <p:cNvPr id="43032" name="Line 94"/>
            <p:cNvSpPr>
              <a:spLocks noChangeShapeType="1"/>
            </p:cNvSpPr>
            <p:nvPr/>
          </p:nvSpPr>
          <p:spPr bwMode="auto">
            <a:xfrm flipV="1">
              <a:off x="5040" y="2496"/>
              <a:ext cx="0" cy="432"/>
            </a:xfrm>
            <a:prstGeom prst="line">
              <a:avLst/>
            </a:prstGeom>
            <a:noFill/>
            <a:ln w="25400">
              <a:solidFill>
                <a:schemeClr val="tx1"/>
              </a:solidFill>
              <a:round/>
              <a:headEnd/>
              <a:tailEnd/>
            </a:ln>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3525"/>
                                        </p:tgtEl>
                                        <p:attrNameLst>
                                          <p:attrName>style.visibility</p:attrName>
                                        </p:attrNameLst>
                                      </p:cBhvr>
                                      <p:to>
                                        <p:strVal val="visible"/>
                                      </p:to>
                                    </p:set>
                                    <p:animEffect transition="in" filter="dissolve">
                                      <p:cBhvr>
                                        <p:cTn id="12" dur="500"/>
                                        <p:tgtEl>
                                          <p:spTgt spid="2335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33537"/>
                                        </p:tgtEl>
                                        <p:attrNameLst>
                                          <p:attrName>style.visibility</p:attrName>
                                        </p:attrNameLst>
                                      </p:cBhvr>
                                      <p:to>
                                        <p:strVal val="visible"/>
                                      </p:to>
                                    </p:set>
                                    <p:animEffect transition="in" filter="dissolve">
                                      <p:cBhvr>
                                        <p:cTn id="37" dur="500"/>
                                        <p:tgtEl>
                                          <p:spTgt spid="2335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up)">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525" grpId="0" animBg="1"/>
      <p:bldP spid="23353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indent="0"/>
            <a:r>
              <a:rPr lang="en-US" dirty="0" smtClean="0"/>
              <a:t>TCG Secure Boot</a:t>
            </a:r>
          </a:p>
        </p:txBody>
      </p:sp>
      <p:sp>
        <p:nvSpPr>
          <p:cNvPr id="44035" name="Rectangle 3"/>
          <p:cNvSpPr>
            <a:spLocks noGrp="1" noChangeArrowheads="1"/>
          </p:cNvSpPr>
          <p:nvPr>
            <p:ph type="body" idx="1"/>
          </p:nvPr>
        </p:nvSpPr>
        <p:spPr/>
        <p:txBody>
          <a:bodyPr/>
          <a:lstStyle/>
          <a:p>
            <a:r>
              <a:rPr lang="en-US" smtClean="0"/>
              <a:t>Non-volatile “data integrity registers” (DIRs) are loaded with expected PCR values</a:t>
            </a:r>
          </a:p>
          <a:p>
            <a:pPr lvl="1"/>
            <a:r>
              <a:rPr lang="en-US" smtClean="0"/>
              <a:t>DIRs are contained within TPM and require owner authorization to write</a:t>
            </a:r>
          </a:p>
          <a:p>
            <a:pPr lvl="1"/>
            <a:endParaRPr lang="en-US" smtClean="0"/>
          </a:p>
          <a:p>
            <a:r>
              <a:rPr lang="en-US" smtClean="0"/>
              <a:t>If a PCR value, when computed, doesn’t match corresponding DIR value, then boot is canceled</a:t>
            </a:r>
          </a:p>
          <a:p>
            <a:endParaRPr lang="en-US"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indent="0"/>
            <a:r>
              <a:rPr lang="en-US" smtClean="0"/>
              <a:t>TCG Integrity Challenge and Response</a:t>
            </a:r>
          </a:p>
        </p:txBody>
      </p:sp>
      <p:sp>
        <p:nvSpPr>
          <p:cNvPr id="235523" name="Rectangle 3"/>
          <p:cNvSpPr>
            <a:spLocks noGrp="1" noChangeArrowheads="1"/>
          </p:cNvSpPr>
          <p:nvPr>
            <p:ph type="body" idx="1"/>
          </p:nvPr>
        </p:nvSpPr>
        <p:spPr/>
        <p:txBody>
          <a:bodyPr/>
          <a:lstStyle/>
          <a:p>
            <a:r>
              <a:rPr lang="en-US" smtClean="0"/>
              <a:t>Remote machine can query TPM for contents of PCRs</a:t>
            </a:r>
          </a:p>
          <a:p>
            <a:r>
              <a:rPr lang="en-US" smtClean="0"/>
              <a:t>TPM responds with signed PCR values</a:t>
            </a:r>
          </a:p>
          <a:p>
            <a:pPr lvl="1"/>
            <a:r>
              <a:rPr lang="en-US" smtClean="0"/>
              <a:t>Think of it as signed with </a:t>
            </a:r>
            <a:r>
              <a:rPr lang="en-US" i="1" smtClean="0">
                <a:sym typeface="Symbol" pitchFamily="18" charset="2"/>
              </a:rPr>
              <a:t>K</a:t>
            </a:r>
            <a:r>
              <a:rPr lang="en-US" baseline="-25000" smtClean="0">
                <a:sym typeface="Symbol" pitchFamily="18" charset="2"/>
              </a:rPr>
              <a:t>TPM</a:t>
            </a:r>
          </a:p>
          <a:p>
            <a:pPr lvl="1" algn="ctr">
              <a:buFont typeface="Wingdings 3" pitchFamily="18" charset="2"/>
              <a:buNone/>
            </a:pPr>
            <a:r>
              <a:rPr lang="en-US" i="1" smtClean="0">
                <a:sym typeface="Symbol" pitchFamily="18" charset="2"/>
              </a:rPr>
              <a:t>K</a:t>
            </a:r>
            <a:r>
              <a:rPr lang="en-US" baseline="-25000" smtClean="0">
                <a:sym typeface="Symbol" pitchFamily="18" charset="2"/>
              </a:rPr>
              <a:t>TPM</a:t>
            </a:r>
            <a:r>
              <a:rPr lang="en-US" i="1" smtClean="0">
                <a:sym typeface="Symbol" pitchFamily="18" charset="2"/>
              </a:rPr>
              <a:t> </a:t>
            </a:r>
            <a:r>
              <a:rPr lang="en-US" b="1" smtClean="0">
                <a:sym typeface="Symbol" pitchFamily="18" charset="2"/>
              </a:rPr>
              <a:t>signed</a:t>
            </a:r>
            <a:r>
              <a:rPr lang="en-US" smtClean="0">
                <a:sym typeface="Symbol" pitchFamily="18" charset="2"/>
              </a:rPr>
              <a:t> PCRvals = … </a:t>
            </a:r>
            <a:endParaRPr lang="en-US" smtClean="0"/>
          </a:p>
          <a:p>
            <a:pPr lvl="1"/>
            <a:r>
              <a:rPr lang="en-US" smtClean="0"/>
              <a:t>(In reality, is not signed with </a:t>
            </a:r>
            <a:r>
              <a:rPr lang="en-US" i="1" smtClean="0">
                <a:sym typeface="Symbol" pitchFamily="18" charset="2"/>
              </a:rPr>
              <a:t>K</a:t>
            </a:r>
            <a:r>
              <a:rPr lang="en-US" baseline="-25000" smtClean="0">
                <a:sym typeface="Symbol" pitchFamily="18" charset="2"/>
              </a:rPr>
              <a:t>TPM</a:t>
            </a:r>
            <a:r>
              <a:rPr lang="en-US" smtClean="0">
                <a:sym typeface="Symbol" pitchFamily="18" charset="2"/>
              </a:rPr>
              <a:t> but another “identity key” is used to enhance privacy)</a:t>
            </a:r>
          </a:p>
          <a:p>
            <a:endParaRPr lang="en-US" smtClean="0"/>
          </a:p>
          <a:p>
            <a:r>
              <a:rPr lang="en-US" smtClean="0"/>
              <a:t>TP additionally responds with records (hints) of what is “summarized” in the PCR values</a:t>
            </a:r>
          </a:p>
          <a:p>
            <a:pPr lvl="1"/>
            <a:r>
              <a:rPr lang="en-US" smtClean="0"/>
              <a:t>Records could contain software itself, but more likely contains name, supplier, version, and URL for software</a:t>
            </a:r>
          </a:p>
          <a:p>
            <a:pPr lvl="1"/>
            <a:r>
              <a:rPr lang="en-US" smtClean="0"/>
              <a:t>Enables remote machine to reconstruct and check PCR values</a:t>
            </a:r>
          </a:p>
          <a:p>
            <a:pPr lvl="1"/>
            <a:r>
              <a:rPr lang="en-US" smtClean="0"/>
              <a:t>Records not trusted and so are stored outside TPM</a:t>
            </a:r>
          </a:p>
          <a:p>
            <a:pPr lvl="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5523">
                                            <p:txEl>
                                              <p:pRg st="0" end="0"/>
                                            </p:txEl>
                                          </p:spTgt>
                                        </p:tgtEl>
                                        <p:attrNameLst>
                                          <p:attrName>style.visibility</p:attrName>
                                        </p:attrNameLst>
                                      </p:cBhvr>
                                      <p:to>
                                        <p:strVal val="visible"/>
                                      </p:to>
                                    </p:set>
                                    <p:animEffect transition="in" filter="dissolve">
                                      <p:cBhvr>
                                        <p:cTn id="7" dur="500"/>
                                        <p:tgtEl>
                                          <p:spTgt spid="2355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5523">
                                            <p:txEl>
                                              <p:pRg st="1" end="1"/>
                                            </p:txEl>
                                          </p:spTgt>
                                        </p:tgtEl>
                                        <p:attrNameLst>
                                          <p:attrName>style.visibility</p:attrName>
                                        </p:attrNameLst>
                                      </p:cBhvr>
                                      <p:to>
                                        <p:strVal val="visible"/>
                                      </p:to>
                                    </p:set>
                                    <p:animEffect transition="in" filter="dissolve">
                                      <p:cBhvr>
                                        <p:cTn id="12" dur="500"/>
                                        <p:tgtEl>
                                          <p:spTgt spid="23552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35523">
                                            <p:txEl>
                                              <p:pRg st="2" end="2"/>
                                            </p:txEl>
                                          </p:spTgt>
                                        </p:tgtEl>
                                        <p:attrNameLst>
                                          <p:attrName>style.visibility</p:attrName>
                                        </p:attrNameLst>
                                      </p:cBhvr>
                                      <p:to>
                                        <p:strVal val="visible"/>
                                      </p:to>
                                    </p:set>
                                    <p:animEffect transition="in" filter="dissolve">
                                      <p:cBhvr>
                                        <p:cTn id="15" dur="500"/>
                                        <p:tgtEl>
                                          <p:spTgt spid="23552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5523">
                                            <p:txEl>
                                              <p:pRg st="3" end="3"/>
                                            </p:txEl>
                                          </p:spTgt>
                                        </p:tgtEl>
                                        <p:attrNameLst>
                                          <p:attrName>style.visibility</p:attrName>
                                        </p:attrNameLst>
                                      </p:cBhvr>
                                      <p:to>
                                        <p:strVal val="visible"/>
                                      </p:to>
                                    </p:set>
                                    <p:animEffect transition="in" filter="dissolve">
                                      <p:cBhvr>
                                        <p:cTn id="18" dur="500"/>
                                        <p:tgtEl>
                                          <p:spTgt spid="23552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35523">
                                            <p:txEl>
                                              <p:pRg st="4" end="4"/>
                                            </p:txEl>
                                          </p:spTgt>
                                        </p:tgtEl>
                                        <p:attrNameLst>
                                          <p:attrName>style.visibility</p:attrName>
                                        </p:attrNameLst>
                                      </p:cBhvr>
                                      <p:to>
                                        <p:strVal val="visible"/>
                                      </p:to>
                                    </p:set>
                                    <p:animEffect transition="in" filter="dissolve">
                                      <p:cBhvr>
                                        <p:cTn id="21" dur="500"/>
                                        <p:tgtEl>
                                          <p:spTgt spid="23552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35523">
                                            <p:txEl>
                                              <p:pRg st="6" end="6"/>
                                            </p:txEl>
                                          </p:spTgt>
                                        </p:tgtEl>
                                        <p:attrNameLst>
                                          <p:attrName>style.visibility</p:attrName>
                                        </p:attrNameLst>
                                      </p:cBhvr>
                                      <p:to>
                                        <p:strVal val="visible"/>
                                      </p:to>
                                    </p:set>
                                    <p:animEffect transition="in" filter="dissolve">
                                      <p:cBhvr>
                                        <p:cTn id="26" dur="500"/>
                                        <p:tgtEl>
                                          <p:spTgt spid="235523">
                                            <p:txEl>
                                              <p:pRg st="6" end="6"/>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35523">
                                            <p:txEl>
                                              <p:pRg st="7" end="7"/>
                                            </p:txEl>
                                          </p:spTgt>
                                        </p:tgtEl>
                                        <p:attrNameLst>
                                          <p:attrName>style.visibility</p:attrName>
                                        </p:attrNameLst>
                                      </p:cBhvr>
                                      <p:to>
                                        <p:strVal val="visible"/>
                                      </p:to>
                                    </p:set>
                                    <p:animEffect transition="in" filter="dissolve">
                                      <p:cBhvr>
                                        <p:cTn id="29" dur="500"/>
                                        <p:tgtEl>
                                          <p:spTgt spid="235523">
                                            <p:txEl>
                                              <p:pRg st="7" end="7"/>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35523">
                                            <p:txEl>
                                              <p:pRg st="8" end="8"/>
                                            </p:txEl>
                                          </p:spTgt>
                                        </p:tgtEl>
                                        <p:attrNameLst>
                                          <p:attrName>style.visibility</p:attrName>
                                        </p:attrNameLst>
                                      </p:cBhvr>
                                      <p:to>
                                        <p:strVal val="visible"/>
                                      </p:to>
                                    </p:set>
                                    <p:animEffect transition="in" filter="dissolve">
                                      <p:cBhvr>
                                        <p:cTn id="32" dur="500"/>
                                        <p:tgtEl>
                                          <p:spTgt spid="235523">
                                            <p:txEl>
                                              <p:pRg st="8" end="8"/>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35523">
                                            <p:txEl>
                                              <p:pRg st="9" end="9"/>
                                            </p:txEl>
                                          </p:spTgt>
                                        </p:tgtEl>
                                        <p:attrNameLst>
                                          <p:attrName>style.visibility</p:attrName>
                                        </p:attrNameLst>
                                      </p:cBhvr>
                                      <p:to>
                                        <p:strVal val="visible"/>
                                      </p:to>
                                    </p:set>
                                    <p:animEffect transition="in" filter="dissolve">
                                      <p:cBhvr>
                                        <p:cTn id="35" dur="500"/>
                                        <p:tgtEl>
                                          <p:spTgt spid="2355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Rectangle 2"/>
          <p:cNvSpPr>
            <a:spLocks noGrp="1" noChangeArrowheads="1"/>
          </p:cNvSpPr>
          <p:nvPr>
            <p:ph type="title"/>
          </p:nvPr>
        </p:nvSpPr>
        <p:spPr/>
        <p:txBody>
          <a:bodyPr/>
          <a:lstStyle/>
          <a:p>
            <a:pPr indent="0"/>
            <a:r>
              <a:rPr lang="en-US" smtClean="0"/>
              <a:t>Example</a:t>
            </a:r>
          </a:p>
        </p:txBody>
      </p:sp>
      <p:sp>
        <p:nvSpPr>
          <p:cNvPr id="6153" name="Rectangle 3"/>
          <p:cNvSpPr>
            <a:spLocks noChangeArrowheads="1"/>
          </p:cNvSpPr>
          <p:nvPr/>
        </p:nvSpPr>
        <p:spPr bwMode="auto">
          <a:xfrm>
            <a:off x="2895600" y="1981200"/>
            <a:ext cx="1828800" cy="685800"/>
          </a:xfrm>
          <a:prstGeom prst="rect">
            <a:avLst/>
          </a:prstGeom>
          <a:noFill/>
          <a:ln w="9525">
            <a:solidFill>
              <a:schemeClr val="tx1"/>
            </a:solidFill>
            <a:miter lim="800000"/>
            <a:headEnd/>
            <a:tailEnd/>
          </a:ln>
        </p:spPr>
        <p:txBody>
          <a:bodyPr wrap="none" anchor="ctr"/>
          <a:lstStyle/>
          <a:p>
            <a:endParaRPr lang="en-US"/>
          </a:p>
        </p:txBody>
      </p:sp>
      <p:sp>
        <p:nvSpPr>
          <p:cNvPr id="6154" name="Rectangle 4"/>
          <p:cNvSpPr>
            <a:spLocks noChangeArrowheads="1"/>
          </p:cNvSpPr>
          <p:nvPr/>
        </p:nvSpPr>
        <p:spPr bwMode="auto">
          <a:xfrm>
            <a:off x="2895600" y="2667000"/>
            <a:ext cx="1828800" cy="685800"/>
          </a:xfrm>
          <a:prstGeom prst="rect">
            <a:avLst/>
          </a:prstGeom>
          <a:noFill/>
          <a:ln w="9525">
            <a:solidFill>
              <a:schemeClr val="tx1"/>
            </a:solidFill>
            <a:miter lim="800000"/>
            <a:headEnd/>
            <a:tailEnd/>
          </a:ln>
        </p:spPr>
        <p:txBody>
          <a:bodyPr wrap="none" anchor="ctr"/>
          <a:lstStyle/>
          <a:p>
            <a:endParaRPr lang="en-US"/>
          </a:p>
        </p:txBody>
      </p:sp>
      <p:sp>
        <p:nvSpPr>
          <p:cNvPr id="6155" name="Rectangle 5"/>
          <p:cNvSpPr>
            <a:spLocks noChangeArrowheads="1"/>
          </p:cNvSpPr>
          <p:nvPr/>
        </p:nvSpPr>
        <p:spPr bwMode="auto">
          <a:xfrm>
            <a:off x="2895600" y="3352800"/>
            <a:ext cx="1828800" cy="685800"/>
          </a:xfrm>
          <a:prstGeom prst="rect">
            <a:avLst/>
          </a:prstGeom>
          <a:noFill/>
          <a:ln w="9525">
            <a:solidFill>
              <a:schemeClr val="tx1"/>
            </a:solidFill>
            <a:miter lim="800000"/>
            <a:headEnd/>
            <a:tailEnd/>
          </a:ln>
        </p:spPr>
        <p:txBody>
          <a:bodyPr wrap="none" anchor="ctr"/>
          <a:lstStyle/>
          <a:p>
            <a:endParaRPr lang="en-US"/>
          </a:p>
        </p:txBody>
      </p:sp>
      <p:sp>
        <p:nvSpPr>
          <p:cNvPr id="6156" name="Text Box 6"/>
          <p:cNvSpPr txBox="1">
            <a:spLocks noChangeArrowheads="1"/>
          </p:cNvSpPr>
          <p:nvPr/>
        </p:nvSpPr>
        <p:spPr bwMode="auto">
          <a:xfrm>
            <a:off x="2819400" y="3276600"/>
            <a:ext cx="1676400" cy="366713"/>
          </a:xfrm>
          <a:prstGeom prst="rect">
            <a:avLst/>
          </a:prstGeom>
          <a:noFill/>
          <a:ln w="9525">
            <a:noFill/>
            <a:miter lim="800000"/>
            <a:headEnd/>
            <a:tailEnd/>
          </a:ln>
        </p:spPr>
        <p:txBody>
          <a:bodyPr wrap="none">
            <a:spAutoFit/>
          </a:bodyPr>
          <a:lstStyle/>
          <a:p>
            <a:pPr algn="ctr"/>
            <a:r>
              <a:rPr lang="en-US" sz="1800" b="1">
                <a:latin typeface="Times New Roman" pitchFamily="18" charset="0"/>
              </a:rPr>
              <a:t>Workstation </a:t>
            </a:r>
            <a:r>
              <a:rPr lang="en-US" sz="1800" b="1" i="1">
                <a:latin typeface="Times New Roman" pitchFamily="18" charset="0"/>
              </a:rPr>
              <a:t>W</a:t>
            </a:r>
          </a:p>
        </p:txBody>
      </p:sp>
      <p:sp>
        <p:nvSpPr>
          <p:cNvPr id="6157" name="Text Box 7"/>
          <p:cNvSpPr txBox="1">
            <a:spLocks noChangeArrowheads="1"/>
          </p:cNvSpPr>
          <p:nvPr/>
        </p:nvSpPr>
        <p:spPr bwMode="auto">
          <a:xfrm>
            <a:off x="2819400" y="2590800"/>
            <a:ext cx="552450" cy="366713"/>
          </a:xfrm>
          <a:prstGeom prst="rect">
            <a:avLst/>
          </a:prstGeom>
          <a:noFill/>
          <a:ln w="9525">
            <a:noFill/>
            <a:miter lim="800000"/>
            <a:headEnd/>
            <a:tailEnd/>
          </a:ln>
        </p:spPr>
        <p:txBody>
          <a:bodyPr wrap="none">
            <a:spAutoFit/>
          </a:bodyPr>
          <a:lstStyle/>
          <a:p>
            <a:r>
              <a:rPr lang="en-US" sz="1800" b="1">
                <a:latin typeface="Times New Roman" pitchFamily="18" charset="0"/>
              </a:rPr>
              <a:t>O/S</a:t>
            </a:r>
          </a:p>
        </p:txBody>
      </p:sp>
      <p:sp>
        <p:nvSpPr>
          <p:cNvPr id="6158" name="Text Box 8"/>
          <p:cNvSpPr txBox="1">
            <a:spLocks noChangeArrowheads="1"/>
          </p:cNvSpPr>
          <p:nvPr/>
        </p:nvSpPr>
        <p:spPr bwMode="auto">
          <a:xfrm>
            <a:off x="2819400" y="1905000"/>
            <a:ext cx="1536700" cy="366713"/>
          </a:xfrm>
          <a:prstGeom prst="rect">
            <a:avLst/>
          </a:prstGeom>
          <a:noFill/>
          <a:ln w="9525">
            <a:noFill/>
            <a:miter lim="800000"/>
            <a:headEnd/>
            <a:tailEnd/>
          </a:ln>
        </p:spPr>
        <p:txBody>
          <a:bodyPr wrap="none">
            <a:spAutoFit/>
          </a:bodyPr>
          <a:lstStyle/>
          <a:p>
            <a:r>
              <a:rPr lang="en-US" sz="1800" b="1">
                <a:latin typeface="Times New Roman" pitchFamily="18" charset="0"/>
              </a:rPr>
              <a:t>Application </a:t>
            </a:r>
            <a:r>
              <a:rPr lang="en-US" sz="1800" b="1" i="1">
                <a:latin typeface="Times New Roman" pitchFamily="18" charset="0"/>
              </a:rPr>
              <a:t>A</a:t>
            </a:r>
          </a:p>
        </p:txBody>
      </p:sp>
      <p:sp>
        <p:nvSpPr>
          <p:cNvPr id="6159" name="Rectangle 10"/>
          <p:cNvSpPr>
            <a:spLocks noChangeArrowheads="1"/>
          </p:cNvSpPr>
          <p:nvPr/>
        </p:nvSpPr>
        <p:spPr bwMode="auto">
          <a:xfrm>
            <a:off x="6629400" y="1981200"/>
            <a:ext cx="1828800" cy="685800"/>
          </a:xfrm>
          <a:prstGeom prst="rect">
            <a:avLst/>
          </a:prstGeom>
          <a:noFill/>
          <a:ln w="9525">
            <a:solidFill>
              <a:schemeClr val="tx1"/>
            </a:solidFill>
            <a:miter lim="800000"/>
            <a:headEnd/>
            <a:tailEnd/>
          </a:ln>
        </p:spPr>
        <p:txBody>
          <a:bodyPr wrap="none" anchor="ctr"/>
          <a:lstStyle/>
          <a:p>
            <a:endParaRPr lang="en-US"/>
          </a:p>
        </p:txBody>
      </p:sp>
      <p:sp>
        <p:nvSpPr>
          <p:cNvPr id="6160" name="Rectangle 11"/>
          <p:cNvSpPr>
            <a:spLocks noChangeArrowheads="1"/>
          </p:cNvSpPr>
          <p:nvPr/>
        </p:nvSpPr>
        <p:spPr bwMode="auto">
          <a:xfrm>
            <a:off x="6629400" y="2667000"/>
            <a:ext cx="1828800" cy="685800"/>
          </a:xfrm>
          <a:prstGeom prst="rect">
            <a:avLst/>
          </a:prstGeom>
          <a:noFill/>
          <a:ln w="9525">
            <a:solidFill>
              <a:schemeClr val="tx1"/>
            </a:solidFill>
            <a:miter lim="800000"/>
            <a:headEnd/>
            <a:tailEnd/>
          </a:ln>
        </p:spPr>
        <p:txBody>
          <a:bodyPr wrap="none" anchor="ctr"/>
          <a:lstStyle/>
          <a:p>
            <a:endParaRPr lang="en-US"/>
          </a:p>
        </p:txBody>
      </p:sp>
      <p:sp>
        <p:nvSpPr>
          <p:cNvPr id="6161" name="Rectangle 12"/>
          <p:cNvSpPr>
            <a:spLocks noChangeArrowheads="1"/>
          </p:cNvSpPr>
          <p:nvPr/>
        </p:nvSpPr>
        <p:spPr bwMode="auto">
          <a:xfrm>
            <a:off x="6629400" y="3352800"/>
            <a:ext cx="1828800" cy="685800"/>
          </a:xfrm>
          <a:prstGeom prst="rect">
            <a:avLst/>
          </a:prstGeom>
          <a:noFill/>
          <a:ln w="9525">
            <a:solidFill>
              <a:schemeClr val="tx1"/>
            </a:solidFill>
            <a:miter lim="800000"/>
            <a:headEnd/>
            <a:tailEnd/>
          </a:ln>
        </p:spPr>
        <p:txBody>
          <a:bodyPr wrap="none" anchor="ctr"/>
          <a:lstStyle/>
          <a:p>
            <a:endParaRPr lang="en-US"/>
          </a:p>
        </p:txBody>
      </p:sp>
      <p:sp>
        <p:nvSpPr>
          <p:cNvPr id="6162" name="Text Box 13"/>
          <p:cNvSpPr txBox="1">
            <a:spLocks noChangeArrowheads="1"/>
          </p:cNvSpPr>
          <p:nvPr/>
        </p:nvSpPr>
        <p:spPr bwMode="auto">
          <a:xfrm>
            <a:off x="6858000" y="2133600"/>
            <a:ext cx="1320800" cy="366713"/>
          </a:xfrm>
          <a:prstGeom prst="rect">
            <a:avLst/>
          </a:prstGeom>
          <a:noFill/>
          <a:ln w="9525">
            <a:noFill/>
            <a:miter lim="800000"/>
            <a:headEnd/>
            <a:tailEnd/>
          </a:ln>
        </p:spPr>
        <p:txBody>
          <a:bodyPr wrap="none">
            <a:spAutoFit/>
          </a:bodyPr>
          <a:lstStyle/>
          <a:p>
            <a:r>
              <a:rPr lang="en-US" sz="1800" b="1">
                <a:latin typeface="Times New Roman" pitchFamily="18" charset="0"/>
              </a:rPr>
              <a:t>NFS Server</a:t>
            </a:r>
          </a:p>
        </p:txBody>
      </p:sp>
      <p:sp>
        <p:nvSpPr>
          <p:cNvPr id="6163" name="Text Box 14"/>
          <p:cNvSpPr txBox="1">
            <a:spLocks noChangeArrowheads="1"/>
          </p:cNvSpPr>
          <p:nvPr/>
        </p:nvSpPr>
        <p:spPr bwMode="auto">
          <a:xfrm>
            <a:off x="7269163" y="2857500"/>
            <a:ext cx="552450" cy="366713"/>
          </a:xfrm>
          <a:prstGeom prst="rect">
            <a:avLst/>
          </a:prstGeom>
          <a:noFill/>
          <a:ln w="9525">
            <a:noFill/>
            <a:miter lim="800000"/>
            <a:headEnd/>
            <a:tailEnd/>
          </a:ln>
        </p:spPr>
        <p:txBody>
          <a:bodyPr wrap="none">
            <a:spAutoFit/>
          </a:bodyPr>
          <a:lstStyle/>
          <a:p>
            <a:pPr algn="ctr"/>
            <a:r>
              <a:rPr lang="en-US" sz="1800" b="1">
                <a:latin typeface="Times New Roman" pitchFamily="18" charset="0"/>
              </a:rPr>
              <a:t>O/S</a:t>
            </a:r>
          </a:p>
        </p:txBody>
      </p:sp>
      <p:sp>
        <p:nvSpPr>
          <p:cNvPr id="6164" name="Text Box 15"/>
          <p:cNvSpPr txBox="1">
            <a:spLocks noChangeArrowheads="1"/>
          </p:cNvSpPr>
          <p:nvPr/>
        </p:nvSpPr>
        <p:spPr bwMode="auto">
          <a:xfrm>
            <a:off x="7162800" y="3505200"/>
            <a:ext cx="831850" cy="366713"/>
          </a:xfrm>
          <a:prstGeom prst="rect">
            <a:avLst/>
          </a:prstGeom>
          <a:noFill/>
          <a:ln w="9525">
            <a:noFill/>
            <a:miter lim="800000"/>
            <a:headEnd/>
            <a:tailEnd/>
          </a:ln>
        </p:spPr>
        <p:txBody>
          <a:bodyPr wrap="none">
            <a:spAutoFit/>
          </a:bodyPr>
          <a:lstStyle/>
          <a:p>
            <a:r>
              <a:rPr lang="en-US" sz="1800" b="1">
                <a:latin typeface="Times New Roman" pitchFamily="18" charset="0"/>
              </a:rPr>
              <a:t>Server</a:t>
            </a:r>
          </a:p>
        </p:txBody>
      </p:sp>
      <p:sp>
        <p:nvSpPr>
          <p:cNvPr id="6165" name="Line 16"/>
          <p:cNvSpPr>
            <a:spLocks noChangeShapeType="1"/>
          </p:cNvSpPr>
          <p:nvPr/>
        </p:nvSpPr>
        <p:spPr bwMode="auto">
          <a:xfrm>
            <a:off x="4724400" y="3733800"/>
            <a:ext cx="1905000" cy="0"/>
          </a:xfrm>
          <a:prstGeom prst="line">
            <a:avLst/>
          </a:prstGeom>
          <a:noFill/>
          <a:ln w="25400">
            <a:solidFill>
              <a:schemeClr val="tx1"/>
            </a:solidFill>
            <a:round/>
            <a:headEnd type="triangle" w="med" len="med"/>
            <a:tailEnd type="triangle" w="med" len="med"/>
          </a:ln>
        </p:spPr>
        <p:txBody>
          <a:bodyPr/>
          <a:lstStyle/>
          <a:p>
            <a:endParaRPr lang="en-US"/>
          </a:p>
        </p:txBody>
      </p:sp>
      <p:sp>
        <p:nvSpPr>
          <p:cNvPr id="6166" name="Text Box 17"/>
          <p:cNvSpPr txBox="1">
            <a:spLocks noChangeArrowheads="1"/>
          </p:cNvSpPr>
          <p:nvPr/>
        </p:nvSpPr>
        <p:spPr bwMode="auto">
          <a:xfrm>
            <a:off x="5156200" y="3733800"/>
            <a:ext cx="939800" cy="581025"/>
          </a:xfrm>
          <a:prstGeom prst="rect">
            <a:avLst/>
          </a:prstGeom>
          <a:noFill/>
          <a:ln w="9525">
            <a:noFill/>
            <a:miter lim="800000"/>
            <a:headEnd/>
            <a:tailEnd/>
          </a:ln>
        </p:spPr>
        <p:txBody>
          <a:bodyPr wrap="none">
            <a:spAutoFit/>
          </a:bodyPr>
          <a:lstStyle/>
          <a:p>
            <a:pPr algn="ctr"/>
            <a:r>
              <a:rPr lang="en-US" sz="1600" b="1">
                <a:latin typeface="Times New Roman" pitchFamily="18" charset="0"/>
              </a:rPr>
              <a:t>Network</a:t>
            </a:r>
          </a:p>
          <a:p>
            <a:pPr algn="ctr"/>
            <a:r>
              <a:rPr lang="en-US" sz="1600" b="1">
                <a:latin typeface="Times New Roman" pitchFamily="18" charset="0"/>
              </a:rPr>
              <a:t>channel</a:t>
            </a:r>
          </a:p>
        </p:txBody>
      </p:sp>
      <p:sp>
        <p:nvSpPr>
          <p:cNvPr id="6167" name="Line 18"/>
          <p:cNvSpPr>
            <a:spLocks noChangeShapeType="1"/>
          </p:cNvSpPr>
          <p:nvPr/>
        </p:nvSpPr>
        <p:spPr bwMode="auto">
          <a:xfrm>
            <a:off x="4724400" y="3048000"/>
            <a:ext cx="1905000" cy="0"/>
          </a:xfrm>
          <a:prstGeom prst="line">
            <a:avLst/>
          </a:prstGeom>
          <a:noFill/>
          <a:ln w="25400">
            <a:solidFill>
              <a:schemeClr val="tx1"/>
            </a:solidFill>
            <a:round/>
            <a:headEnd/>
            <a:tailEnd type="triangle" w="med" len="med"/>
          </a:ln>
        </p:spPr>
        <p:txBody>
          <a:bodyPr/>
          <a:lstStyle/>
          <a:p>
            <a:endParaRPr lang="en-US"/>
          </a:p>
        </p:txBody>
      </p:sp>
      <p:graphicFrame>
        <p:nvGraphicFramePr>
          <p:cNvPr id="6146" name="Object 20"/>
          <p:cNvGraphicFramePr>
            <a:graphicFrameLocks noChangeAspect="1"/>
          </p:cNvGraphicFramePr>
          <p:nvPr/>
        </p:nvGraphicFramePr>
        <p:xfrm>
          <a:off x="609600" y="2133600"/>
          <a:ext cx="1828800" cy="1828800"/>
        </p:xfrm>
        <a:graphic>
          <a:graphicData uri="http://schemas.openxmlformats.org/presentationml/2006/ole">
            <mc:AlternateContent xmlns:mc="http://schemas.openxmlformats.org/markup-compatibility/2006">
              <mc:Choice xmlns:v="urn:schemas-microsoft-com:vml" Requires="v">
                <p:oleObj spid="_x0000_s14442" name="Clip" r:id="rId4" imgW="4029840" imgH="5605200" progId="MS_ClipArt_Gallery.5">
                  <p:embed/>
                </p:oleObj>
              </mc:Choice>
              <mc:Fallback>
                <p:oleObj name="Clip" r:id="rId4" imgW="4029840" imgH="5605200" progId="MS_ClipArt_Gallery.5">
                  <p:embed/>
                  <p:pic>
                    <p:nvPicPr>
                      <p:cNvPr id="0"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133600"/>
                        <a:ext cx="1828800" cy="18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68" name="Text Box 21"/>
          <p:cNvSpPr txBox="1">
            <a:spLocks noChangeArrowheads="1"/>
          </p:cNvSpPr>
          <p:nvPr/>
        </p:nvSpPr>
        <p:spPr bwMode="auto">
          <a:xfrm>
            <a:off x="1219200" y="2286000"/>
            <a:ext cx="1143000" cy="730250"/>
          </a:xfrm>
          <a:prstGeom prst="rect">
            <a:avLst/>
          </a:prstGeom>
          <a:noFill/>
          <a:ln w="9525">
            <a:noFill/>
            <a:miter lim="800000"/>
            <a:headEnd/>
            <a:tailEnd/>
          </a:ln>
        </p:spPr>
        <p:txBody>
          <a:bodyPr>
            <a:spAutoFit/>
          </a:bodyPr>
          <a:lstStyle/>
          <a:p>
            <a:r>
              <a:rPr lang="en-US" sz="1400" b="1">
                <a:latin typeface="Times New Roman" pitchFamily="18" charset="0"/>
              </a:rPr>
              <a:t>I wonder what Mike’s salary is …</a:t>
            </a:r>
          </a:p>
        </p:txBody>
      </p:sp>
      <p:cxnSp>
        <p:nvCxnSpPr>
          <p:cNvPr id="6169" name="AutoShape 22"/>
          <p:cNvCxnSpPr>
            <a:cxnSpLocks noChangeShapeType="1"/>
            <a:endCxn id="6155" idx="1"/>
          </p:cNvCxnSpPr>
          <p:nvPr/>
        </p:nvCxnSpPr>
        <p:spPr bwMode="auto">
          <a:xfrm rot="5400000" flipH="1" flipV="1">
            <a:off x="2076450" y="3143250"/>
            <a:ext cx="266700" cy="1371600"/>
          </a:xfrm>
          <a:prstGeom prst="curvedConnector4">
            <a:avLst>
              <a:gd name="adj1" fmla="val -85713"/>
              <a:gd name="adj2" fmla="val 83333"/>
            </a:avLst>
          </a:prstGeom>
          <a:noFill/>
          <a:ln w="25400">
            <a:solidFill>
              <a:schemeClr val="tx1"/>
            </a:solidFill>
            <a:round/>
            <a:headEnd/>
            <a:tailEnd/>
          </a:ln>
        </p:spPr>
      </p:cxnSp>
      <p:graphicFrame>
        <p:nvGraphicFramePr>
          <p:cNvPr id="6147" name="Object 24"/>
          <p:cNvGraphicFramePr>
            <a:graphicFrameLocks noChangeAspect="1"/>
          </p:cNvGraphicFramePr>
          <p:nvPr/>
        </p:nvGraphicFramePr>
        <p:xfrm>
          <a:off x="6858000" y="914400"/>
          <a:ext cx="1295400" cy="1014413"/>
        </p:xfrm>
        <a:graphic>
          <a:graphicData uri="http://schemas.openxmlformats.org/presentationml/2006/ole">
            <mc:AlternateContent xmlns:mc="http://schemas.openxmlformats.org/markup-compatibility/2006">
              <mc:Choice xmlns:v="urn:schemas-microsoft-com:vml" Requires="v">
                <p:oleObj spid="_x0000_s14443" name="Clip" r:id="rId6" imgW="4671000" imgH="3857760" progId="MS_ClipArt_Gallery.2">
                  <p:embed/>
                </p:oleObj>
              </mc:Choice>
              <mc:Fallback>
                <p:oleObj name="Clip" r:id="rId6" imgW="4671000" imgH="3857760" progId="MS_ClipArt_Gallery.2">
                  <p:embed/>
                  <p:pic>
                    <p:nvPicPr>
                      <p:cNvPr id="0" name="Object 24"/>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6858000" y="914400"/>
                        <a:ext cx="1295400" cy="1014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8" name="Object 25"/>
          <p:cNvGraphicFramePr>
            <a:graphicFrameLocks noChangeAspect="1"/>
          </p:cNvGraphicFramePr>
          <p:nvPr/>
        </p:nvGraphicFramePr>
        <p:xfrm>
          <a:off x="3200400" y="1066800"/>
          <a:ext cx="1143000" cy="909638"/>
        </p:xfrm>
        <a:graphic>
          <a:graphicData uri="http://schemas.openxmlformats.org/presentationml/2006/ole">
            <mc:AlternateContent xmlns:mc="http://schemas.openxmlformats.org/markup-compatibility/2006">
              <mc:Choice xmlns:v="urn:schemas-microsoft-com:vml" Requires="v">
                <p:oleObj spid="_x0000_s14444" name="Clip" r:id="rId8" imgW="4671000" imgH="3711600" progId="MS_ClipArt_Gallery.2">
                  <p:embed/>
                </p:oleObj>
              </mc:Choice>
              <mc:Fallback>
                <p:oleObj name="Clip" r:id="rId8" imgW="4671000" imgH="3711600" progId="MS_ClipArt_Gallery.2">
                  <p:embed/>
                  <p:pic>
                    <p:nvPicPr>
                      <p:cNvPr id="0"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1066800"/>
                        <a:ext cx="1143000" cy="909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70" name="Text Box 26"/>
          <p:cNvSpPr txBox="1">
            <a:spLocks noChangeArrowheads="1"/>
          </p:cNvSpPr>
          <p:nvPr/>
        </p:nvSpPr>
        <p:spPr bwMode="auto">
          <a:xfrm>
            <a:off x="4724400" y="1981200"/>
            <a:ext cx="1770063" cy="1006475"/>
          </a:xfrm>
          <a:prstGeom prst="rect">
            <a:avLst/>
          </a:prstGeom>
          <a:noFill/>
          <a:ln w="9525">
            <a:noFill/>
            <a:miter lim="800000"/>
            <a:headEnd/>
            <a:tailEnd/>
          </a:ln>
        </p:spPr>
        <p:txBody>
          <a:bodyPr wrap="none">
            <a:spAutoFit/>
          </a:bodyPr>
          <a:lstStyle/>
          <a:p>
            <a:r>
              <a:rPr lang="en-US" sz="2000" i="1" dirty="0">
                <a:latin typeface="Times New Roman" pitchFamily="18" charset="0"/>
                <a:sym typeface="Symbol" pitchFamily="18" charset="2"/>
              </a:rPr>
              <a:t>K</a:t>
            </a:r>
            <a:r>
              <a:rPr lang="en-US" sz="2000" i="1" baseline="-25000" dirty="0">
                <a:latin typeface="Times New Roman" pitchFamily="18" charset="0"/>
                <a:sym typeface="Symbol" pitchFamily="18" charset="2"/>
              </a:rPr>
              <a:t>W</a:t>
            </a:r>
            <a:r>
              <a:rPr lang="en-US" sz="2000" baseline="-25000" dirty="0">
                <a:latin typeface="Times New Roman" pitchFamily="18" charset="0"/>
                <a:sym typeface="Symbol" pitchFamily="18" charset="2"/>
              </a:rPr>
              <a:t>.OS</a:t>
            </a:r>
            <a:r>
              <a:rPr lang="en-US" sz="2000" dirty="0">
                <a:latin typeface="Times New Roman" pitchFamily="18" charset="0"/>
                <a:sym typeface="Symbol" pitchFamily="18" charset="2"/>
              </a:rPr>
              <a:t> signed</a:t>
            </a:r>
          </a:p>
          <a:p>
            <a:r>
              <a:rPr lang="en-US" sz="2000" dirty="0">
                <a:latin typeface="Times New Roman" pitchFamily="18" charset="0"/>
                <a:sym typeface="Symbol" pitchFamily="18" charset="2"/>
              </a:rPr>
              <a:t> (key(</a:t>
            </a:r>
            <a:r>
              <a:rPr lang="en-US" sz="2000" i="1" dirty="0">
                <a:latin typeface="Times New Roman" pitchFamily="18" charset="0"/>
                <a:sym typeface="Symbol" pitchFamily="18" charset="2"/>
              </a:rPr>
              <a:t>K</a:t>
            </a:r>
            <a:r>
              <a:rPr lang="en-US" sz="2000" i="1" baseline="-25000" dirty="0">
                <a:latin typeface="Times New Roman" pitchFamily="18" charset="0"/>
                <a:sym typeface="Symbol" pitchFamily="18" charset="2"/>
              </a:rPr>
              <a:t>W</a:t>
            </a:r>
            <a:r>
              <a:rPr lang="en-US" sz="2000" baseline="-25000" dirty="0">
                <a:latin typeface="Times New Roman" pitchFamily="18" charset="0"/>
                <a:sym typeface="Symbol" pitchFamily="18" charset="2"/>
              </a:rPr>
              <a:t>.OS</a:t>
            </a:r>
            <a:r>
              <a:rPr lang="en-US" sz="2000" dirty="0">
                <a:latin typeface="Times New Roman" pitchFamily="18" charset="0"/>
                <a:sym typeface="Symbol" pitchFamily="18" charset="2"/>
              </a:rPr>
              <a:t>).</a:t>
            </a:r>
            <a:r>
              <a:rPr lang="en-US" sz="2000" i="1" dirty="0">
                <a:latin typeface="Times New Roman" pitchFamily="18" charset="0"/>
                <a:sym typeface="Symbol" pitchFamily="18" charset="2"/>
              </a:rPr>
              <a:t>U</a:t>
            </a:r>
            <a:r>
              <a:rPr lang="en-US" sz="2000" dirty="0">
                <a:latin typeface="Times New Roman" pitchFamily="18" charset="0"/>
                <a:sym typeface="Symbol" pitchFamily="18" charset="2"/>
              </a:rPr>
              <a:t> </a:t>
            </a:r>
          </a:p>
          <a:p>
            <a:r>
              <a:rPr lang="en-US" sz="2000" dirty="0">
                <a:latin typeface="Times New Roman" pitchFamily="18" charset="0"/>
                <a:sym typeface="Symbol" pitchFamily="18" charset="2"/>
              </a:rPr>
              <a:t>  says </a:t>
            </a:r>
            <a:r>
              <a:rPr lang="en-US" sz="2000" i="1" dirty="0">
                <a:latin typeface="Times New Roman" pitchFamily="18" charset="0"/>
                <a:sym typeface="Symbol" pitchFamily="18" charset="2"/>
              </a:rPr>
              <a:t>A</a:t>
            </a:r>
            <a:r>
              <a:rPr lang="en-US" sz="2000" dirty="0">
                <a:latin typeface="Times New Roman" pitchFamily="18" charset="0"/>
                <a:sym typeface="Symbol" pitchFamily="18" charset="2"/>
              </a:rPr>
              <a:t> says </a:t>
            </a:r>
            <a:r>
              <a:rPr lang="en-US" sz="2000" i="1" dirty="0">
                <a:latin typeface="Times New Roman" pitchFamily="18" charset="0"/>
                <a:sym typeface="Symbol" pitchFamily="18" charset="2"/>
              </a:rPr>
              <a:t>F</a:t>
            </a:r>
            <a:r>
              <a:rPr lang="en-US" sz="2000" dirty="0">
                <a:latin typeface="Times New Roman" pitchFamily="18" charset="0"/>
                <a:sym typeface="Symbol" pitchFamily="18" charset="2"/>
              </a:rPr>
              <a:t>)</a:t>
            </a:r>
          </a:p>
        </p:txBody>
      </p:sp>
      <p:graphicFrame>
        <p:nvGraphicFramePr>
          <p:cNvPr id="6149" name="Object 30"/>
          <p:cNvGraphicFramePr>
            <a:graphicFrameLocks noChangeAspect="1"/>
          </p:cNvGraphicFramePr>
          <p:nvPr/>
        </p:nvGraphicFramePr>
        <p:xfrm>
          <a:off x="990600" y="4149725"/>
          <a:ext cx="381000" cy="346075"/>
        </p:xfrm>
        <a:graphic>
          <a:graphicData uri="http://schemas.openxmlformats.org/presentationml/2006/ole">
            <mc:AlternateContent xmlns:mc="http://schemas.openxmlformats.org/markup-compatibility/2006">
              <mc:Choice xmlns:v="urn:schemas-microsoft-com:vml" Requires="v">
                <p:oleObj spid="_x0000_s14445" name="Equation" r:id="rId10" imgW="266400" imgH="241200" progId="Equation.3">
                  <p:embed/>
                </p:oleObj>
              </mc:Choice>
              <mc:Fallback>
                <p:oleObj name="Equation" r:id="rId10" imgW="266400" imgH="241200" progId="Equation.3">
                  <p:embed/>
                  <p:pic>
                    <p:nvPicPr>
                      <p:cNvPr id="0" name="Object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600" y="4149725"/>
                        <a:ext cx="381000" cy="346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0" name="Object 31"/>
          <p:cNvGraphicFramePr>
            <a:graphicFrameLocks noChangeAspect="1"/>
          </p:cNvGraphicFramePr>
          <p:nvPr/>
        </p:nvGraphicFramePr>
        <p:xfrm>
          <a:off x="2895600" y="3733800"/>
          <a:ext cx="381000" cy="346075"/>
        </p:xfrm>
        <a:graphic>
          <a:graphicData uri="http://schemas.openxmlformats.org/presentationml/2006/ole">
            <mc:AlternateContent xmlns:mc="http://schemas.openxmlformats.org/markup-compatibility/2006">
              <mc:Choice xmlns:v="urn:schemas-microsoft-com:vml" Requires="v">
                <p:oleObj spid="_x0000_s14446" name="Equation" r:id="rId12" imgW="266400" imgH="241200" progId="Equation.3">
                  <p:embed/>
                </p:oleObj>
              </mc:Choice>
              <mc:Fallback>
                <p:oleObj name="Equation" r:id="rId12" imgW="266400" imgH="241200" progId="Equation.3">
                  <p:embed/>
                  <p:pic>
                    <p:nvPicPr>
                      <p:cNvPr id="0" name="Object 3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95600" y="3733800"/>
                        <a:ext cx="381000" cy="346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71" name="Text Box 32"/>
          <p:cNvSpPr txBox="1">
            <a:spLocks noChangeArrowheads="1"/>
          </p:cNvSpPr>
          <p:nvPr/>
        </p:nvSpPr>
        <p:spPr bwMode="auto">
          <a:xfrm>
            <a:off x="228600" y="4572000"/>
            <a:ext cx="2987675" cy="641350"/>
          </a:xfrm>
          <a:prstGeom prst="rect">
            <a:avLst/>
          </a:prstGeom>
          <a:noFill/>
          <a:ln w="9525">
            <a:noFill/>
            <a:miter lim="800000"/>
            <a:headEnd/>
            <a:tailEnd/>
          </a:ln>
        </p:spPr>
        <p:txBody>
          <a:bodyPr wrap="none">
            <a:spAutoFit/>
          </a:bodyPr>
          <a:lstStyle/>
          <a:p>
            <a:r>
              <a:rPr lang="en-US" sz="1800" i="1" dirty="0">
                <a:latin typeface="Times New Roman" pitchFamily="18" charset="0"/>
              </a:rPr>
              <a:t>K</a:t>
            </a:r>
            <a:r>
              <a:rPr lang="en-US" sz="1800" baseline="-25000" dirty="0">
                <a:latin typeface="Times New Roman" pitchFamily="18" charset="0"/>
              </a:rPr>
              <a:t>CA</a:t>
            </a:r>
            <a:r>
              <a:rPr lang="en-US" sz="1800" i="1" dirty="0">
                <a:latin typeface="Times New Roman" pitchFamily="18" charset="0"/>
              </a:rPr>
              <a:t> </a:t>
            </a:r>
            <a:r>
              <a:rPr lang="en-US" sz="1800" dirty="0">
                <a:latin typeface="Times New Roman" pitchFamily="18" charset="0"/>
              </a:rPr>
              <a:t>signed</a:t>
            </a:r>
            <a:r>
              <a:rPr lang="en-US" sz="1800" i="1" dirty="0">
                <a:latin typeface="Times New Roman" pitchFamily="18" charset="0"/>
              </a:rPr>
              <a:t> </a:t>
            </a:r>
          </a:p>
          <a:p>
            <a:r>
              <a:rPr lang="en-US" sz="1800" dirty="0">
                <a:latin typeface="Times New Roman" pitchFamily="18" charset="0"/>
              </a:rPr>
              <a:t>key(</a:t>
            </a:r>
            <a:r>
              <a:rPr lang="en-US" sz="1800" i="1" dirty="0">
                <a:latin typeface="Times New Roman" pitchFamily="18" charset="0"/>
              </a:rPr>
              <a:t>K</a:t>
            </a:r>
            <a:r>
              <a:rPr lang="en-US" sz="1800" i="1" baseline="-25000" dirty="0">
                <a:latin typeface="Times New Roman" pitchFamily="18" charset="0"/>
              </a:rPr>
              <a:t>U</a:t>
            </a:r>
            <a:r>
              <a:rPr lang="en-US" sz="1800" dirty="0">
                <a:latin typeface="Times New Roman" pitchFamily="18" charset="0"/>
              </a:rPr>
              <a:t>) </a:t>
            </a:r>
            <a:r>
              <a:rPr lang="en-US" sz="1800" dirty="0" err="1">
                <a:latin typeface="Times New Roman" pitchFamily="18" charset="0"/>
                <a:sym typeface="Symbol" pitchFamily="18" charset="2"/>
              </a:rPr>
              <a:t>speaksfor</a:t>
            </a:r>
            <a:r>
              <a:rPr lang="en-US" sz="1800" dirty="0">
                <a:latin typeface="Times New Roman" pitchFamily="18" charset="0"/>
                <a:sym typeface="Symbol" pitchFamily="18" charset="2"/>
              </a:rPr>
              <a:t> key(</a:t>
            </a:r>
            <a:r>
              <a:rPr lang="en-US" sz="1800" i="1" dirty="0">
                <a:latin typeface="Times New Roman" pitchFamily="18" charset="0"/>
                <a:sym typeface="Symbol" pitchFamily="18" charset="2"/>
              </a:rPr>
              <a:t>K</a:t>
            </a:r>
            <a:r>
              <a:rPr lang="en-US" sz="1800" baseline="-25000" dirty="0">
                <a:latin typeface="Times New Roman" pitchFamily="18" charset="0"/>
                <a:sym typeface="Symbol" pitchFamily="18" charset="2"/>
              </a:rPr>
              <a:t>CA</a:t>
            </a:r>
            <a:r>
              <a:rPr lang="en-US" sz="1800" dirty="0">
                <a:latin typeface="Times New Roman" pitchFamily="18" charset="0"/>
                <a:sym typeface="Symbol" pitchFamily="18" charset="2"/>
              </a:rPr>
              <a:t>).</a:t>
            </a:r>
            <a:r>
              <a:rPr lang="en-US" sz="1800" i="1" dirty="0">
                <a:latin typeface="Times New Roman" pitchFamily="18" charset="0"/>
                <a:sym typeface="Symbol" pitchFamily="18" charset="2"/>
              </a:rPr>
              <a:t>U</a:t>
            </a:r>
            <a:endParaRPr lang="en-US" sz="1800" i="1" dirty="0">
              <a:latin typeface="Times New Roman" pitchFamily="18" charset="0"/>
            </a:endParaRPr>
          </a:p>
        </p:txBody>
      </p:sp>
      <p:sp>
        <p:nvSpPr>
          <p:cNvPr id="6172" name="Text Box 33"/>
          <p:cNvSpPr txBox="1">
            <a:spLocks noChangeArrowheads="1"/>
          </p:cNvSpPr>
          <p:nvPr/>
        </p:nvSpPr>
        <p:spPr bwMode="auto">
          <a:xfrm>
            <a:off x="2667000" y="4114800"/>
            <a:ext cx="3030538" cy="641350"/>
          </a:xfrm>
          <a:prstGeom prst="rect">
            <a:avLst/>
          </a:prstGeom>
          <a:noFill/>
          <a:ln w="9525">
            <a:noFill/>
            <a:miter lim="800000"/>
            <a:headEnd/>
            <a:tailEnd/>
          </a:ln>
        </p:spPr>
        <p:txBody>
          <a:bodyPr wrap="none">
            <a:spAutoFit/>
          </a:bodyPr>
          <a:lstStyle/>
          <a:p>
            <a:r>
              <a:rPr lang="en-US" sz="1800" i="1" dirty="0">
                <a:latin typeface="Times New Roman" pitchFamily="18" charset="0"/>
              </a:rPr>
              <a:t>K</a:t>
            </a:r>
            <a:r>
              <a:rPr lang="en-US" sz="1800" baseline="-25000" dirty="0">
                <a:latin typeface="Times New Roman" pitchFamily="18" charset="0"/>
              </a:rPr>
              <a:t>CA</a:t>
            </a:r>
            <a:r>
              <a:rPr lang="en-US" sz="1800" i="1" dirty="0">
                <a:latin typeface="Times New Roman" pitchFamily="18" charset="0"/>
              </a:rPr>
              <a:t> </a:t>
            </a:r>
            <a:r>
              <a:rPr lang="en-US" sz="1800" dirty="0">
                <a:latin typeface="Times New Roman" pitchFamily="18" charset="0"/>
              </a:rPr>
              <a:t>signed</a:t>
            </a:r>
          </a:p>
          <a:p>
            <a:r>
              <a:rPr lang="en-US" sz="1800" dirty="0">
                <a:latin typeface="Times New Roman" pitchFamily="18" charset="0"/>
              </a:rPr>
              <a:t>key(</a:t>
            </a:r>
            <a:r>
              <a:rPr lang="en-US" sz="1800" i="1" dirty="0">
                <a:latin typeface="Times New Roman" pitchFamily="18" charset="0"/>
              </a:rPr>
              <a:t>K</a:t>
            </a:r>
            <a:r>
              <a:rPr lang="en-US" sz="1800" i="1" baseline="-25000" dirty="0">
                <a:latin typeface="Times New Roman" pitchFamily="18" charset="0"/>
              </a:rPr>
              <a:t>W</a:t>
            </a:r>
            <a:r>
              <a:rPr lang="en-US" sz="1800" dirty="0">
                <a:latin typeface="Times New Roman" pitchFamily="18" charset="0"/>
              </a:rPr>
              <a:t>) </a:t>
            </a:r>
            <a:r>
              <a:rPr lang="en-US" sz="1800" dirty="0" err="1">
                <a:latin typeface="Times New Roman" pitchFamily="18" charset="0"/>
                <a:sym typeface="Symbol" pitchFamily="18" charset="2"/>
              </a:rPr>
              <a:t>speaksfor</a:t>
            </a:r>
            <a:r>
              <a:rPr lang="en-US" sz="1800" dirty="0">
                <a:latin typeface="Times New Roman" pitchFamily="18" charset="0"/>
                <a:sym typeface="Symbol" pitchFamily="18" charset="2"/>
              </a:rPr>
              <a:t> key(</a:t>
            </a:r>
            <a:r>
              <a:rPr lang="en-US" sz="1800" i="1" dirty="0">
                <a:latin typeface="Times New Roman" pitchFamily="18" charset="0"/>
                <a:sym typeface="Symbol" pitchFamily="18" charset="2"/>
              </a:rPr>
              <a:t>K</a:t>
            </a:r>
            <a:r>
              <a:rPr lang="en-US" sz="1800" baseline="-25000" dirty="0">
                <a:latin typeface="Times New Roman" pitchFamily="18" charset="0"/>
                <a:sym typeface="Symbol" pitchFamily="18" charset="2"/>
              </a:rPr>
              <a:t>CA</a:t>
            </a:r>
            <a:r>
              <a:rPr lang="en-US" sz="1800" dirty="0">
                <a:latin typeface="Times New Roman" pitchFamily="18" charset="0"/>
                <a:sym typeface="Symbol" pitchFamily="18" charset="2"/>
              </a:rPr>
              <a:t>).</a:t>
            </a:r>
            <a:r>
              <a:rPr lang="en-US" sz="1800" i="1" dirty="0">
                <a:latin typeface="Times New Roman" pitchFamily="18" charset="0"/>
                <a:sym typeface="Symbol" pitchFamily="18" charset="2"/>
              </a:rPr>
              <a:t>W</a:t>
            </a:r>
            <a:endParaRPr lang="en-US" sz="1800" i="1" dirty="0">
              <a:latin typeface="Times New Roman" pitchFamily="18" charset="0"/>
            </a:endParaRPr>
          </a:p>
        </p:txBody>
      </p:sp>
      <p:graphicFrame>
        <p:nvGraphicFramePr>
          <p:cNvPr id="6151" name="Object 34"/>
          <p:cNvGraphicFramePr>
            <a:graphicFrameLocks noChangeAspect="1"/>
          </p:cNvGraphicFramePr>
          <p:nvPr/>
        </p:nvGraphicFramePr>
        <p:xfrm>
          <a:off x="2895600" y="3048000"/>
          <a:ext cx="544513" cy="346075"/>
        </p:xfrm>
        <a:graphic>
          <a:graphicData uri="http://schemas.openxmlformats.org/presentationml/2006/ole">
            <mc:AlternateContent xmlns:mc="http://schemas.openxmlformats.org/markup-compatibility/2006">
              <mc:Choice xmlns:v="urn:schemas-microsoft-com:vml" Requires="v">
                <p:oleObj spid="_x0000_s14447" name="Equation" r:id="rId14" imgW="380880" imgH="241200" progId="Equation.3">
                  <p:embed/>
                </p:oleObj>
              </mc:Choice>
              <mc:Fallback>
                <p:oleObj name="Equation" r:id="rId14" imgW="380880" imgH="241200" progId="Equation.3">
                  <p:embed/>
                  <p:pic>
                    <p:nvPicPr>
                      <p:cNvPr id="0" name="Object 3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95600" y="3048000"/>
                        <a:ext cx="544513" cy="346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73" name="Text Box 35"/>
          <p:cNvSpPr txBox="1">
            <a:spLocks noChangeArrowheads="1"/>
          </p:cNvSpPr>
          <p:nvPr/>
        </p:nvSpPr>
        <p:spPr bwMode="auto">
          <a:xfrm>
            <a:off x="3352800" y="2609850"/>
            <a:ext cx="860425" cy="533400"/>
          </a:xfrm>
          <a:prstGeom prst="rect">
            <a:avLst/>
          </a:prstGeom>
          <a:noFill/>
          <a:ln w="9525">
            <a:noFill/>
            <a:miter lim="800000"/>
            <a:headEnd/>
            <a:tailEnd/>
          </a:ln>
        </p:spPr>
        <p:txBody>
          <a:bodyPr wrap="none">
            <a:spAutoFit/>
          </a:bodyPr>
          <a:lstStyle/>
          <a:p>
            <a:pPr>
              <a:lnSpc>
                <a:spcPct val="90000"/>
              </a:lnSpc>
            </a:pPr>
            <a:r>
              <a:rPr lang="en-US" sz="1600" i="1">
                <a:latin typeface="Times New Roman" pitchFamily="18" charset="0"/>
              </a:rPr>
              <a:t>W</a:t>
            </a:r>
            <a:r>
              <a:rPr lang="en-US" sz="1600">
                <a:latin typeface="Times New Roman" pitchFamily="18" charset="0"/>
              </a:rPr>
              <a:t>.OS</a:t>
            </a:r>
          </a:p>
          <a:p>
            <a:pPr>
              <a:lnSpc>
                <a:spcPct val="90000"/>
              </a:lnSpc>
            </a:pPr>
            <a:r>
              <a:rPr lang="en-US" sz="1600" i="1">
                <a:latin typeface="Times New Roman" pitchFamily="18" charset="0"/>
              </a:rPr>
              <a:t>W</a:t>
            </a:r>
            <a:r>
              <a:rPr lang="en-US" sz="1600">
                <a:latin typeface="Times New Roman" pitchFamily="18" charset="0"/>
              </a:rPr>
              <a:t>.OS.</a:t>
            </a:r>
            <a:r>
              <a:rPr lang="en-US" sz="1600" i="1">
                <a:latin typeface="Times New Roman" pitchFamily="18" charset="0"/>
              </a:rPr>
              <a:t>U</a:t>
            </a:r>
          </a:p>
        </p:txBody>
      </p:sp>
      <p:sp>
        <p:nvSpPr>
          <p:cNvPr id="6174" name="Text Box 37"/>
          <p:cNvSpPr txBox="1">
            <a:spLocks noChangeArrowheads="1"/>
          </p:cNvSpPr>
          <p:nvPr/>
        </p:nvSpPr>
        <p:spPr bwMode="auto">
          <a:xfrm>
            <a:off x="1828800" y="5334000"/>
            <a:ext cx="5453063" cy="708025"/>
          </a:xfrm>
          <a:prstGeom prst="rect">
            <a:avLst/>
          </a:prstGeom>
          <a:noFill/>
          <a:ln w="9525">
            <a:noFill/>
            <a:miter lim="800000"/>
            <a:headEnd/>
            <a:tailEnd/>
          </a:ln>
        </p:spPr>
        <p:txBody>
          <a:bodyPr wrap="none">
            <a:spAutoFit/>
          </a:bodyPr>
          <a:lstStyle/>
          <a:p>
            <a:r>
              <a:rPr lang="en-US" sz="2000" i="1" dirty="0">
                <a:latin typeface="Times New Roman" pitchFamily="18" charset="0"/>
              </a:rPr>
              <a:t>K</a:t>
            </a:r>
            <a:r>
              <a:rPr lang="en-US" sz="2000" i="1" baseline="-25000" dirty="0">
                <a:latin typeface="Times New Roman" pitchFamily="18" charset="0"/>
              </a:rPr>
              <a:t>W</a:t>
            </a:r>
            <a:r>
              <a:rPr lang="en-US" sz="2000" dirty="0">
                <a:latin typeface="Times New Roman" pitchFamily="18" charset="0"/>
              </a:rPr>
              <a:t> signed key(</a:t>
            </a:r>
            <a:r>
              <a:rPr lang="en-US" sz="2000" i="1" dirty="0">
                <a:latin typeface="Times New Roman" pitchFamily="18" charset="0"/>
              </a:rPr>
              <a:t>K</a:t>
            </a:r>
            <a:r>
              <a:rPr lang="en-US" sz="2000" i="1" baseline="-25000" dirty="0">
                <a:latin typeface="Times New Roman" pitchFamily="18" charset="0"/>
              </a:rPr>
              <a:t>W</a:t>
            </a:r>
            <a:r>
              <a:rPr lang="en-US" sz="2000" baseline="-25000" dirty="0">
                <a:latin typeface="Times New Roman" pitchFamily="18" charset="0"/>
              </a:rPr>
              <a:t>.OS</a:t>
            </a:r>
            <a:r>
              <a:rPr lang="en-US" sz="2000" dirty="0">
                <a:latin typeface="Times New Roman" pitchFamily="18" charset="0"/>
              </a:rPr>
              <a:t>) </a:t>
            </a:r>
            <a:r>
              <a:rPr lang="en-US" sz="2000" dirty="0" err="1">
                <a:latin typeface="Times New Roman" pitchFamily="18" charset="0"/>
                <a:sym typeface="Symbol" pitchFamily="18" charset="2"/>
              </a:rPr>
              <a:t>speaksfor</a:t>
            </a:r>
            <a:r>
              <a:rPr lang="en-US" sz="2000" dirty="0">
                <a:latin typeface="Times New Roman" pitchFamily="18" charset="0"/>
                <a:sym typeface="Symbol" pitchFamily="18" charset="2"/>
              </a:rPr>
              <a:t> key(</a:t>
            </a:r>
            <a:r>
              <a:rPr lang="en-US" sz="2000" i="1" dirty="0">
                <a:latin typeface="Times New Roman" pitchFamily="18" charset="0"/>
                <a:sym typeface="Symbol" pitchFamily="18" charset="2"/>
              </a:rPr>
              <a:t>K</a:t>
            </a:r>
            <a:r>
              <a:rPr lang="en-US" sz="2000" baseline="-25000" dirty="0">
                <a:latin typeface="Times New Roman" pitchFamily="18" charset="0"/>
                <a:sym typeface="Symbol" pitchFamily="18" charset="2"/>
              </a:rPr>
              <a:t>CA</a:t>
            </a:r>
            <a:r>
              <a:rPr lang="en-US" sz="2000" dirty="0">
                <a:latin typeface="Times New Roman" pitchFamily="18" charset="0"/>
                <a:sym typeface="Symbol" pitchFamily="18" charset="2"/>
              </a:rPr>
              <a:t>)</a:t>
            </a:r>
            <a:r>
              <a:rPr lang="en-US" sz="2000" i="1" dirty="0">
                <a:latin typeface="Times New Roman" pitchFamily="18" charset="0"/>
                <a:sym typeface="Symbol" pitchFamily="18" charset="2"/>
              </a:rPr>
              <a:t>.W.</a:t>
            </a:r>
            <a:r>
              <a:rPr lang="en-US" sz="2000" dirty="0">
                <a:latin typeface="Times New Roman" pitchFamily="18" charset="0"/>
                <a:sym typeface="Symbol" pitchFamily="18" charset="2"/>
              </a:rPr>
              <a:t>OS</a:t>
            </a:r>
          </a:p>
          <a:p>
            <a:r>
              <a:rPr lang="en-US" sz="2000" i="1" dirty="0">
                <a:latin typeface="Times New Roman" pitchFamily="18" charset="0"/>
                <a:sym typeface="Symbol" pitchFamily="18" charset="2"/>
              </a:rPr>
              <a:t>K</a:t>
            </a:r>
            <a:r>
              <a:rPr lang="en-US" sz="2000" i="1" baseline="-25000" dirty="0">
                <a:latin typeface="Times New Roman" pitchFamily="18" charset="0"/>
                <a:sym typeface="Symbol" pitchFamily="18" charset="2"/>
              </a:rPr>
              <a:t>U</a:t>
            </a:r>
            <a:r>
              <a:rPr lang="en-US" sz="2000" dirty="0">
                <a:latin typeface="Times New Roman" pitchFamily="18" charset="0"/>
                <a:sym typeface="Symbol" pitchFamily="18" charset="2"/>
              </a:rPr>
              <a:t> </a:t>
            </a:r>
            <a:r>
              <a:rPr lang="en-US" sz="2000" dirty="0">
                <a:latin typeface="Times New Roman" pitchFamily="18" charset="0"/>
              </a:rPr>
              <a:t>signed key(</a:t>
            </a:r>
            <a:r>
              <a:rPr lang="en-US" sz="2000" i="1" dirty="0">
                <a:latin typeface="Times New Roman" pitchFamily="18" charset="0"/>
              </a:rPr>
              <a:t>K</a:t>
            </a:r>
            <a:r>
              <a:rPr lang="en-US" sz="2000" baseline="-25000" dirty="0">
                <a:latin typeface="Times New Roman" pitchFamily="18" charset="0"/>
              </a:rPr>
              <a:t>CA</a:t>
            </a:r>
            <a:r>
              <a:rPr lang="en-US" sz="2000" dirty="0">
                <a:latin typeface="Times New Roman" pitchFamily="18" charset="0"/>
              </a:rPr>
              <a:t>).</a:t>
            </a:r>
            <a:r>
              <a:rPr lang="en-US" sz="2000" i="1" dirty="0">
                <a:latin typeface="Times New Roman" pitchFamily="18" charset="0"/>
              </a:rPr>
              <a:t>W</a:t>
            </a:r>
            <a:r>
              <a:rPr lang="en-US" sz="2000" dirty="0">
                <a:latin typeface="Times New Roman" pitchFamily="18" charset="0"/>
              </a:rPr>
              <a:t>.OS.</a:t>
            </a:r>
            <a:r>
              <a:rPr lang="en-US" sz="2000" i="1" dirty="0">
                <a:latin typeface="Times New Roman" pitchFamily="18" charset="0"/>
              </a:rPr>
              <a:t>U</a:t>
            </a:r>
            <a:r>
              <a:rPr lang="en-US" sz="2000" dirty="0">
                <a:latin typeface="Times New Roman" pitchFamily="18" charset="0"/>
              </a:rPr>
              <a:t> </a:t>
            </a:r>
            <a:r>
              <a:rPr lang="en-US" sz="2000" dirty="0" err="1">
                <a:latin typeface="Times New Roman" pitchFamily="18" charset="0"/>
                <a:sym typeface="Symbol" pitchFamily="18" charset="2"/>
              </a:rPr>
              <a:t>speaksfor</a:t>
            </a:r>
            <a:r>
              <a:rPr lang="en-US" sz="2000" dirty="0">
                <a:latin typeface="Times New Roman" pitchFamily="18" charset="0"/>
                <a:sym typeface="Symbol" pitchFamily="18" charset="2"/>
              </a:rPr>
              <a:t> key(</a:t>
            </a:r>
            <a:r>
              <a:rPr lang="en-US" sz="2000" i="1" dirty="0">
                <a:latin typeface="Times New Roman" pitchFamily="18" charset="0"/>
                <a:sym typeface="Symbol" pitchFamily="18" charset="2"/>
              </a:rPr>
              <a:t>K</a:t>
            </a:r>
            <a:r>
              <a:rPr lang="en-US" sz="2000" baseline="-25000" dirty="0">
                <a:latin typeface="Times New Roman" pitchFamily="18" charset="0"/>
                <a:sym typeface="Symbol" pitchFamily="18" charset="2"/>
              </a:rPr>
              <a:t>CA</a:t>
            </a:r>
            <a:r>
              <a:rPr lang="en-US" sz="2000" dirty="0">
                <a:latin typeface="Times New Roman" pitchFamily="18" charset="0"/>
                <a:sym typeface="Symbol" pitchFamily="18" charset="2"/>
              </a:rPr>
              <a:t>).</a:t>
            </a:r>
            <a:r>
              <a:rPr lang="en-US" sz="2000" i="1" dirty="0">
                <a:latin typeface="Times New Roman" pitchFamily="18" charset="0"/>
                <a:sym typeface="Symbol" pitchFamily="18" charset="2"/>
              </a:rPr>
              <a:t>U</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indent="0"/>
            <a:r>
              <a:rPr lang="en-US" smtClean="0"/>
              <a:t>Example (cont.)</a:t>
            </a:r>
          </a:p>
        </p:txBody>
      </p:sp>
      <p:sp>
        <p:nvSpPr>
          <p:cNvPr id="46083" name="Rectangle 3"/>
          <p:cNvSpPr>
            <a:spLocks noGrp="1" noChangeArrowheads="1"/>
          </p:cNvSpPr>
          <p:nvPr>
            <p:ph type="body" idx="1"/>
          </p:nvPr>
        </p:nvSpPr>
        <p:spPr>
          <a:xfrm>
            <a:off x="638175" y="1262063"/>
            <a:ext cx="8201025" cy="4972050"/>
          </a:xfrm>
        </p:spPr>
        <p:txBody>
          <a:bodyPr/>
          <a:lstStyle/>
          <a:p>
            <a:pPr marL="457200" indent="-457200">
              <a:buFont typeface="Wingdings 2" pitchFamily="18" charset="2"/>
              <a:buAutoNum type="arabicPeriod"/>
            </a:pPr>
            <a:r>
              <a:rPr lang="en-US" sz="2000" i="1" smtClean="0">
                <a:latin typeface="Times New Roman" pitchFamily="18" charset="0"/>
              </a:rPr>
              <a:t>K</a:t>
            </a:r>
            <a:r>
              <a:rPr lang="en-US" sz="2000" baseline="-25000" smtClean="0">
                <a:latin typeface="Times New Roman" pitchFamily="18" charset="0"/>
              </a:rPr>
              <a:t>CA</a:t>
            </a:r>
            <a:r>
              <a:rPr lang="en-US" sz="2000" smtClean="0">
                <a:latin typeface="Times New Roman" pitchFamily="18" charset="0"/>
              </a:rPr>
              <a:t> signed key(</a:t>
            </a:r>
            <a:r>
              <a:rPr lang="en-US" sz="2000" i="1" smtClean="0">
                <a:latin typeface="Times New Roman" pitchFamily="18" charset="0"/>
              </a:rPr>
              <a:t>K</a:t>
            </a:r>
            <a:r>
              <a:rPr lang="en-US" sz="2000" i="1" baseline="-25000" smtClean="0">
                <a:latin typeface="Times New Roman" pitchFamily="18" charset="0"/>
              </a:rPr>
              <a:t>W</a:t>
            </a:r>
            <a:r>
              <a:rPr lang="en-US" sz="2000" smtClean="0">
                <a:latin typeface="Times New Roman" pitchFamily="18" charset="0"/>
              </a:rPr>
              <a:t>) </a:t>
            </a:r>
            <a:r>
              <a:rPr lang="en-US" sz="2000" smtClean="0">
                <a:latin typeface="Times New Roman" pitchFamily="18" charset="0"/>
                <a:sym typeface="Symbol" pitchFamily="18" charset="2"/>
              </a:rPr>
              <a:t>speaksfor key(</a:t>
            </a:r>
            <a:r>
              <a:rPr lang="en-US" sz="2000" i="1" smtClean="0">
                <a:latin typeface="Times New Roman" pitchFamily="18" charset="0"/>
                <a:sym typeface="Symbol" pitchFamily="18" charset="2"/>
              </a:rPr>
              <a:t>K</a:t>
            </a:r>
            <a:r>
              <a:rPr lang="en-US" sz="2000" baseline="-25000" smtClean="0">
                <a:latin typeface="Times New Roman" pitchFamily="18" charset="0"/>
                <a:sym typeface="Symbol" pitchFamily="18" charset="2"/>
              </a:rPr>
              <a:t>CA</a:t>
            </a:r>
            <a:r>
              <a:rPr lang="en-US" sz="2000" smtClean="0">
                <a:latin typeface="Times New Roman" pitchFamily="18" charset="0"/>
                <a:sym typeface="Symbol" pitchFamily="18" charset="2"/>
              </a:rPr>
              <a:t>).</a:t>
            </a:r>
            <a:r>
              <a:rPr lang="en-US" sz="2000" i="1" smtClean="0">
                <a:latin typeface="Times New Roman" pitchFamily="18" charset="0"/>
                <a:sym typeface="Symbol" pitchFamily="18" charset="2"/>
              </a:rPr>
              <a:t>W</a:t>
            </a:r>
          </a:p>
          <a:p>
            <a:pPr marL="457200" indent="-457200">
              <a:buFont typeface="Wingdings 2" pitchFamily="18" charset="2"/>
              <a:buAutoNum type="arabicPeriod"/>
            </a:pPr>
            <a:r>
              <a:rPr lang="en-US" sz="2000" i="1" smtClean="0">
                <a:latin typeface="Times New Roman" pitchFamily="18" charset="0"/>
                <a:sym typeface="Symbol" pitchFamily="18" charset="2"/>
              </a:rPr>
              <a:t>K</a:t>
            </a:r>
            <a:r>
              <a:rPr lang="en-US" sz="2000" baseline="-25000" smtClean="0">
                <a:latin typeface="Times New Roman" pitchFamily="18" charset="0"/>
                <a:sym typeface="Symbol" pitchFamily="18" charset="2"/>
              </a:rPr>
              <a:t>CA</a:t>
            </a:r>
            <a:r>
              <a:rPr lang="en-US" sz="2000" i="1" smtClean="0">
                <a:latin typeface="Times New Roman" pitchFamily="18" charset="0"/>
                <a:sym typeface="Symbol" pitchFamily="18" charset="2"/>
              </a:rPr>
              <a:t> </a:t>
            </a:r>
            <a:r>
              <a:rPr lang="en-US" sz="2000" smtClean="0">
                <a:latin typeface="Times New Roman" pitchFamily="18" charset="0"/>
              </a:rPr>
              <a:t>signed</a:t>
            </a:r>
            <a:r>
              <a:rPr lang="en-US" sz="2000" i="1" smtClean="0">
                <a:latin typeface="Times New Roman" pitchFamily="18" charset="0"/>
              </a:rPr>
              <a:t> </a:t>
            </a:r>
            <a:r>
              <a:rPr lang="en-US" sz="2000" smtClean="0">
                <a:latin typeface="Times New Roman" pitchFamily="18" charset="0"/>
              </a:rPr>
              <a:t>key(</a:t>
            </a:r>
            <a:r>
              <a:rPr lang="en-US" sz="2000" i="1" smtClean="0">
                <a:latin typeface="Times New Roman" pitchFamily="18" charset="0"/>
              </a:rPr>
              <a:t>K</a:t>
            </a:r>
            <a:r>
              <a:rPr lang="en-US" sz="2000" i="1" baseline="-25000" smtClean="0">
                <a:latin typeface="Times New Roman" pitchFamily="18" charset="0"/>
              </a:rPr>
              <a:t>U</a:t>
            </a:r>
            <a:r>
              <a:rPr lang="en-US" sz="2000" smtClean="0">
                <a:latin typeface="Times New Roman" pitchFamily="18" charset="0"/>
              </a:rPr>
              <a:t>) </a:t>
            </a:r>
            <a:r>
              <a:rPr lang="en-US" sz="2000" smtClean="0">
                <a:latin typeface="Times New Roman" pitchFamily="18" charset="0"/>
                <a:sym typeface="Symbol" pitchFamily="18" charset="2"/>
              </a:rPr>
              <a:t>speaksfor key(</a:t>
            </a:r>
            <a:r>
              <a:rPr lang="en-US" sz="2000" i="1" smtClean="0">
                <a:latin typeface="Times New Roman" pitchFamily="18" charset="0"/>
                <a:sym typeface="Symbol" pitchFamily="18" charset="2"/>
              </a:rPr>
              <a:t>K</a:t>
            </a:r>
            <a:r>
              <a:rPr lang="en-US" sz="2000" baseline="-25000" smtClean="0">
                <a:latin typeface="Times New Roman" pitchFamily="18" charset="0"/>
                <a:sym typeface="Symbol" pitchFamily="18" charset="2"/>
              </a:rPr>
              <a:t>CA</a:t>
            </a:r>
            <a:r>
              <a:rPr lang="en-US" sz="2000" smtClean="0">
                <a:latin typeface="Times New Roman" pitchFamily="18" charset="0"/>
                <a:sym typeface="Symbol" pitchFamily="18" charset="2"/>
              </a:rPr>
              <a:t>).</a:t>
            </a:r>
            <a:r>
              <a:rPr lang="en-US" sz="2000" i="1" smtClean="0">
                <a:latin typeface="Times New Roman" pitchFamily="18" charset="0"/>
                <a:sym typeface="Symbol" pitchFamily="18" charset="2"/>
              </a:rPr>
              <a:t>U</a:t>
            </a:r>
          </a:p>
          <a:p>
            <a:pPr marL="457200" indent="-457200">
              <a:buFont typeface="Wingdings 2" pitchFamily="18" charset="2"/>
              <a:buAutoNum type="arabicPeriod"/>
            </a:pPr>
            <a:r>
              <a:rPr lang="en-US" sz="2000" i="1" smtClean="0">
                <a:latin typeface="Times New Roman" pitchFamily="18" charset="0"/>
              </a:rPr>
              <a:t>K</a:t>
            </a:r>
            <a:r>
              <a:rPr lang="en-US" sz="2000" i="1" baseline="-25000" smtClean="0">
                <a:latin typeface="Times New Roman" pitchFamily="18" charset="0"/>
              </a:rPr>
              <a:t>W</a:t>
            </a:r>
            <a:r>
              <a:rPr lang="en-US" sz="2000" smtClean="0">
                <a:latin typeface="Times New Roman" pitchFamily="18" charset="0"/>
              </a:rPr>
              <a:t> signed key(</a:t>
            </a:r>
            <a:r>
              <a:rPr lang="en-US" sz="2000" i="1" smtClean="0">
                <a:latin typeface="Times New Roman" pitchFamily="18" charset="0"/>
              </a:rPr>
              <a:t>K</a:t>
            </a:r>
            <a:r>
              <a:rPr lang="en-US" sz="2000" i="1" baseline="-25000" smtClean="0">
                <a:latin typeface="Times New Roman" pitchFamily="18" charset="0"/>
              </a:rPr>
              <a:t>W</a:t>
            </a:r>
            <a:r>
              <a:rPr lang="en-US" sz="2000" baseline="-25000" smtClean="0">
                <a:latin typeface="Times New Roman" pitchFamily="18" charset="0"/>
              </a:rPr>
              <a:t>.OS</a:t>
            </a:r>
            <a:r>
              <a:rPr lang="en-US" sz="2000" smtClean="0">
                <a:latin typeface="Times New Roman" pitchFamily="18" charset="0"/>
              </a:rPr>
              <a:t>) </a:t>
            </a:r>
            <a:r>
              <a:rPr lang="en-US" sz="2000" smtClean="0">
                <a:latin typeface="Times New Roman" pitchFamily="18" charset="0"/>
                <a:sym typeface="Symbol" pitchFamily="18" charset="2"/>
              </a:rPr>
              <a:t>speaksfor key(</a:t>
            </a:r>
            <a:r>
              <a:rPr lang="en-US" sz="2000" i="1" smtClean="0">
                <a:latin typeface="Times New Roman" pitchFamily="18" charset="0"/>
                <a:sym typeface="Symbol" pitchFamily="18" charset="2"/>
              </a:rPr>
              <a:t>K</a:t>
            </a:r>
            <a:r>
              <a:rPr lang="en-US" sz="2000" baseline="-25000" smtClean="0">
                <a:latin typeface="Times New Roman" pitchFamily="18" charset="0"/>
                <a:sym typeface="Symbol" pitchFamily="18" charset="2"/>
              </a:rPr>
              <a:t>CA</a:t>
            </a:r>
            <a:r>
              <a:rPr lang="en-US" sz="2000" smtClean="0">
                <a:latin typeface="Times New Roman" pitchFamily="18" charset="0"/>
                <a:sym typeface="Symbol" pitchFamily="18" charset="2"/>
              </a:rPr>
              <a:t>)</a:t>
            </a:r>
            <a:r>
              <a:rPr lang="en-US" sz="2000" i="1" smtClean="0">
                <a:latin typeface="Times New Roman" pitchFamily="18" charset="0"/>
                <a:sym typeface="Symbol" pitchFamily="18" charset="2"/>
              </a:rPr>
              <a:t>.W.</a:t>
            </a:r>
            <a:r>
              <a:rPr lang="en-US" sz="2000" smtClean="0">
                <a:latin typeface="Times New Roman" pitchFamily="18" charset="0"/>
                <a:sym typeface="Symbol" pitchFamily="18" charset="2"/>
              </a:rPr>
              <a:t>OS</a:t>
            </a:r>
          </a:p>
          <a:p>
            <a:pPr marL="457200" indent="-457200">
              <a:buFont typeface="Wingdings 2" pitchFamily="18" charset="2"/>
              <a:buAutoNum type="arabicPeriod"/>
            </a:pPr>
            <a:r>
              <a:rPr lang="en-US" sz="2000" i="1" smtClean="0">
                <a:latin typeface="Times New Roman" pitchFamily="18" charset="0"/>
                <a:sym typeface="Symbol" pitchFamily="18" charset="2"/>
              </a:rPr>
              <a:t>K</a:t>
            </a:r>
            <a:r>
              <a:rPr lang="en-US" sz="2000" i="1" baseline="-25000" smtClean="0">
                <a:latin typeface="Times New Roman" pitchFamily="18" charset="0"/>
                <a:sym typeface="Symbol" pitchFamily="18" charset="2"/>
              </a:rPr>
              <a:t>U</a:t>
            </a:r>
            <a:r>
              <a:rPr lang="en-US" sz="2000" smtClean="0">
                <a:latin typeface="Times New Roman" pitchFamily="18" charset="0"/>
                <a:sym typeface="Symbol" pitchFamily="18" charset="2"/>
              </a:rPr>
              <a:t> </a:t>
            </a:r>
            <a:r>
              <a:rPr lang="en-US" sz="2000" smtClean="0">
                <a:latin typeface="Times New Roman" pitchFamily="18" charset="0"/>
              </a:rPr>
              <a:t>signed key(</a:t>
            </a:r>
            <a:r>
              <a:rPr lang="en-US" sz="2000" i="1" smtClean="0">
                <a:latin typeface="Times New Roman" pitchFamily="18" charset="0"/>
              </a:rPr>
              <a:t>K</a:t>
            </a:r>
            <a:r>
              <a:rPr lang="en-US" sz="2000" baseline="-25000" smtClean="0">
                <a:latin typeface="Times New Roman" pitchFamily="18" charset="0"/>
              </a:rPr>
              <a:t>CA</a:t>
            </a:r>
            <a:r>
              <a:rPr lang="en-US" sz="2000" smtClean="0">
                <a:latin typeface="Times New Roman" pitchFamily="18" charset="0"/>
              </a:rPr>
              <a:t>).</a:t>
            </a:r>
            <a:r>
              <a:rPr lang="en-US" sz="2000" i="1" smtClean="0">
                <a:latin typeface="Times New Roman" pitchFamily="18" charset="0"/>
              </a:rPr>
              <a:t>W</a:t>
            </a:r>
            <a:r>
              <a:rPr lang="en-US" sz="2000" smtClean="0">
                <a:latin typeface="Times New Roman" pitchFamily="18" charset="0"/>
              </a:rPr>
              <a:t>.OS.</a:t>
            </a:r>
            <a:r>
              <a:rPr lang="en-US" sz="2000" i="1" smtClean="0">
                <a:latin typeface="Times New Roman" pitchFamily="18" charset="0"/>
              </a:rPr>
              <a:t>U</a:t>
            </a:r>
            <a:r>
              <a:rPr lang="en-US" sz="2000" smtClean="0">
                <a:latin typeface="Times New Roman" pitchFamily="18" charset="0"/>
              </a:rPr>
              <a:t> </a:t>
            </a:r>
            <a:r>
              <a:rPr lang="en-US" sz="2000" smtClean="0">
                <a:latin typeface="Times New Roman" pitchFamily="18" charset="0"/>
                <a:sym typeface="Symbol" pitchFamily="18" charset="2"/>
              </a:rPr>
              <a:t>speaksfor key(</a:t>
            </a:r>
            <a:r>
              <a:rPr lang="en-US" sz="2000" i="1" smtClean="0">
                <a:latin typeface="Times New Roman" pitchFamily="18" charset="0"/>
                <a:sym typeface="Symbol" pitchFamily="18" charset="2"/>
              </a:rPr>
              <a:t>K</a:t>
            </a:r>
            <a:r>
              <a:rPr lang="en-US" sz="2000" baseline="-25000" smtClean="0">
                <a:latin typeface="Times New Roman" pitchFamily="18" charset="0"/>
                <a:sym typeface="Symbol" pitchFamily="18" charset="2"/>
              </a:rPr>
              <a:t>CA</a:t>
            </a:r>
            <a:r>
              <a:rPr lang="en-US" sz="2000" smtClean="0">
                <a:latin typeface="Times New Roman" pitchFamily="18" charset="0"/>
                <a:sym typeface="Symbol" pitchFamily="18" charset="2"/>
              </a:rPr>
              <a:t>).</a:t>
            </a:r>
            <a:r>
              <a:rPr lang="en-US" sz="2000" i="1" smtClean="0">
                <a:latin typeface="Times New Roman" pitchFamily="18" charset="0"/>
                <a:sym typeface="Symbol" pitchFamily="18" charset="2"/>
              </a:rPr>
              <a:t>U</a:t>
            </a:r>
          </a:p>
          <a:p>
            <a:pPr marL="457200" indent="-457200">
              <a:buFont typeface="Wingdings 2" pitchFamily="18" charset="2"/>
              <a:buAutoNum type="arabicPeriod"/>
            </a:pPr>
            <a:r>
              <a:rPr lang="en-US" sz="2000" i="1" smtClean="0">
                <a:latin typeface="Times New Roman" pitchFamily="18" charset="0"/>
                <a:sym typeface="Symbol" pitchFamily="18" charset="2"/>
              </a:rPr>
              <a:t>K</a:t>
            </a:r>
            <a:r>
              <a:rPr lang="en-US" sz="2000" i="1" baseline="-25000" smtClean="0">
                <a:latin typeface="Times New Roman" pitchFamily="18" charset="0"/>
                <a:sym typeface="Symbol" pitchFamily="18" charset="2"/>
              </a:rPr>
              <a:t>W.</a:t>
            </a:r>
            <a:r>
              <a:rPr lang="en-US" sz="2000" baseline="-25000" smtClean="0">
                <a:latin typeface="Times New Roman" pitchFamily="18" charset="0"/>
                <a:sym typeface="Symbol" pitchFamily="18" charset="2"/>
              </a:rPr>
              <a:t>OS</a:t>
            </a:r>
            <a:r>
              <a:rPr lang="en-US" sz="2000" i="1" baseline="-25000" smtClean="0">
                <a:latin typeface="Times New Roman" pitchFamily="18" charset="0"/>
                <a:sym typeface="Symbol" pitchFamily="18" charset="2"/>
              </a:rPr>
              <a:t> </a:t>
            </a:r>
            <a:r>
              <a:rPr lang="en-US" sz="2000" smtClean="0">
                <a:latin typeface="Times New Roman" pitchFamily="18" charset="0"/>
                <a:sym typeface="Symbol" pitchFamily="18" charset="2"/>
              </a:rPr>
              <a:t>signed (key(</a:t>
            </a:r>
            <a:r>
              <a:rPr lang="en-US" sz="2000" i="1" smtClean="0">
                <a:latin typeface="Times New Roman" pitchFamily="18" charset="0"/>
                <a:sym typeface="Symbol" pitchFamily="18" charset="2"/>
              </a:rPr>
              <a:t>K</a:t>
            </a:r>
            <a:r>
              <a:rPr lang="en-US" sz="2000" i="1" baseline="-25000" smtClean="0">
                <a:latin typeface="Times New Roman" pitchFamily="18" charset="0"/>
                <a:sym typeface="Symbol" pitchFamily="18" charset="2"/>
              </a:rPr>
              <a:t>W.</a:t>
            </a:r>
            <a:r>
              <a:rPr lang="en-US" sz="2000" baseline="-25000" smtClean="0">
                <a:latin typeface="Times New Roman" pitchFamily="18" charset="0"/>
                <a:sym typeface="Symbol" pitchFamily="18" charset="2"/>
              </a:rPr>
              <a:t>OS</a:t>
            </a:r>
            <a:r>
              <a:rPr lang="en-US" sz="2000" smtClean="0">
                <a:latin typeface="Times New Roman" pitchFamily="18" charset="0"/>
                <a:sym typeface="Symbol" pitchFamily="18" charset="2"/>
              </a:rPr>
              <a:t>)</a:t>
            </a:r>
            <a:r>
              <a:rPr lang="en-US" sz="2000" i="1" smtClean="0">
                <a:latin typeface="Times New Roman" pitchFamily="18" charset="0"/>
                <a:sym typeface="Symbol" pitchFamily="18" charset="2"/>
              </a:rPr>
              <a:t>.U </a:t>
            </a:r>
            <a:r>
              <a:rPr lang="en-US" sz="2000" smtClean="0">
                <a:latin typeface="Times New Roman" pitchFamily="18" charset="0"/>
                <a:sym typeface="Symbol" pitchFamily="18" charset="2"/>
              </a:rPr>
              <a:t>speaksfor key(</a:t>
            </a:r>
            <a:r>
              <a:rPr lang="en-US" sz="2000" i="1" smtClean="0">
                <a:latin typeface="Times New Roman" pitchFamily="18" charset="0"/>
                <a:sym typeface="Symbol" pitchFamily="18" charset="2"/>
              </a:rPr>
              <a:t>K</a:t>
            </a:r>
            <a:r>
              <a:rPr lang="en-US" sz="2000" baseline="-25000" smtClean="0">
                <a:latin typeface="Times New Roman" pitchFamily="18" charset="0"/>
                <a:sym typeface="Symbol" pitchFamily="18" charset="2"/>
              </a:rPr>
              <a:t>CA</a:t>
            </a:r>
            <a:r>
              <a:rPr lang="en-US" sz="2000" smtClean="0">
                <a:latin typeface="Times New Roman" pitchFamily="18" charset="0"/>
                <a:sym typeface="Symbol" pitchFamily="18" charset="2"/>
              </a:rPr>
              <a:t>).</a:t>
            </a:r>
            <a:r>
              <a:rPr lang="en-US" sz="2000" i="1" smtClean="0">
                <a:latin typeface="Times New Roman" pitchFamily="18" charset="0"/>
                <a:sym typeface="Symbol" pitchFamily="18" charset="2"/>
              </a:rPr>
              <a:t>W</a:t>
            </a:r>
            <a:r>
              <a:rPr lang="en-US" sz="2000" smtClean="0">
                <a:latin typeface="Times New Roman" pitchFamily="18" charset="0"/>
                <a:sym typeface="Symbol" pitchFamily="18" charset="2"/>
              </a:rPr>
              <a:t>.OS.</a:t>
            </a:r>
            <a:r>
              <a:rPr lang="en-US" sz="2000" i="1" smtClean="0">
                <a:latin typeface="Times New Roman" pitchFamily="18" charset="0"/>
                <a:sym typeface="Symbol" pitchFamily="18" charset="2"/>
              </a:rPr>
              <a:t>U</a:t>
            </a:r>
            <a:r>
              <a:rPr lang="en-US" sz="2000" smtClean="0">
                <a:latin typeface="Times New Roman" pitchFamily="18" charset="0"/>
                <a:sym typeface="Symbol" pitchFamily="18" charset="2"/>
              </a:rPr>
              <a:t>)</a:t>
            </a:r>
          </a:p>
          <a:p>
            <a:pPr marL="457200" indent="-457200">
              <a:buFont typeface="Wingdings 2" pitchFamily="18" charset="2"/>
              <a:buAutoNum type="arabicPeriod"/>
            </a:pPr>
            <a:r>
              <a:rPr lang="en-US" sz="2000" i="1" smtClean="0">
                <a:latin typeface="Times New Roman" pitchFamily="18" charset="0"/>
                <a:sym typeface="Symbol" pitchFamily="18" charset="2"/>
              </a:rPr>
              <a:t>K</a:t>
            </a:r>
            <a:r>
              <a:rPr lang="en-US" sz="2000" i="1" baseline="-25000" smtClean="0">
                <a:latin typeface="Times New Roman" pitchFamily="18" charset="0"/>
                <a:sym typeface="Symbol" pitchFamily="18" charset="2"/>
              </a:rPr>
              <a:t>W</a:t>
            </a:r>
            <a:r>
              <a:rPr lang="en-US" sz="2000" baseline="-25000" smtClean="0">
                <a:latin typeface="Times New Roman" pitchFamily="18" charset="0"/>
                <a:sym typeface="Symbol" pitchFamily="18" charset="2"/>
              </a:rPr>
              <a:t>.OS</a:t>
            </a:r>
            <a:r>
              <a:rPr lang="en-US" sz="2000" smtClean="0">
                <a:latin typeface="Times New Roman" pitchFamily="18" charset="0"/>
                <a:sym typeface="Symbol" pitchFamily="18" charset="2"/>
              </a:rPr>
              <a:t> signed (key(</a:t>
            </a:r>
            <a:r>
              <a:rPr lang="en-US" sz="2000" i="1" smtClean="0">
                <a:latin typeface="Times New Roman" pitchFamily="18" charset="0"/>
                <a:sym typeface="Symbol" pitchFamily="18" charset="2"/>
              </a:rPr>
              <a:t>K</a:t>
            </a:r>
            <a:r>
              <a:rPr lang="en-US" sz="2000" i="1" baseline="-25000" smtClean="0">
                <a:latin typeface="Times New Roman" pitchFamily="18" charset="0"/>
                <a:sym typeface="Symbol" pitchFamily="18" charset="2"/>
              </a:rPr>
              <a:t>W</a:t>
            </a:r>
            <a:r>
              <a:rPr lang="en-US" sz="2000" baseline="-25000" smtClean="0">
                <a:latin typeface="Times New Roman" pitchFamily="18" charset="0"/>
                <a:sym typeface="Symbol" pitchFamily="18" charset="2"/>
              </a:rPr>
              <a:t>.OS</a:t>
            </a:r>
            <a:r>
              <a:rPr lang="en-US" sz="2000" smtClean="0">
                <a:latin typeface="Times New Roman" pitchFamily="18" charset="0"/>
                <a:sym typeface="Symbol" pitchFamily="18" charset="2"/>
              </a:rPr>
              <a:t>).</a:t>
            </a:r>
            <a:r>
              <a:rPr lang="en-US" sz="2000" i="1" smtClean="0">
                <a:latin typeface="Times New Roman" pitchFamily="18" charset="0"/>
                <a:sym typeface="Symbol" pitchFamily="18" charset="2"/>
              </a:rPr>
              <a:t>U</a:t>
            </a:r>
            <a:r>
              <a:rPr lang="en-US" sz="2000" smtClean="0">
                <a:latin typeface="Times New Roman" pitchFamily="18" charset="0"/>
                <a:sym typeface="Symbol" pitchFamily="18" charset="2"/>
              </a:rPr>
              <a:t> says </a:t>
            </a:r>
            <a:r>
              <a:rPr lang="en-US" sz="2000" i="1" smtClean="0">
                <a:latin typeface="Times New Roman" pitchFamily="18" charset="0"/>
                <a:sym typeface="Symbol" pitchFamily="18" charset="2"/>
              </a:rPr>
              <a:t>A</a:t>
            </a:r>
            <a:r>
              <a:rPr lang="en-US" sz="2000" smtClean="0">
                <a:latin typeface="Times New Roman" pitchFamily="18" charset="0"/>
                <a:sym typeface="Symbol" pitchFamily="18" charset="2"/>
              </a:rPr>
              <a:t> says </a:t>
            </a:r>
            <a:r>
              <a:rPr lang="en-US" sz="2000" i="1" smtClean="0">
                <a:latin typeface="Times New Roman" pitchFamily="18" charset="0"/>
                <a:sym typeface="Symbol" pitchFamily="18" charset="2"/>
              </a:rPr>
              <a:t>F</a:t>
            </a:r>
            <a:r>
              <a:rPr lang="en-US" sz="2000" smtClean="0">
                <a:latin typeface="Times New Roman" pitchFamily="18" charset="0"/>
                <a:sym typeface="Symbol" pitchFamily="18" charset="2"/>
              </a:rPr>
              <a:t>)</a:t>
            </a:r>
          </a:p>
          <a:p>
            <a:pPr marL="457200" indent="-457200">
              <a:buFont typeface="Wingdings 2" pitchFamily="18" charset="2"/>
              <a:buAutoNum type="arabicPeriod"/>
            </a:pPr>
            <a:r>
              <a:rPr lang="en-US" sz="2000" smtClean="0">
                <a:latin typeface="Times New Roman" pitchFamily="18" charset="0"/>
                <a:sym typeface="Symbol" pitchFamily="18" charset="2"/>
              </a:rPr>
              <a:t>key(</a:t>
            </a:r>
            <a:r>
              <a:rPr lang="en-US" sz="2000" i="1" smtClean="0">
                <a:latin typeface="Times New Roman" pitchFamily="18" charset="0"/>
                <a:sym typeface="Symbol" pitchFamily="18" charset="2"/>
              </a:rPr>
              <a:t>K</a:t>
            </a:r>
            <a:r>
              <a:rPr lang="en-US" sz="2000" baseline="-25000" smtClean="0">
                <a:latin typeface="Times New Roman" pitchFamily="18" charset="0"/>
                <a:sym typeface="Symbol" pitchFamily="18" charset="2"/>
              </a:rPr>
              <a:t>CA</a:t>
            </a:r>
            <a:r>
              <a:rPr lang="en-US" sz="2000" smtClean="0">
                <a:latin typeface="Times New Roman" pitchFamily="18" charset="0"/>
                <a:sym typeface="Symbol" pitchFamily="18" charset="2"/>
              </a:rPr>
              <a:t>)</a:t>
            </a:r>
            <a:r>
              <a:rPr lang="en-US" sz="2000" i="1" smtClean="0">
                <a:latin typeface="Times New Roman" pitchFamily="18" charset="0"/>
                <a:sym typeface="Symbol" pitchFamily="18" charset="2"/>
              </a:rPr>
              <a:t> </a:t>
            </a:r>
            <a:r>
              <a:rPr lang="en-US" sz="2000" smtClean="0">
                <a:latin typeface="Times New Roman" pitchFamily="18" charset="0"/>
                <a:sym typeface="Symbol" pitchFamily="18" charset="2"/>
              </a:rPr>
              <a:t>says </a:t>
            </a:r>
            <a:r>
              <a:rPr lang="en-US" sz="2000" smtClean="0">
                <a:latin typeface="Times New Roman" pitchFamily="18" charset="0"/>
              </a:rPr>
              <a:t>key(</a:t>
            </a:r>
            <a:r>
              <a:rPr lang="en-US" sz="2000" i="1" smtClean="0">
                <a:latin typeface="Times New Roman" pitchFamily="18" charset="0"/>
              </a:rPr>
              <a:t>K</a:t>
            </a:r>
            <a:r>
              <a:rPr lang="en-US" sz="2000" i="1" baseline="-25000" smtClean="0">
                <a:latin typeface="Times New Roman" pitchFamily="18" charset="0"/>
              </a:rPr>
              <a:t>W</a:t>
            </a:r>
            <a:r>
              <a:rPr lang="en-US" sz="2000" smtClean="0">
                <a:latin typeface="Times New Roman" pitchFamily="18" charset="0"/>
              </a:rPr>
              <a:t>) </a:t>
            </a:r>
            <a:r>
              <a:rPr lang="en-US" sz="2000" smtClean="0">
                <a:latin typeface="Times New Roman" pitchFamily="18" charset="0"/>
                <a:sym typeface="Symbol" pitchFamily="18" charset="2"/>
              </a:rPr>
              <a:t>speaksfor key(</a:t>
            </a:r>
            <a:r>
              <a:rPr lang="en-US" sz="2000" i="1" smtClean="0">
                <a:latin typeface="Times New Roman" pitchFamily="18" charset="0"/>
                <a:sym typeface="Symbol" pitchFamily="18" charset="2"/>
              </a:rPr>
              <a:t>K</a:t>
            </a:r>
            <a:r>
              <a:rPr lang="en-US" sz="2000" baseline="-25000" smtClean="0">
                <a:latin typeface="Times New Roman" pitchFamily="18" charset="0"/>
                <a:sym typeface="Symbol" pitchFamily="18" charset="2"/>
              </a:rPr>
              <a:t>CA</a:t>
            </a:r>
            <a:r>
              <a:rPr lang="en-US" sz="2000" smtClean="0">
                <a:latin typeface="Times New Roman" pitchFamily="18" charset="0"/>
                <a:sym typeface="Symbol" pitchFamily="18" charset="2"/>
              </a:rPr>
              <a:t>).</a:t>
            </a:r>
            <a:r>
              <a:rPr lang="en-US" sz="2000" i="1" smtClean="0">
                <a:latin typeface="Times New Roman" pitchFamily="18" charset="0"/>
                <a:sym typeface="Symbol" pitchFamily="18" charset="2"/>
              </a:rPr>
              <a:t>W		</a:t>
            </a:r>
            <a:r>
              <a:rPr lang="en-US" sz="2000" smtClean="0">
                <a:solidFill>
                  <a:schemeClr val="accent2"/>
                </a:solidFill>
                <a:latin typeface="Times New Roman" pitchFamily="18" charset="0"/>
                <a:sym typeface="Symbol" pitchFamily="18" charset="2"/>
              </a:rPr>
              <a:t>says-I(1)</a:t>
            </a:r>
          </a:p>
          <a:p>
            <a:pPr marL="457200" indent="-457200">
              <a:buFont typeface="Wingdings 2" pitchFamily="18" charset="2"/>
              <a:buAutoNum type="arabicPeriod"/>
            </a:pPr>
            <a:r>
              <a:rPr lang="en-US" sz="2000" smtClean="0">
                <a:latin typeface="Times New Roman" pitchFamily="18" charset="0"/>
                <a:sym typeface="Symbol" pitchFamily="18" charset="2"/>
              </a:rPr>
              <a:t>key(</a:t>
            </a:r>
            <a:r>
              <a:rPr lang="en-US" sz="2000" i="1" smtClean="0">
                <a:latin typeface="Times New Roman" pitchFamily="18" charset="0"/>
                <a:sym typeface="Symbol" pitchFamily="18" charset="2"/>
              </a:rPr>
              <a:t>K</a:t>
            </a:r>
            <a:r>
              <a:rPr lang="en-US" sz="2000" baseline="-25000" smtClean="0">
                <a:latin typeface="Times New Roman" pitchFamily="18" charset="0"/>
                <a:sym typeface="Symbol" pitchFamily="18" charset="2"/>
              </a:rPr>
              <a:t>CA</a:t>
            </a:r>
            <a:r>
              <a:rPr lang="en-US" sz="2000" smtClean="0">
                <a:latin typeface="Times New Roman" pitchFamily="18" charset="0"/>
                <a:sym typeface="Symbol" pitchFamily="18" charset="2"/>
              </a:rPr>
              <a:t>)</a:t>
            </a:r>
            <a:r>
              <a:rPr lang="en-US" sz="2000" i="1" smtClean="0">
                <a:latin typeface="Times New Roman" pitchFamily="18" charset="0"/>
                <a:sym typeface="Symbol" pitchFamily="18" charset="2"/>
              </a:rPr>
              <a:t> </a:t>
            </a:r>
            <a:r>
              <a:rPr lang="en-US" sz="2000" smtClean="0">
                <a:latin typeface="Times New Roman" pitchFamily="18" charset="0"/>
                <a:sym typeface="Symbol" pitchFamily="18" charset="2"/>
              </a:rPr>
              <a:t>says </a:t>
            </a:r>
            <a:r>
              <a:rPr lang="en-US" sz="2000" smtClean="0">
                <a:latin typeface="Times New Roman" pitchFamily="18" charset="0"/>
              </a:rPr>
              <a:t>key(</a:t>
            </a:r>
            <a:r>
              <a:rPr lang="en-US" sz="2000" i="1" smtClean="0">
                <a:latin typeface="Times New Roman" pitchFamily="18" charset="0"/>
              </a:rPr>
              <a:t>K</a:t>
            </a:r>
            <a:r>
              <a:rPr lang="en-US" sz="2000" i="1" baseline="-25000" smtClean="0">
                <a:latin typeface="Times New Roman" pitchFamily="18" charset="0"/>
              </a:rPr>
              <a:t>U</a:t>
            </a:r>
            <a:r>
              <a:rPr lang="en-US" sz="2000" smtClean="0">
                <a:latin typeface="Times New Roman" pitchFamily="18" charset="0"/>
              </a:rPr>
              <a:t>) </a:t>
            </a:r>
            <a:r>
              <a:rPr lang="en-US" sz="2000" smtClean="0">
                <a:latin typeface="Times New Roman" pitchFamily="18" charset="0"/>
                <a:sym typeface="Symbol" pitchFamily="18" charset="2"/>
              </a:rPr>
              <a:t>speaksfor key(</a:t>
            </a:r>
            <a:r>
              <a:rPr lang="en-US" sz="2000" i="1" smtClean="0">
                <a:latin typeface="Times New Roman" pitchFamily="18" charset="0"/>
                <a:sym typeface="Symbol" pitchFamily="18" charset="2"/>
              </a:rPr>
              <a:t>K</a:t>
            </a:r>
            <a:r>
              <a:rPr lang="en-US" sz="2000" baseline="-25000" smtClean="0">
                <a:latin typeface="Times New Roman" pitchFamily="18" charset="0"/>
                <a:sym typeface="Symbol" pitchFamily="18" charset="2"/>
              </a:rPr>
              <a:t>CA</a:t>
            </a:r>
            <a:r>
              <a:rPr lang="en-US" sz="2000" smtClean="0">
                <a:latin typeface="Times New Roman" pitchFamily="18" charset="0"/>
                <a:sym typeface="Symbol" pitchFamily="18" charset="2"/>
              </a:rPr>
              <a:t>).</a:t>
            </a:r>
            <a:r>
              <a:rPr lang="en-US" sz="2000" i="1" smtClean="0">
                <a:latin typeface="Times New Roman" pitchFamily="18" charset="0"/>
                <a:sym typeface="Symbol" pitchFamily="18" charset="2"/>
              </a:rPr>
              <a:t>U		</a:t>
            </a:r>
            <a:r>
              <a:rPr lang="en-US" sz="2000" smtClean="0">
                <a:solidFill>
                  <a:schemeClr val="accent2"/>
                </a:solidFill>
                <a:latin typeface="Times New Roman" pitchFamily="18" charset="0"/>
                <a:sym typeface="Symbol" pitchFamily="18" charset="2"/>
              </a:rPr>
              <a:t>says-I(2)</a:t>
            </a:r>
          </a:p>
          <a:p>
            <a:pPr marL="457200" indent="-457200">
              <a:buFont typeface="Wingdings 2" pitchFamily="18" charset="2"/>
              <a:buAutoNum type="arabicPeriod"/>
            </a:pPr>
            <a:r>
              <a:rPr lang="en-US" sz="2000" smtClean="0">
                <a:latin typeface="Times New Roman" pitchFamily="18" charset="0"/>
                <a:sym typeface="Symbol" pitchFamily="18" charset="2"/>
              </a:rPr>
              <a:t>key(</a:t>
            </a:r>
            <a:r>
              <a:rPr lang="en-US" sz="2000" i="1" smtClean="0">
                <a:latin typeface="Times New Roman" pitchFamily="18" charset="0"/>
                <a:sym typeface="Symbol" pitchFamily="18" charset="2"/>
              </a:rPr>
              <a:t>K</a:t>
            </a:r>
            <a:r>
              <a:rPr lang="en-US" sz="2000" i="1" baseline="-25000" smtClean="0">
                <a:latin typeface="Times New Roman" pitchFamily="18" charset="0"/>
                <a:sym typeface="Symbol" pitchFamily="18" charset="2"/>
              </a:rPr>
              <a:t>W</a:t>
            </a:r>
            <a:r>
              <a:rPr lang="en-US" sz="2000" smtClean="0">
                <a:latin typeface="Times New Roman" pitchFamily="18" charset="0"/>
                <a:sym typeface="Symbol" pitchFamily="18" charset="2"/>
              </a:rPr>
              <a:t>)</a:t>
            </a:r>
            <a:r>
              <a:rPr lang="en-US" sz="2000" i="1" smtClean="0">
                <a:latin typeface="Times New Roman" pitchFamily="18" charset="0"/>
                <a:sym typeface="Symbol" pitchFamily="18" charset="2"/>
              </a:rPr>
              <a:t> </a:t>
            </a:r>
            <a:r>
              <a:rPr lang="en-US" sz="2000" smtClean="0">
                <a:latin typeface="Times New Roman" pitchFamily="18" charset="0"/>
                <a:sym typeface="Symbol" pitchFamily="18" charset="2"/>
              </a:rPr>
              <a:t>says </a:t>
            </a:r>
            <a:r>
              <a:rPr lang="en-US" sz="2000" smtClean="0">
                <a:latin typeface="Times New Roman" pitchFamily="18" charset="0"/>
              </a:rPr>
              <a:t>key(</a:t>
            </a:r>
            <a:r>
              <a:rPr lang="en-US" sz="2000" i="1" smtClean="0">
                <a:latin typeface="Times New Roman" pitchFamily="18" charset="0"/>
              </a:rPr>
              <a:t>K</a:t>
            </a:r>
            <a:r>
              <a:rPr lang="en-US" sz="2000" i="1" baseline="-25000" smtClean="0">
                <a:latin typeface="Times New Roman" pitchFamily="18" charset="0"/>
              </a:rPr>
              <a:t>W</a:t>
            </a:r>
            <a:r>
              <a:rPr lang="en-US" sz="2000" baseline="-25000" smtClean="0">
                <a:latin typeface="Times New Roman" pitchFamily="18" charset="0"/>
              </a:rPr>
              <a:t>.OS</a:t>
            </a:r>
            <a:r>
              <a:rPr lang="en-US" sz="2000" smtClean="0">
                <a:latin typeface="Times New Roman" pitchFamily="18" charset="0"/>
              </a:rPr>
              <a:t>) </a:t>
            </a:r>
            <a:r>
              <a:rPr lang="en-US" sz="2000" smtClean="0">
                <a:latin typeface="Times New Roman" pitchFamily="18" charset="0"/>
                <a:sym typeface="Symbol" pitchFamily="18" charset="2"/>
              </a:rPr>
              <a:t>speaksfor key(</a:t>
            </a:r>
            <a:r>
              <a:rPr lang="en-US" sz="2000" i="1" smtClean="0">
                <a:latin typeface="Times New Roman" pitchFamily="18" charset="0"/>
                <a:sym typeface="Symbol" pitchFamily="18" charset="2"/>
              </a:rPr>
              <a:t>K</a:t>
            </a:r>
            <a:r>
              <a:rPr lang="en-US" sz="2000" baseline="-25000" smtClean="0">
                <a:latin typeface="Times New Roman" pitchFamily="18" charset="0"/>
                <a:sym typeface="Symbol" pitchFamily="18" charset="2"/>
              </a:rPr>
              <a:t>CA</a:t>
            </a:r>
            <a:r>
              <a:rPr lang="en-US" sz="2000" smtClean="0">
                <a:latin typeface="Times New Roman" pitchFamily="18" charset="0"/>
                <a:sym typeface="Symbol" pitchFamily="18" charset="2"/>
              </a:rPr>
              <a:t>).</a:t>
            </a:r>
            <a:r>
              <a:rPr lang="en-US" sz="2000" i="1" smtClean="0">
                <a:latin typeface="Times New Roman" pitchFamily="18" charset="0"/>
                <a:sym typeface="Symbol" pitchFamily="18" charset="2"/>
              </a:rPr>
              <a:t>W.</a:t>
            </a:r>
            <a:r>
              <a:rPr lang="en-US" sz="2000" smtClean="0">
                <a:latin typeface="Times New Roman" pitchFamily="18" charset="0"/>
                <a:sym typeface="Symbol" pitchFamily="18" charset="2"/>
              </a:rPr>
              <a:t>OS	</a:t>
            </a:r>
            <a:r>
              <a:rPr lang="en-US" sz="2000" smtClean="0">
                <a:solidFill>
                  <a:schemeClr val="accent2"/>
                </a:solidFill>
                <a:latin typeface="Times New Roman" pitchFamily="18" charset="0"/>
                <a:sym typeface="Symbol" pitchFamily="18" charset="2"/>
              </a:rPr>
              <a:t>says-I(3)</a:t>
            </a:r>
          </a:p>
          <a:p>
            <a:pPr marL="457200" indent="-457200">
              <a:buFont typeface="Wingdings 2" pitchFamily="18" charset="2"/>
              <a:buAutoNum type="arabicPeriod"/>
            </a:pPr>
            <a:r>
              <a:rPr lang="en-US" sz="2000" smtClean="0">
                <a:latin typeface="Times New Roman" pitchFamily="18" charset="0"/>
                <a:sym typeface="Symbol" pitchFamily="18" charset="2"/>
              </a:rPr>
              <a:t>key(</a:t>
            </a:r>
            <a:r>
              <a:rPr lang="en-US" sz="2000" i="1" smtClean="0">
                <a:latin typeface="Times New Roman" pitchFamily="18" charset="0"/>
                <a:sym typeface="Symbol" pitchFamily="18" charset="2"/>
              </a:rPr>
              <a:t>K</a:t>
            </a:r>
            <a:r>
              <a:rPr lang="en-US" sz="2000" i="1" baseline="-25000" smtClean="0">
                <a:latin typeface="Times New Roman" pitchFamily="18" charset="0"/>
                <a:sym typeface="Symbol" pitchFamily="18" charset="2"/>
              </a:rPr>
              <a:t>U</a:t>
            </a:r>
            <a:r>
              <a:rPr lang="en-US" sz="2000" smtClean="0">
                <a:latin typeface="Times New Roman" pitchFamily="18" charset="0"/>
                <a:sym typeface="Symbol" pitchFamily="18" charset="2"/>
              </a:rPr>
              <a:t>)</a:t>
            </a:r>
            <a:r>
              <a:rPr lang="en-US" sz="2000" i="1" smtClean="0">
                <a:latin typeface="Times New Roman" pitchFamily="18" charset="0"/>
                <a:sym typeface="Symbol" pitchFamily="18" charset="2"/>
              </a:rPr>
              <a:t> </a:t>
            </a:r>
            <a:r>
              <a:rPr lang="en-US" sz="2000" smtClean="0">
                <a:latin typeface="Times New Roman" pitchFamily="18" charset="0"/>
                <a:sym typeface="Symbol" pitchFamily="18" charset="2"/>
              </a:rPr>
              <a:t>says </a:t>
            </a:r>
            <a:r>
              <a:rPr lang="en-US" sz="2000" smtClean="0">
                <a:latin typeface="Times New Roman" pitchFamily="18" charset="0"/>
              </a:rPr>
              <a:t>key(</a:t>
            </a:r>
            <a:r>
              <a:rPr lang="en-US" sz="2000" i="1" smtClean="0">
                <a:latin typeface="Times New Roman" pitchFamily="18" charset="0"/>
              </a:rPr>
              <a:t>K</a:t>
            </a:r>
            <a:r>
              <a:rPr lang="en-US" sz="2000" baseline="-25000" smtClean="0">
                <a:latin typeface="Times New Roman" pitchFamily="18" charset="0"/>
              </a:rPr>
              <a:t>CA</a:t>
            </a:r>
            <a:r>
              <a:rPr lang="en-US" sz="2000" smtClean="0">
                <a:latin typeface="Times New Roman" pitchFamily="18" charset="0"/>
              </a:rPr>
              <a:t>).</a:t>
            </a:r>
            <a:r>
              <a:rPr lang="en-US" sz="2000" i="1" smtClean="0">
                <a:latin typeface="Times New Roman" pitchFamily="18" charset="0"/>
              </a:rPr>
              <a:t>W</a:t>
            </a:r>
            <a:r>
              <a:rPr lang="en-US" sz="2000" smtClean="0">
                <a:latin typeface="Times New Roman" pitchFamily="18" charset="0"/>
              </a:rPr>
              <a:t>.OS.</a:t>
            </a:r>
            <a:r>
              <a:rPr lang="en-US" sz="2000" i="1" smtClean="0">
                <a:latin typeface="Times New Roman" pitchFamily="18" charset="0"/>
              </a:rPr>
              <a:t>U</a:t>
            </a:r>
            <a:r>
              <a:rPr lang="en-US" sz="2000" smtClean="0">
                <a:latin typeface="Times New Roman" pitchFamily="18" charset="0"/>
              </a:rPr>
              <a:t> </a:t>
            </a:r>
            <a:r>
              <a:rPr lang="en-US" sz="2000" smtClean="0">
                <a:latin typeface="Times New Roman" pitchFamily="18" charset="0"/>
                <a:sym typeface="Symbol" pitchFamily="18" charset="2"/>
              </a:rPr>
              <a:t>speaksfor</a:t>
            </a:r>
            <a:r>
              <a:rPr lang="en-US" sz="2000" i="1" smtClean="0">
                <a:latin typeface="Times New Roman" pitchFamily="18" charset="0"/>
                <a:sym typeface="Symbol" pitchFamily="18" charset="2"/>
              </a:rPr>
              <a:t> </a:t>
            </a:r>
            <a:r>
              <a:rPr lang="en-US" sz="2000" smtClean="0">
                <a:latin typeface="Times New Roman" pitchFamily="18" charset="0"/>
                <a:sym typeface="Symbol" pitchFamily="18" charset="2"/>
              </a:rPr>
              <a:t>key(</a:t>
            </a:r>
            <a:r>
              <a:rPr lang="en-US" sz="2000" i="1" smtClean="0">
                <a:latin typeface="Times New Roman" pitchFamily="18" charset="0"/>
                <a:sym typeface="Symbol" pitchFamily="18" charset="2"/>
              </a:rPr>
              <a:t>K</a:t>
            </a:r>
            <a:r>
              <a:rPr lang="en-US" sz="2000" baseline="-25000" smtClean="0">
                <a:latin typeface="Times New Roman" pitchFamily="18" charset="0"/>
                <a:sym typeface="Symbol" pitchFamily="18" charset="2"/>
              </a:rPr>
              <a:t>CA</a:t>
            </a:r>
            <a:r>
              <a:rPr lang="en-US" sz="2000" smtClean="0">
                <a:latin typeface="Times New Roman" pitchFamily="18" charset="0"/>
                <a:sym typeface="Symbol" pitchFamily="18" charset="2"/>
              </a:rPr>
              <a:t>).</a:t>
            </a:r>
            <a:r>
              <a:rPr lang="en-US" sz="2000" i="1" smtClean="0">
                <a:latin typeface="Times New Roman" pitchFamily="18" charset="0"/>
                <a:sym typeface="Symbol" pitchFamily="18" charset="2"/>
              </a:rPr>
              <a:t>U	</a:t>
            </a:r>
            <a:r>
              <a:rPr lang="en-US" sz="2000" smtClean="0">
                <a:solidFill>
                  <a:schemeClr val="accent2"/>
                </a:solidFill>
                <a:latin typeface="Times New Roman" pitchFamily="18" charset="0"/>
                <a:sym typeface="Symbol" pitchFamily="18" charset="2"/>
              </a:rPr>
              <a:t>says-I(4)</a:t>
            </a:r>
            <a:endParaRPr lang="en-US" smtClean="0">
              <a:solidFill>
                <a:schemeClr val="accent2"/>
              </a:solidFill>
              <a:latin typeface="Times New Roman" pitchFamily="18" charset="0"/>
              <a:sym typeface="Symbol" pitchFamily="18" charset="2"/>
            </a:endParaRPr>
          </a:p>
          <a:p>
            <a:pPr marL="457200" indent="-457200">
              <a:buFont typeface="Wingdings 2" pitchFamily="18" charset="2"/>
              <a:buAutoNum type="arabicPeriod"/>
            </a:pPr>
            <a:r>
              <a:rPr lang="en-US" sz="2000" smtClean="0">
                <a:latin typeface="Times New Roman" pitchFamily="18" charset="0"/>
                <a:sym typeface="Symbol" pitchFamily="18" charset="2"/>
              </a:rPr>
              <a:t>key(</a:t>
            </a:r>
            <a:r>
              <a:rPr lang="en-US" sz="2000" i="1" smtClean="0">
                <a:latin typeface="Times New Roman" pitchFamily="18" charset="0"/>
                <a:sym typeface="Symbol" pitchFamily="18" charset="2"/>
              </a:rPr>
              <a:t>K</a:t>
            </a:r>
            <a:r>
              <a:rPr lang="en-US" sz="2000" i="1" baseline="-25000" smtClean="0">
                <a:latin typeface="Times New Roman" pitchFamily="18" charset="0"/>
                <a:sym typeface="Symbol" pitchFamily="18" charset="2"/>
              </a:rPr>
              <a:t>W.</a:t>
            </a:r>
            <a:r>
              <a:rPr lang="en-US" sz="2000" baseline="-25000" smtClean="0">
                <a:latin typeface="Times New Roman" pitchFamily="18" charset="0"/>
                <a:sym typeface="Symbol" pitchFamily="18" charset="2"/>
              </a:rPr>
              <a:t>OS</a:t>
            </a:r>
            <a:r>
              <a:rPr lang="en-US" sz="2000" smtClean="0">
                <a:latin typeface="Times New Roman" pitchFamily="18" charset="0"/>
                <a:sym typeface="Symbol" pitchFamily="18" charset="2"/>
              </a:rPr>
              <a:t>) says (key(</a:t>
            </a:r>
            <a:r>
              <a:rPr lang="en-US" sz="2000" i="1" smtClean="0">
                <a:latin typeface="Times New Roman" pitchFamily="18" charset="0"/>
                <a:sym typeface="Symbol" pitchFamily="18" charset="2"/>
              </a:rPr>
              <a:t>K</a:t>
            </a:r>
            <a:r>
              <a:rPr lang="en-US" sz="2000" i="1" baseline="-25000" smtClean="0">
                <a:latin typeface="Times New Roman" pitchFamily="18" charset="0"/>
                <a:sym typeface="Symbol" pitchFamily="18" charset="2"/>
              </a:rPr>
              <a:t>W.</a:t>
            </a:r>
            <a:r>
              <a:rPr lang="en-US" sz="2000" baseline="-25000" smtClean="0">
                <a:latin typeface="Times New Roman" pitchFamily="18" charset="0"/>
                <a:sym typeface="Symbol" pitchFamily="18" charset="2"/>
              </a:rPr>
              <a:t>OS</a:t>
            </a:r>
            <a:r>
              <a:rPr lang="en-US" sz="2000" smtClean="0">
                <a:latin typeface="Times New Roman" pitchFamily="18" charset="0"/>
                <a:sym typeface="Symbol" pitchFamily="18" charset="2"/>
              </a:rPr>
              <a:t>)</a:t>
            </a:r>
            <a:r>
              <a:rPr lang="en-US" sz="2000" i="1" smtClean="0">
                <a:latin typeface="Times New Roman" pitchFamily="18" charset="0"/>
                <a:sym typeface="Symbol" pitchFamily="18" charset="2"/>
              </a:rPr>
              <a:t>.U </a:t>
            </a:r>
            <a:r>
              <a:rPr lang="en-US" sz="2000" smtClean="0">
                <a:latin typeface="Times New Roman" pitchFamily="18" charset="0"/>
                <a:sym typeface="Symbol" pitchFamily="18" charset="2"/>
              </a:rPr>
              <a:t>speaksfor key(</a:t>
            </a:r>
            <a:r>
              <a:rPr lang="en-US" sz="2000" i="1" smtClean="0">
                <a:latin typeface="Times New Roman" pitchFamily="18" charset="0"/>
                <a:sym typeface="Symbol" pitchFamily="18" charset="2"/>
              </a:rPr>
              <a:t>K</a:t>
            </a:r>
            <a:r>
              <a:rPr lang="en-US" sz="2000" baseline="-25000" smtClean="0">
                <a:latin typeface="Times New Roman" pitchFamily="18" charset="0"/>
                <a:sym typeface="Symbol" pitchFamily="18" charset="2"/>
              </a:rPr>
              <a:t>CA</a:t>
            </a:r>
            <a:r>
              <a:rPr lang="en-US" sz="2000" smtClean="0">
                <a:latin typeface="Times New Roman" pitchFamily="18" charset="0"/>
                <a:sym typeface="Symbol" pitchFamily="18" charset="2"/>
              </a:rPr>
              <a:t>).</a:t>
            </a:r>
            <a:r>
              <a:rPr lang="en-US" sz="2000" i="1" smtClean="0">
                <a:latin typeface="Times New Roman" pitchFamily="18" charset="0"/>
                <a:sym typeface="Symbol" pitchFamily="18" charset="2"/>
              </a:rPr>
              <a:t>W</a:t>
            </a:r>
            <a:r>
              <a:rPr lang="en-US" sz="2000" smtClean="0">
                <a:latin typeface="Times New Roman" pitchFamily="18" charset="0"/>
                <a:sym typeface="Symbol" pitchFamily="18" charset="2"/>
              </a:rPr>
              <a:t>.OS.</a:t>
            </a:r>
            <a:r>
              <a:rPr lang="en-US" sz="2000" i="1" smtClean="0">
                <a:latin typeface="Times New Roman" pitchFamily="18" charset="0"/>
                <a:sym typeface="Symbol" pitchFamily="18" charset="2"/>
              </a:rPr>
              <a:t>U</a:t>
            </a:r>
            <a:r>
              <a:rPr lang="en-US" sz="2000" smtClean="0">
                <a:latin typeface="Times New Roman" pitchFamily="18" charset="0"/>
                <a:sym typeface="Symbol" pitchFamily="18" charset="2"/>
              </a:rPr>
              <a:t>)</a:t>
            </a:r>
          </a:p>
          <a:p>
            <a:pPr marL="838200" lvl="1" indent="-381000">
              <a:buFont typeface="Wingdings 2" pitchFamily="18" charset="2"/>
              <a:buNone/>
            </a:pPr>
            <a:r>
              <a:rPr lang="en-US" smtClean="0">
                <a:sym typeface="Symbol" pitchFamily="18" charset="2"/>
              </a:rPr>
              <a:t>								</a:t>
            </a:r>
            <a:r>
              <a:rPr lang="en-US" b="1" smtClean="0">
                <a:solidFill>
                  <a:schemeClr val="accent2"/>
                </a:solidFill>
                <a:sym typeface="Symbol" pitchFamily="18" charset="2"/>
              </a:rPr>
              <a:t>says-I(5)</a:t>
            </a:r>
          </a:p>
          <a:p>
            <a:pPr marL="457200" indent="-457200">
              <a:buFont typeface="Wingdings 2" pitchFamily="18" charset="2"/>
              <a:buAutoNum type="arabicPeriod"/>
            </a:pPr>
            <a:r>
              <a:rPr lang="en-US" sz="2000" smtClean="0">
                <a:latin typeface="Times New Roman" pitchFamily="18" charset="0"/>
                <a:sym typeface="Symbol" pitchFamily="18" charset="2"/>
              </a:rPr>
              <a:t>key(</a:t>
            </a:r>
            <a:r>
              <a:rPr lang="en-US" sz="2000" i="1" smtClean="0">
                <a:latin typeface="Times New Roman" pitchFamily="18" charset="0"/>
                <a:sym typeface="Symbol" pitchFamily="18" charset="2"/>
              </a:rPr>
              <a:t>K</a:t>
            </a:r>
            <a:r>
              <a:rPr lang="en-US" sz="2000" i="1" baseline="-25000" smtClean="0">
                <a:latin typeface="Times New Roman" pitchFamily="18" charset="0"/>
                <a:sym typeface="Symbol" pitchFamily="18" charset="2"/>
              </a:rPr>
              <a:t>W</a:t>
            </a:r>
            <a:r>
              <a:rPr lang="en-US" sz="2000" baseline="-25000" smtClean="0">
                <a:latin typeface="Times New Roman" pitchFamily="18" charset="0"/>
                <a:sym typeface="Symbol" pitchFamily="18" charset="2"/>
              </a:rPr>
              <a:t>.OS</a:t>
            </a:r>
            <a:r>
              <a:rPr lang="en-US" sz="2000" smtClean="0">
                <a:latin typeface="Times New Roman" pitchFamily="18" charset="0"/>
                <a:sym typeface="Symbol" pitchFamily="18" charset="2"/>
              </a:rPr>
              <a:t>) says (key(</a:t>
            </a:r>
            <a:r>
              <a:rPr lang="en-US" sz="2000" i="1" smtClean="0">
                <a:latin typeface="Times New Roman" pitchFamily="18" charset="0"/>
                <a:sym typeface="Symbol" pitchFamily="18" charset="2"/>
              </a:rPr>
              <a:t>K</a:t>
            </a:r>
            <a:r>
              <a:rPr lang="en-US" sz="2000" i="1" baseline="-25000" smtClean="0">
                <a:latin typeface="Times New Roman" pitchFamily="18" charset="0"/>
                <a:sym typeface="Symbol" pitchFamily="18" charset="2"/>
              </a:rPr>
              <a:t>W</a:t>
            </a:r>
            <a:r>
              <a:rPr lang="en-US" sz="2000" baseline="-25000" smtClean="0">
                <a:latin typeface="Times New Roman" pitchFamily="18" charset="0"/>
                <a:sym typeface="Symbol" pitchFamily="18" charset="2"/>
              </a:rPr>
              <a:t>.OS</a:t>
            </a:r>
            <a:r>
              <a:rPr lang="en-US" sz="2000" smtClean="0">
                <a:latin typeface="Times New Roman" pitchFamily="18" charset="0"/>
                <a:sym typeface="Symbol" pitchFamily="18" charset="2"/>
              </a:rPr>
              <a:t>).</a:t>
            </a:r>
            <a:r>
              <a:rPr lang="en-US" sz="2000" i="1" smtClean="0">
                <a:latin typeface="Times New Roman" pitchFamily="18" charset="0"/>
                <a:sym typeface="Symbol" pitchFamily="18" charset="2"/>
              </a:rPr>
              <a:t>U</a:t>
            </a:r>
            <a:r>
              <a:rPr lang="en-US" sz="2000" smtClean="0">
                <a:latin typeface="Times New Roman" pitchFamily="18" charset="0"/>
                <a:sym typeface="Symbol" pitchFamily="18" charset="2"/>
              </a:rPr>
              <a:t> says </a:t>
            </a:r>
            <a:r>
              <a:rPr lang="en-US" sz="2000" i="1" smtClean="0">
                <a:latin typeface="Times New Roman" pitchFamily="18" charset="0"/>
                <a:sym typeface="Symbol" pitchFamily="18" charset="2"/>
              </a:rPr>
              <a:t>A</a:t>
            </a:r>
            <a:r>
              <a:rPr lang="en-US" sz="2000" smtClean="0">
                <a:latin typeface="Times New Roman" pitchFamily="18" charset="0"/>
                <a:sym typeface="Symbol" pitchFamily="18" charset="2"/>
              </a:rPr>
              <a:t> says </a:t>
            </a:r>
            <a:r>
              <a:rPr lang="en-US" sz="2000" i="1" smtClean="0">
                <a:latin typeface="Times New Roman" pitchFamily="18" charset="0"/>
                <a:sym typeface="Symbol" pitchFamily="18" charset="2"/>
              </a:rPr>
              <a:t>F</a:t>
            </a:r>
            <a:r>
              <a:rPr lang="en-US" sz="2000" smtClean="0">
                <a:latin typeface="Times New Roman" pitchFamily="18" charset="0"/>
                <a:sym typeface="Symbol" pitchFamily="18" charset="2"/>
              </a:rPr>
              <a:t>)		</a:t>
            </a:r>
            <a:r>
              <a:rPr lang="en-US" sz="2000" smtClean="0">
                <a:solidFill>
                  <a:schemeClr val="accent2"/>
                </a:solidFill>
                <a:latin typeface="Times New Roman" pitchFamily="18" charset="0"/>
                <a:sym typeface="Symbol" pitchFamily="18" charset="2"/>
              </a:rPr>
              <a:t>says-I(6)</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indent="0"/>
            <a:r>
              <a:rPr lang="en-US" smtClean="0"/>
              <a:t>Authenticating a Channel</a:t>
            </a:r>
          </a:p>
        </p:txBody>
      </p:sp>
      <p:sp>
        <p:nvSpPr>
          <p:cNvPr id="163843" name="Rectangle 3"/>
          <p:cNvSpPr>
            <a:spLocks noGrp="1" noChangeArrowheads="1"/>
          </p:cNvSpPr>
          <p:nvPr>
            <p:ph type="body" idx="1"/>
          </p:nvPr>
        </p:nvSpPr>
        <p:spPr>
          <a:xfrm>
            <a:off x="638175" y="1262063"/>
            <a:ext cx="7896225" cy="5214937"/>
          </a:xfrm>
        </p:spPr>
        <p:txBody>
          <a:bodyPr/>
          <a:lstStyle/>
          <a:p>
            <a:r>
              <a:rPr lang="en-US" smtClean="0"/>
              <a:t>Each request arrives on some </a:t>
            </a:r>
            <a:r>
              <a:rPr lang="en-US" smtClean="0">
                <a:solidFill>
                  <a:schemeClr val="accent2"/>
                </a:solidFill>
              </a:rPr>
              <a:t>channel</a:t>
            </a:r>
            <a:r>
              <a:rPr lang="en-US" smtClean="0"/>
              <a:t>, e.g.,</a:t>
            </a:r>
          </a:p>
          <a:p>
            <a:pPr lvl="1"/>
            <a:r>
              <a:rPr lang="en-US" smtClean="0"/>
              <a:t>Kernel call from a user process</a:t>
            </a:r>
          </a:p>
          <a:p>
            <a:pPr lvl="1"/>
            <a:r>
              <a:rPr lang="en-US" smtClean="0"/>
              <a:t>Network connection</a:t>
            </a:r>
          </a:p>
          <a:p>
            <a:pPr lvl="1"/>
            <a:r>
              <a:rPr lang="en-US" smtClean="0"/>
              <a:t>A channel defined by a cryptographic key</a:t>
            </a:r>
          </a:p>
          <a:p>
            <a:r>
              <a:rPr lang="en-US" smtClean="0"/>
              <a:t>Reference monitor must authenticate the channel, i.e., determine whom the request is from</a:t>
            </a:r>
          </a:p>
          <a:p>
            <a:r>
              <a:rPr lang="en-US" smtClean="0"/>
              <a:t>Easy in a centralized system</a:t>
            </a:r>
          </a:p>
          <a:p>
            <a:pPr lvl="1"/>
            <a:r>
              <a:rPr lang="en-US" smtClean="0"/>
              <a:t>OS implements all channels and knows the principal responsible for each process</a:t>
            </a:r>
          </a:p>
          <a:p>
            <a:r>
              <a:rPr lang="en-US" smtClean="0"/>
              <a:t>Harder in a distributed system</a:t>
            </a:r>
          </a:p>
          <a:p>
            <a:pPr lvl="1"/>
            <a:r>
              <a:rPr lang="en-US" smtClean="0"/>
              <a:t>Request may have traversed different, not-equally-trusted machines</a:t>
            </a:r>
          </a:p>
          <a:p>
            <a:pPr lvl="1"/>
            <a:r>
              <a:rPr lang="en-US" smtClean="0"/>
              <a:t>Different types of channels</a:t>
            </a:r>
          </a:p>
          <a:p>
            <a:pPr lvl="1"/>
            <a:r>
              <a:rPr lang="en-US" smtClean="0"/>
              <a:t>Some parts of the system may be faulty or broken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3843">
                                            <p:txEl>
                                              <p:pRg st="0" end="0"/>
                                            </p:txEl>
                                          </p:spTgt>
                                        </p:tgtEl>
                                        <p:attrNameLst>
                                          <p:attrName>style.visibility</p:attrName>
                                        </p:attrNameLst>
                                      </p:cBhvr>
                                      <p:to>
                                        <p:strVal val="visible"/>
                                      </p:to>
                                    </p:set>
                                    <p:animEffect transition="in" filter="dissolve">
                                      <p:cBhvr>
                                        <p:cTn id="7" dur="500"/>
                                        <p:tgtEl>
                                          <p:spTgt spid="16384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3843">
                                            <p:txEl>
                                              <p:pRg st="1" end="1"/>
                                            </p:txEl>
                                          </p:spTgt>
                                        </p:tgtEl>
                                        <p:attrNameLst>
                                          <p:attrName>style.visibility</p:attrName>
                                        </p:attrNameLst>
                                      </p:cBhvr>
                                      <p:to>
                                        <p:strVal val="visible"/>
                                      </p:to>
                                    </p:set>
                                    <p:animEffect transition="in" filter="dissolve">
                                      <p:cBhvr>
                                        <p:cTn id="10" dur="500"/>
                                        <p:tgtEl>
                                          <p:spTgt spid="16384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3843">
                                            <p:txEl>
                                              <p:pRg st="2" end="2"/>
                                            </p:txEl>
                                          </p:spTgt>
                                        </p:tgtEl>
                                        <p:attrNameLst>
                                          <p:attrName>style.visibility</p:attrName>
                                        </p:attrNameLst>
                                      </p:cBhvr>
                                      <p:to>
                                        <p:strVal val="visible"/>
                                      </p:to>
                                    </p:set>
                                    <p:animEffect transition="in" filter="dissolve">
                                      <p:cBhvr>
                                        <p:cTn id="13" dur="500"/>
                                        <p:tgtEl>
                                          <p:spTgt spid="16384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63843">
                                            <p:txEl>
                                              <p:pRg st="3" end="3"/>
                                            </p:txEl>
                                          </p:spTgt>
                                        </p:tgtEl>
                                        <p:attrNameLst>
                                          <p:attrName>style.visibility</p:attrName>
                                        </p:attrNameLst>
                                      </p:cBhvr>
                                      <p:to>
                                        <p:strVal val="visible"/>
                                      </p:to>
                                    </p:set>
                                    <p:animEffect transition="in" filter="dissolve">
                                      <p:cBhvr>
                                        <p:cTn id="16" dur="500"/>
                                        <p:tgtEl>
                                          <p:spTgt spid="16384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63843">
                                            <p:txEl>
                                              <p:pRg st="4" end="4"/>
                                            </p:txEl>
                                          </p:spTgt>
                                        </p:tgtEl>
                                        <p:attrNameLst>
                                          <p:attrName>style.visibility</p:attrName>
                                        </p:attrNameLst>
                                      </p:cBhvr>
                                      <p:to>
                                        <p:strVal val="visible"/>
                                      </p:to>
                                    </p:set>
                                    <p:animEffect transition="in" filter="dissolve">
                                      <p:cBhvr>
                                        <p:cTn id="21" dur="500"/>
                                        <p:tgtEl>
                                          <p:spTgt spid="16384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63843">
                                            <p:txEl>
                                              <p:pRg st="5" end="5"/>
                                            </p:txEl>
                                          </p:spTgt>
                                        </p:tgtEl>
                                        <p:attrNameLst>
                                          <p:attrName>style.visibility</p:attrName>
                                        </p:attrNameLst>
                                      </p:cBhvr>
                                      <p:to>
                                        <p:strVal val="visible"/>
                                      </p:to>
                                    </p:set>
                                    <p:animEffect transition="in" filter="dissolve">
                                      <p:cBhvr>
                                        <p:cTn id="26" dur="500"/>
                                        <p:tgtEl>
                                          <p:spTgt spid="16384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63843">
                                            <p:txEl>
                                              <p:pRg st="6" end="6"/>
                                            </p:txEl>
                                          </p:spTgt>
                                        </p:tgtEl>
                                        <p:attrNameLst>
                                          <p:attrName>style.visibility</p:attrName>
                                        </p:attrNameLst>
                                      </p:cBhvr>
                                      <p:to>
                                        <p:strVal val="visible"/>
                                      </p:to>
                                    </p:set>
                                    <p:animEffect transition="in" filter="dissolve">
                                      <p:cBhvr>
                                        <p:cTn id="29" dur="500"/>
                                        <p:tgtEl>
                                          <p:spTgt spid="16384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63843">
                                            <p:txEl>
                                              <p:pRg st="7" end="7"/>
                                            </p:txEl>
                                          </p:spTgt>
                                        </p:tgtEl>
                                        <p:attrNameLst>
                                          <p:attrName>style.visibility</p:attrName>
                                        </p:attrNameLst>
                                      </p:cBhvr>
                                      <p:to>
                                        <p:strVal val="visible"/>
                                      </p:to>
                                    </p:set>
                                    <p:animEffect transition="in" filter="dissolve">
                                      <p:cBhvr>
                                        <p:cTn id="34" dur="500"/>
                                        <p:tgtEl>
                                          <p:spTgt spid="16384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63843">
                                            <p:txEl>
                                              <p:pRg st="8" end="8"/>
                                            </p:txEl>
                                          </p:spTgt>
                                        </p:tgtEl>
                                        <p:attrNameLst>
                                          <p:attrName>style.visibility</p:attrName>
                                        </p:attrNameLst>
                                      </p:cBhvr>
                                      <p:to>
                                        <p:strVal val="visible"/>
                                      </p:to>
                                    </p:set>
                                    <p:animEffect transition="in" filter="dissolve">
                                      <p:cBhvr>
                                        <p:cTn id="37" dur="500"/>
                                        <p:tgtEl>
                                          <p:spTgt spid="163843">
                                            <p:txEl>
                                              <p:pRg st="8" end="8"/>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63843">
                                            <p:txEl>
                                              <p:pRg st="9" end="9"/>
                                            </p:txEl>
                                          </p:spTgt>
                                        </p:tgtEl>
                                        <p:attrNameLst>
                                          <p:attrName>style.visibility</p:attrName>
                                        </p:attrNameLst>
                                      </p:cBhvr>
                                      <p:to>
                                        <p:strVal val="visible"/>
                                      </p:to>
                                    </p:set>
                                    <p:animEffect transition="in" filter="dissolve">
                                      <p:cBhvr>
                                        <p:cTn id="40" dur="500"/>
                                        <p:tgtEl>
                                          <p:spTgt spid="163843">
                                            <p:txEl>
                                              <p:pRg st="9" end="9"/>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63843">
                                            <p:txEl>
                                              <p:pRg st="10" end="10"/>
                                            </p:txEl>
                                          </p:spTgt>
                                        </p:tgtEl>
                                        <p:attrNameLst>
                                          <p:attrName>style.visibility</p:attrName>
                                        </p:attrNameLst>
                                      </p:cBhvr>
                                      <p:to>
                                        <p:strVal val="visible"/>
                                      </p:to>
                                    </p:set>
                                    <p:animEffect transition="in" filter="dissolve">
                                      <p:cBhvr>
                                        <p:cTn id="43" dur="500"/>
                                        <p:tgtEl>
                                          <p:spTgt spid="16384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indent="0"/>
            <a:r>
              <a:rPr lang="en-US" smtClean="0"/>
              <a:t>Example (cont.)</a:t>
            </a:r>
          </a:p>
        </p:txBody>
      </p:sp>
      <p:sp>
        <p:nvSpPr>
          <p:cNvPr id="47107" name="Rectangle 3"/>
          <p:cNvSpPr>
            <a:spLocks noGrp="1" noChangeArrowheads="1"/>
          </p:cNvSpPr>
          <p:nvPr>
            <p:ph type="body" idx="1"/>
          </p:nvPr>
        </p:nvSpPr>
        <p:spPr>
          <a:xfrm>
            <a:off x="638175" y="1262063"/>
            <a:ext cx="8048625" cy="4972050"/>
          </a:xfrm>
        </p:spPr>
        <p:txBody>
          <a:bodyPr/>
          <a:lstStyle/>
          <a:p>
            <a:pPr marL="457200" indent="-457200">
              <a:buFont typeface="Wingdings 2" pitchFamily="18" charset="2"/>
              <a:buAutoNum type="arabicPeriod"/>
            </a:pPr>
            <a:endParaRPr lang="en-US" sz="2000" dirty="0" smtClean="0">
              <a:latin typeface="Times New Roman" pitchFamily="18" charset="0"/>
              <a:sym typeface="Symbol" pitchFamily="18" charset="2"/>
            </a:endParaRPr>
          </a:p>
          <a:p>
            <a:pPr marL="457200" indent="-457200">
              <a:buFont typeface="Wingdings 2" pitchFamily="18" charset="2"/>
              <a:buAutoNum type="arabicPeriod" startAt="13"/>
            </a:pPr>
            <a:r>
              <a:rPr lang="en-US" sz="2000" dirty="0" smtClean="0">
                <a:latin typeface="Times New Roman" pitchFamily="18" charset="0"/>
                <a:sym typeface="Symbol" pitchFamily="18" charset="2"/>
              </a:rPr>
              <a:t>key(</a:t>
            </a:r>
            <a:r>
              <a:rPr lang="en-US" sz="2000" i="1" dirty="0" smtClean="0">
                <a:latin typeface="Times New Roman" pitchFamily="18" charset="0"/>
                <a:sym typeface="Symbol" pitchFamily="18" charset="2"/>
              </a:rPr>
              <a:t>K</a:t>
            </a:r>
            <a:r>
              <a:rPr lang="en-US" sz="2000" baseline="-25000" dirty="0" smtClean="0">
                <a:latin typeface="Times New Roman" pitchFamily="18" charset="0"/>
                <a:sym typeface="Symbol" pitchFamily="18" charset="2"/>
              </a:rPr>
              <a:t>CA</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W </a:t>
            </a:r>
            <a:r>
              <a:rPr lang="en-US" sz="2000" dirty="0" smtClean="0">
                <a:latin typeface="Times New Roman" pitchFamily="18" charset="0"/>
                <a:sym typeface="Symbol" pitchFamily="18" charset="2"/>
              </a:rPr>
              <a:t>says </a:t>
            </a:r>
            <a:r>
              <a:rPr lang="en-US" sz="2000" dirty="0" smtClean="0">
                <a:latin typeface="Times New Roman" pitchFamily="18" charset="0"/>
              </a:rPr>
              <a:t>key(</a:t>
            </a:r>
            <a:r>
              <a:rPr lang="en-US" sz="2000" i="1" dirty="0" smtClean="0">
                <a:latin typeface="Times New Roman" pitchFamily="18" charset="0"/>
              </a:rPr>
              <a:t>K</a:t>
            </a:r>
            <a:r>
              <a:rPr lang="en-US" sz="2000" i="1" baseline="-25000" dirty="0" smtClean="0">
                <a:latin typeface="Times New Roman" pitchFamily="18" charset="0"/>
              </a:rPr>
              <a:t>W</a:t>
            </a:r>
            <a:r>
              <a:rPr lang="en-US" sz="2000" baseline="-25000" dirty="0" smtClean="0">
                <a:latin typeface="Times New Roman" pitchFamily="18" charset="0"/>
              </a:rPr>
              <a:t>.OS</a:t>
            </a:r>
            <a:r>
              <a:rPr lang="en-US" sz="2000" dirty="0" smtClean="0">
                <a:latin typeface="Times New Roman" pitchFamily="18" charset="0"/>
              </a:rPr>
              <a:t>) </a:t>
            </a:r>
            <a:r>
              <a:rPr lang="en-US" sz="2000" dirty="0" err="1" smtClean="0">
                <a:latin typeface="Times New Roman" pitchFamily="18" charset="0"/>
                <a:sym typeface="Symbol" pitchFamily="18" charset="2"/>
              </a:rPr>
              <a:t>speaksfor</a:t>
            </a:r>
            <a:r>
              <a:rPr lang="en-US" sz="2000" dirty="0" smtClean="0">
                <a:latin typeface="Times New Roman" pitchFamily="18" charset="0"/>
                <a:sym typeface="Symbol" pitchFamily="18" charset="2"/>
              </a:rPr>
              <a:t> key(</a:t>
            </a:r>
            <a:r>
              <a:rPr lang="en-US" sz="2000" i="1" dirty="0" smtClean="0">
                <a:latin typeface="Times New Roman" pitchFamily="18" charset="0"/>
                <a:sym typeface="Symbol" pitchFamily="18" charset="2"/>
              </a:rPr>
              <a:t>K</a:t>
            </a:r>
            <a:r>
              <a:rPr lang="en-US" sz="2000" baseline="-25000" dirty="0" smtClean="0">
                <a:latin typeface="Times New Roman" pitchFamily="18" charset="0"/>
                <a:sym typeface="Symbol" pitchFamily="18" charset="2"/>
              </a:rPr>
              <a:t>CA</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.W.</a:t>
            </a:r>
            <a:r>
              <a:rPr lang="en-US" sz="2000" dirty="0" smtClean="0">
                <a:latin typeface="Times New Roman" pitchFamily="18" charset="0"/>
                <a:sym typeface="Symbol" pitchFamily="18" charset="2"/>
              </a:rPr>
              <a:t>OS</a:t>
            </a:r>
          </a:p>
          <a:p>
            <a:pPr marL="1295400" lvl="2" indent="-381000">
              <a:buFont typeface="Wingdings 2" pitchFamily="18" charset="2"/>
              <a:buNone/>
            </a:pPr>
            <a:r>
              <a:rPr lang="en-US" dirty="0" smtClean="0">
                <a:sym typeface="Symbol" pitchFamily="18" charset="2"/>
              </a:rPr>
              <a:t>						</a:t>
            </a:r>
            <a:r>
              <a:rPr lang="en-US" b="1" dirty="0" smtClean="0">
                <a:solidFill>
                  <a:schemeClr val="accent2"/>
                </a:solidFill>
                <a:sym typeface="Symbol" pitchFamily="18" charset="2"/>
              </a:rPr>
              <a:t>speaksfor-E2(7, 9)</a:t>
            </a:r>
          </a:p>
          <a:p>
            <a:pPr marL="457200" indent="-457200">
              <a:buFont typeface="Wingdings 2" pitchFamily="18" charset="2"/>
              <a:buAutoNum type="arabicPeriod" startAt="13"/>
            </a:pPr>
            <a:r>
              <a:rPr lang="en-US" sz="2000" dirty="0" smtClean="0">
                <a:latin typeface="Times New Roman" pitchFamily="18" charset="0"/>
                <a:sym typeface="Symbol" pitchFamily="18" charset="2"/>
              </a:rPr>
              <a:t>key(</a:t>
            </a:r>
            <a:r>
              <a:rPr lang="en-US" sz="2000" i="1" dirty="0" smtClean="0">
                <a:latin typeface="Times New Roman" pitchFamily="18" charset="0"/>
                <a:sym typeface="Symbol" pitchFamily="18" charset="2"/>
              </a:rPr>
              <a:t>K</a:t>
            </a:r>
            <a:r>
              <a:rPr lang="en-US" sz="2000" baseline="-25000" dirty="0" smtClean="0">
                <a:latin typeface="Times New Roman" pitchFamily="18" charset="0"/>
                <a:sym typeface="Symbol" pitchFamily="18" charset="2"/>
              </a:rPr>
              <a:t>CA</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U </a:t>
            </a:r>
            <a:r>
              <a:rPr lang="en-US" sz="2000" dirty="0" smtClean="0">
                <a:latin typeface="Times New Roman" pitchFamily="18" charset="0"/>
                <a:sym typeface="Symbol" pitchFamily="18" charset="2"/>
              </a:rPr>
              <a:t>says (key(</a:t>
            </a:r>
            <a:r>
              <a:rPr lang="en-US" sz="2000" i="1" dirty="0" smtClean="0">
                <a:latin typeface="Times New Roman" pitchFamily="18" charset="0"/>
                <a:sym typeface="Symbol" pitchFamily="18" charset="2"/>
              </a:rPr>
              <a:t>K</a:t>
            </a:r>
            <a:r>
              <a:rPr lang="en-US" sz="2000" baseline="-25000" dirty="0" smtClean="0">
                <a:latin typeface="Times New Roman" pitchFamily="18" charset="0"/>
                <a:sym typeface="Symbol" pitchFamily="18" charset="2"/>
              </a:rPr>
              <a:t>CA</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W</a:t>
            </a:r>
            <a:r>
              <a:rPr lang="en-US" sz="2000" dirty="0" smtClean="0">
                <a:latin typeface="Times New Roman" pitchFamily="18" charset="0"/>
                <a:sym typeface="Symbol" pitchFamily="18" charset="2"/>
              </a:rPr>
              <a:t>.OS.</a:t>
            </a:r>
            <a:r>
              <a:rPr lang="en-US" sz="2000" i="1" dirty="0" smtClean="0">
                <a:latin typeface="Times New Roman" pitchFamily="18" charset="0"/>
                <a:sym typeface="Symbol" pitchFamily="18" charset="2"/>
              </a:rPr>
              <a:t>U</a:t>
            </a:r>
            <a:r>
              <a:rPr lang="en-US" sz="2000" dirty="0" smtClean="0">
                <a:latin typeface="Times New Roman" pitchFamily="18" charset="0"/>
                <a:sym typeface="Symbol" pitchFamily="18" charset="2"/>
              </a:rPr>
              <a:t> </a:t>
            </a:r>
            <a:r>
              <a:rPr lang="en-US" sz="2000" dirty="0" err="1" smtClean="0">
                <a:latin typeface="Times New Roman" pitchFamily="18" charset="0"/>
                <a:sym typeface="Symbol" pitchFamily="18" charset="2"/>
              </a:rPr>
              <a:t>speaksfor</a:t>
            </a:r>
            <a:r>
              <a:rPr lang="en-US" sz="2000" dirty="0" smtClean="0">
                <a:latin typeface="Times New Roman" pitchFamily="18" charset="0"/>
                <a:sym typeface="Symbol" pitchFamily="18" charset="2"/>
              </a:rPr>
              <a:t> key(</a:t>
            </a:r>
            <a:r>
              <a:rPr lang="en-US" sz="2000" i="1" dirty="0" smtClean="0">
                <a:latin typeface="Times New Roman" pitchFamily="18" charset="0"/>
                <a:sym typeface="Symbol" pitchFamily="18" charset="2"/>
              </a:rPr>
              <a:t>K</a:t>
            </a:r>
            <a:r>
              <a:rPr lang="en-US" sz="2000" baseline="-25000" dirty="0" smtClean="0">
                <a:latin typeface="Times New Roman" pitchFamily="18" charset="0"/>
                <a:sym typeface="Symbol" pitchFamily="18" charset="2"/>
              </a:rPr>
              <a:t>CA</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U</a:t>
            </a:r>
            <a:r>
              <a:rPr lang="en-US" sz="2000" dirty="0" smtClean="0">
                <a:latin typeface="Times New Roman" pitchFamily="18" charset="0"/>
                <a:sym typeface="Symbol" pitchFamily="18" charset="2"/>
              </a:rPr>
              <a:t>)</a:t>
            </a:r>
          </a:p>
          <a:p>
            <a:pPr marL="838200" lvl="1" indent="-381000">
              <a:buFont typeface="Wingdings 2" pitchFamily="18" charset="2"/>
              <a:buNone/>
            </a:pPr>
            <a:r>
              <a:rPr lang="en-US" dirty="0" smtClean="0">
                <a:sym typeface="Symbol" pitchFamily="18" charset="2"/>
              </a:rPr>
              <a:t>							</a:t>
            </a:r>
            <a:r>
              <a:rPr lang="en-US" b="1" dirty="0" smtClean="0">
                <a:solidFill>
                  <a:schemeClr val="accent2"/>
                </a:solidFill>
                <a:sym typeface="Symbol" pitchFamily="18" charset="2"/>
              </a:rPr>
              <a:t>speaksfor-E2(8, 10)</a:t>
            </a:r>
          </a:p>
          <a:p>
            <a:pPr marL="457200" indent="-457200">
              <a:buFont typeface="Wingdings 2" pitchFamily="18" charset="2"/>
              <a:buAutoNum type="arabicPeriod" startAt="13"/>
            </a:pPr>
            <a:r>
              <a:rPr lang="en-US" sz="2000" dirty="0" smtClean="0">
                <a:latin typeface="Times New Roman" pitchFamily="18" charset="0"/>
                <a:sym typeface="Symbol" pitchFamily="18" charset="2"/>
              </a:rPr>
              <a:t>key(</a:t>
            </a:r>
            <a:r>
              <a:rPr lang="en-US" sz="2000" i="1" dirty="0" smtClean="0">
                <a:latin typeface="Times New Roman" pitchFamily="18" charset="0"/>
                <a:sym typeface="Symbol" pitchFamily="18" charset="2"/>
              </a:rPr>
              <a:t>K</a:t>
            </a:r>
            <a:r>
              <a:rPr lang="en-US" sz="2000" baseline="-25000" dirty="0" smtClean="0">
                <a:latin typeface="Times New Roman" pitchFamily="18" charset="0"/>
                <a:sym typeface="Symbol" pitchFamily="18" charset="2"/>
              </a:rPr>
              <a:t>CA</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.W.</a:t>
            </a:r>
            <a:r>
              <a:rPr lang="en-US" sz="2000" dirty="0" smtClean="0">
                <a:latin typeface="Times New Roman" pitchFamily="18" charset="0"/>
                <a:sym typeface="Symbol" pitchFamily="18" charset="2"/>
              </a:rPr>
              <a:t>OS says (key(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W.</a:t>
            </a:r>
            <a:r>
              <a:rPr lang="en-US" sz="2000" baseline="-25000" dirty="0" smtClean="0">
                <a:latin typeface="Times New Roman" pitchFamily="18" charset="0"/>
                <a:sym typeface="Symbol" pitchFamily="18" charset="2"/>
              </a:rPr>
              <a:t>OS</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.U </a:t>
            </a:r>
            <a:r>
              <a:rPr lang="en-US" sz="2000" dirty="0" err="1" smtClean="0">
                <a:latin typeface="Times New Roman" pitchFamily="18" charset="0"/>
                <a:sym typeface="Symbol" pitchFamily="18" charset="2"/>
              </a:rPr>
              <a:t>speaksfor</a:t>
            </a:r>
            <a:r>
              <a:rPr lang="en-US" sz="2000" dirty="0" smtClean="0">
                <a:latin typeface="Times New Roman" pitchFamily="18" charset="0"/>
                <a:sym typeface="Symbol" pitchFamily="18" charset="2"/>
              </a:rPr>
              <a:t> key(</a:t>
            </a:r>
            <a:r>
              <a:rPr lang="en-US" sz="2000" i="1" dirty="0" smtClean="0">
                <a:latin typeface="Times New Roman" pitchFamily="18" charset="0"/>
                <a:sym typeface="Symbol" pitchFamily="18" charset="2"/>
              </a:rPr>
              <a:t>K</a:t>
            </a:r>
            <a:r>
              <a:rPr lang="en-US" sz="2000" baseline="-25000" dirty="0" smtClean="0">
                <a:latin typeface="Times New Roman" pitchFamily="18" charset="0"/>
                <a:sym typeface="Symbol" pitchFamily="18" charset="2"/>
              </a:rPr>
              <a:t>CA</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W</a:t>
            </a:r>
            <a:r>
              <a:rPr lang="en-US" sz="2000" dirty="0" smtClean="0">
                <a:latin typeface="Times New Roman" pitchFamily="18" charset="0"/>
                <a:sym typeface="Symbol" pitchFamily="18" charset="2"/>
              </a:rPr>
              <a:t>.OS.</a:t>
            </a:r>
            <a:r>
              <a:rPr lang="en-US" sz="2000" i="1" dirty="0" smtClean="0">
                <a:latin typeface="Times New Roman" pitchFamily="18" charset="0"/>
                <a:sym typeface="Symbol" pitchFamily="18" charset="2"/>
              </a:rPr>
              <a:t>U</a:t>
            </a:r>
            <a:r>
              <a:rPr lang="en-US" sz="2000" dirty="0" smtClean="0">
                <a:latin typeface="Times New Roman" pitchFamily="18" charset="0"/>
                <a:sym typeface="Symbol" pitchFamily="18" charset="2"/>
              </a:rPr>
              <a:t>)</a:t>
            </a:r>
          </a:p>
          <a:p>
            <a:pPr marL="838200" lvl="1" indent="-381000">
              <a:buFont typeface="Wingdings 2" pitchFamily="18" charset="2"/>
              <a:buNone/>
            </a:pPr>
            <a:r>
              <a:rPr lang="en-US" sz="1800" dirty="0" smtClean="0">
                <a:sym typeface="Symbol" pitchFamily="18" charset="2"/>
              </a:rPr>
              <a:t>							</a:t>
            </a:r>
            <a:r>
              <a:rPr lang="en-US" b="1" dirty="0" smtClean="0">
                <a:solidFill>
                  <a:schemeClr val="accent2"/>
                </a:solidFill>
                <a:sym typeface="Symbol" pitchFamily="18" charset="2"/>
              </a:rPr>
              <a:t>speaksfor-E2(13, 11)</a:t>
            </a:r>
          </a:p>
          <a:p>
            <a:pPr marL="457200" indent="-457200">
              <a:buFont typeface="Wingdings 2" pitchFamily="18" charset="2"/>
              <a:buAutoNum type="arabicPeriod" startAt="13"/>
            </a:pPr>
            <a:r>
              <a:rPr lang="en-US" sz="2000" dirty="0" smtClean="0">
                <a:latin typeface="Times New Roman" pitchFamily="18" charset="0"/>
                <a:sym typeface="Symbol" pitchFamily="18" charset="2"/>
              </a:rPr>
              <a:t>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W</a:t>
            </a:r>
            <a:r>
              <a:rPr lang="en-US" sz="2000" baseline="-25000" dirty="0" smtClean="0">
                <a:latin typeface="Times New Roman" pitchFamily="18" charset="0"/>
                <a:sym typeface="Symbol" pitchFamily="18" charset="2"/>
              </a:rPr>
              <a:t>.OS</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U</a:t>
            </a:r>
            <a:r>
              <a:rPr lang="en-US" sz="2000" dirty="0" smtClean="0">
                <a:latin typeface="Times New Roman" pitchFamily="18" charset="0"/>
                <a:sym typeface="Symbol" pitchFamily="18" charset="2"/>
              </a:rPr>
              <a:t> says </a:t>
            </a:r>
            <a:r>
              <a:rPr lang="en-US" sz="2000" i="1" dirty="0" smtClean="0">
                <a:latin typeface="Times New Roman" pitchFamily="18" charset="0"/>
                <a:sym typeface="Symbol" pitchFamily="18" charset="2"/>
              </a:rPr>
              <a:t>A </a:t>
            </a:r>
            <a:r>
              <a:rPr lang="en-US" sz="2000" dirty="0" smtClean="0">
                <a:latin typeface="Times New Roman" pitchFamily="18" charset="0"/>
                <a:sym typeface="Symbol" pitchFamily="18" charset="2"/>
              </a:rPr>
              <a:t>says</a:t>
            </a:r>
            <a:r>
              <a:rPr lang="en-US" sz="2000" i="1" dirty="0" smtClean="0">
                <a:latin typeface="Times New Roman" pitchFamily="18" charset="0"/>
                <a:sym typeface="Symbol" pitchFamily="18" charset="2"/>
              </a:rPr>
              <a:t> F			</a:t>
            </a:r>
            <a:r>
              <a:rPr lang="en-US" sz="2000" dirty="0" smtClean="0">
                <a:solidFill>
                  <a:schemeClr val="accent2"/>
                </a:solidFill>
                <a:latin typeface="Times New Roman" pitchFamily="18" charset="0"/>
                <a:sym typeface="Symbol" pitchFamily="18" charset="2"/>
              </a:rPr>
              <a:t>says-LN(12)</a:t>
            </a:r>
          </a:p>
          <a:p>
            <a:pPr marL="457200" indent="-457200">
              <a:buFont typeface="Wingdings 2" pitchFamily="18" charset="2"/>
              <a:buAutoNum type="arabicPeriod" startAt="13"/>
            </a:pPr>
            <a:r>
              <a:rPr lang="en-US" sz="2000" dirty="0" smtClean="0">
                <a:latin typeface="Times New Roman" pitchFamily="18" charset="0"/>
                <a:sym typeface="Symbol" pitchFamily="18" charset="2"/>
              </a:rPr>
              <a:t>key(</a:t>
            </a:r>
            <a:r>
              <a:rPr lang="en-US" sz="2000" i="1" dirty="0" smtClean="0">
                <a:latin typeface="Times New Roman" pitchFamily="18" charset="0"/>
                <a:sym typeface="Symbol" pitchFamily="18" charset="2"/>
              </a:rPr>
              <a:t>K</a:t>
            </a:r>
            <a:r>
              <a:rPr lang="en-US" sz="2000" baseline="-25000" dirty="0" smtClean="0">
                <a:latin typeface="Times New Roman" pitchFamily="18" charset="0"/>
                <a:sym typeface="Symbol" pitchFamily="18" charset="2"/>
              </a:rPr>
              <a:t>CA</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W</a:t>
            </a:r>
            <a:r>
              <a:rPr lang="en-US" sz="2000" dirty="0" smtClean="0">
                <a:latin typeface="Times New Roman" pitchFamily="18" charset="0"/>
                <a:sym typeface="Symbol" pitchFamily="18" charset="2"/>
              </a:rPr>
              <a:t>.OS.</a:t>
            </a:r>
            <a:r>
              <a:rPr lang="en-US" sz="2000" i="1" dirty="0" smtClean="0">
                <a:latin typeface="Times New Roman" pitchFamily="18" charset="0"/>
                <a:sym typeface="Symbol" pitchFamily="18" charset="2"/>
              </a:rPr>
              <a:t>U </a:t>
            </a:r>
            <a:r>
              <a:rPr lang="en-US" sz="2000" dirty="0" smtClean="0">
                <a:latin typeface="Times New Roman" pitchFamily="18" charset="0"/>
                <a:sym typeface="Symbol" pitchFamily="18" charset="2"/>
              </a:rPr>
              <a:t>says</a:t>
            </a:r>
            <a:r>
              <a:rPr lang="en-US" sz="2000" i="1" dirty="0" smtClean="0">
                <a:latin typeface="Times New Roman" pitchFamily="18" charset="0"/>
                <a:sym typeface="Symbol" pitchFamily="18" charset="2"/>
              </a:rPr>
              <a:t> A </a:t>
            </a:r>
            <a:r>
              <a:rPr lang="en-US" sz="2000" dirty="0" smtClean="0">
                <a:latin typeface="Times New Roman" pitchFamily="18" charset="0"/>
                <a:sym typeface="Symbol" pitchFamily="18" charset="2"/>
              </a:rPr>
              <a:t>says</a:t>
            </a:r>
            <a:r>
              <a:rPr lang="en-US" sz="2000" i="1" dirty="0" smtClean="0">
                <a:latin typeface="Times New Roman" pitchFamily="18" charset="0"/>
                <a:sym typeface="Symbol" pitchFamily="18" charset="2"/>
              </a:rPr>
              <a:t> F		</a:t>
            </a:r>
            <a:r>
              <a:rPr lang="en-US" sz="2000" dirty="0" smtClean="0">
                <a:solidFill>
                  <a:schemeClr val="accent2"/>
                </a:solidFill>
                <a:latin typeface="Times New Roman" pitchFamily="18" charset="0"/>
                <a:sym typeface="Symbol" pitchFamily="18" charset="2"/>
              </a:rPr>
              <a:t>speaksfor-E2(15, 16)</a:t>
            </a:r>
          </a:p>
          <a:p>
            <a:pPr marL="457200" indent="-457200">
              <a:buFont typeface="Wingdings 2" pitchFamily="18" charset="2"/>
              <a:buAutoNum type="arabicPeriod" startAt="13"/>
            </a:pPr>
            <a:r>
              <a:rPr lang="en-US" sz="2000" dirty="0" smtClean="0">
                <a:latin typeface="Times New Roman" pitchFamily="18" charset="0"/>
                <a:sym typeface="Symbol" pitchFamily="18" charset="2"/>
              </a:rPr>
              <a:t>key(</a:t>
            </a:r>
            <a:r>
              <a:rPr lang="en-US" sz="2000" i="1" dirty="0" smtClean="0">
                <a:latin typeface="Times New Roman" pitchFamily="18" charset="0"/>
                <a:sym typeface="Symbol" pitchFamily="18" charset="2"/>
              </a:rPr>
              <a:t>K</a:t>
            </a:r>
            <a:r>
              <a:rPr lang="en-US" sz="2000" baseline="-25000" dirty="0" smtClean="0">
                <a:latin typeface="Times New Roman" pitchFamily="18" charset="0"/>
                <a:sym typeface="Symbol" pitchFamily="18" charset="2"/>
              </a:rPr>
              <a:t>CA</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U</a:t>
            </a:r>
            <a:r>
              <a:rPr lang="en-US" sz="2000" dirty="0" smtClean="0">
                <a:latin typeface="Times New Roman" pitchFamily="18" charset="0"/>
                <a:sym typeface="Symbol" pitchFamily="18" charset="2"/>
              </a:rPr>
              <a:t> says </a:t>
            </a:r>
            <a:r>
              <a:rPr lang="en-US" sz="2000" i="1" dirty="0" smtClean="0">
                <a:latin typeface="Times New Roman" pitchFamily="18" charset="0"/>
                <a:sym typeface="Symbol" pitchFamily="18" charset="2"/>
              </a:rPr>
              <a:t>A</a:t>
            </a:r>
            <a:r>
              <a:rPr lang="en-US" sz="2000" dirty="0" smtClean="0">
                <a:latin typeface="Times New Roman" pitchFamily="18" charset="0"/>
                <a:sym typeface="Symbol" pitchFamily="18" charset="2"/>
              </a:rPr>
              <a:t> says </a:t>
            </a:r>
            <a:r>
              <a:rPr lang="en-US" sz="2000" i="1" dirty="0" smtClean="0">
                <a:latin typeface="Times New Roman" pitchFamily="18" charset="0"/>
                <a:sym typeface="Symbol" pitchFamily="18" charset="2"/>
              </a:rPr>
              <a:t>F</a:t>
            </a:r>
            <a:r>
              <a:rPr lang="en-US" sz="2000" dirty="0" smtClean="0">
                <a:latin typeface="Times New Roman" pitchFamily="18" charset="0"/>
                <a:sym typeface="Symbol" pitchFamily="18" charset="2"/>
              </a:rPr>
              <a:t>	</a:t>
            </a:r>
            <a:r>
              <a:rPr lang="en-US" sz="2000" dirty="0" smtClean="0">
                <a:solidFill>
                  <a:schemeClr val="accent2"/>
                </a:solidFill>
                <a:latin typeface="Times New Roman" pitchFamily="18" charset="0"/>
                <a:sym typeface="Symbol" pitchFamily="18" charset="2"/>
              </a:rPr>
              <a:t>		</a:t>
            </a:r>
            <a:r>
              <a:rPr lang="en-US" sz="2000" dirty="0" err="1" smtClean="0">
                <a:solidFill>
                  <a:schemeClr val="accent2"/>
                </a:solidFill>
                <a:latin typeface="Times New Roman" pitchFamily="18" charset="0"/>
                <a:sym typeface="Symbol" pitchFamily="18" charset="2"/>
              </a:rPr>
              <a:t>speaksfor</a:t>
            </a:r>
            <a:r>
              <a:rPr lang="en-US" sz="2000" dirty="0" smtClean="0">
                <a:solidFill>
                  <a:schemeClr val="accent2"/>
                </a:solidFill>
                <a:latin typeface="Times New Roman" pitchFamily="18" charset="0"/>
                <a:sym typeface="Symbol" pitchFamily="18" charset="2"/>
              </a:rPr>
              <a:t>-E(14, 17)</a:t>
            </a:r>
          </a:p>
          <a:p>
            <a:pPr marL="457200" indent="-457200">
              <a:buFont typeface="Wingdings 2" pitchFamily="18" charset="2"/>
              <a:buAutoNum type="arabicPeriod" startAt="13"/>
            </a:pPr>
            <a:endParaRPr lang="en-US" sz="2000" dirty="0" smtClean="0">
              <a:solidFill>
                <a:schemeClr val="accent2"/>
              </a:solidFill>
              <a:latin typeface="Times New Roman" pitchFamily="18" charset="0"/>
              <a:sym typeface="Symbol" pitchFamily="18" charset="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indent="0"/>
            <a:r>
              <a:rPr lang="en-US" smtClean="0"/>
              <a:t>Example: Web Server Authentication (1)</a:t>
            </a:r>
          </a:p>
        </p:txBody>
      </p:sp>
      <p:sp>
        <p:nvSpPr>
          <p:cNvPr id="48131" name="Rectangle 3"/>
          <p:cNvSpPr>
            <a:spLocks noGrp="1" noChangeArrowheads="1"/>
          </p:cNvSpPr>
          <p:nvPr>
            <p:ph type="body" idx="1"/>
          </p:nvPr>
        </p:nvSpPr>
        <p:spPr/>
        <p:txBody>
          <a:bodyPr/>
          <a:lstStyle/>
          <a:p>
            <a:r>
              <a:rPr lang="en-US" smtClean="0"/>
              <a:t>What happens when you access https://www.foo.com?</a:t>
            </a:r>
          </a:p>
          <a:p>
            <a:r>
              <a:rPr lang="en-US" smtClean="0"/>
              <a:t>A protocol called Secure Sockets Layer (SSL) or Transport Layer Security (TLS) is used to authenticate the web server</a:t>
            </a:r>
          </a:p>
          <a:p>
            <a:pPr lvl="1"/>
            <a:r>
              <a:rPr lang="en-US" smtClean="0"/>
              <a:t>Also performs other functions that are not important for the moment</a:t>
            </a:r>
          </a:p>
        </p:txBody>
      </p:sp>
      <p:sp>
        <p:nvSpPr>
          <p:cNvPr id="48132" name="Rectangle 4"/>
          <p:cNvSpPr>
            <a:spLocks noChangeArrowheads="1"/>
          </p:cNvSpPr>
          <p:nvPr/>
        </p:nvSpPr>
        <p:spPr bwMode="auto">
          <a:xfrm>
            <a:off x="2895600" y="5334000"/>
            <a:ext cx="3276600" cy="533400"/>
          </a:xfrm>
          <a:prstGeom prst="rect">
            <a:avLst/>
          </a:prstGeom>
          <a:noFill/>
          <a:ln w="25400">
            <a:solidFill>
              <a:schemeClr val="tx1"/>
            </a:solidFill>
            <a:miter lim="800000"/>
            <a:headEnd/>
            <a:tailEnd/>
          </a:ln>
        </p:spPr>
        <p:txBody>
          <a:bodyPr wrap="none" anchor="ctr"/>
          <a:lstStyle/>
          <a:p>
            <a:endParaRPr lang="en-US"/>
          </a:p>
        </p:txBody>
      </p:sp>
      <p:sp>
        <p:nvSpPr>
          <p:cNvPr id="48133" name="Rectangle 5"/>
          <p:cNvSpPr>
            <a:spLocks noChangeArrowheads="1"/>
          </p:cNvSpPr>
          <p:nvPr/>
        </p:nvSpPr>
        <p:spPr bwMode="auto">
          <a:xfrm>
            <a:off x="2895600" y="4800600"/>
            <a:ext cx="3276600" cy="533400"/>
          </a:xfrm>
          <a:prstGeom prst="rect">
            <a:avLst/>
          </a:prstGeom>
          <a:noFill/>
          <a:ln w="25400">
            <a:solidFill>
              <a:schemeClr val="tx1"/>
            </a:solidFill>
            <a:miter lim="800000"/>
            <a:headEnd/>
            <a:tailEnd/>
          </a:ln>
        </p:spPr>
        <p:txBody>
          <a:bodyPr wrap="none" anchor="ctr"/>
          <a:lstStyle/>
          <a:p>
            <a:endParaRPr lang="en-US"/>
          </a:p>
        </p:txBody>
      </p:sp>
      <p:sp>
        <p:nvSpPr>
          <p:cNvPr id="48134" name="Rectangle 6"/>
          <p:cNvSpPr>
            <a:spLocks noChangeArrowheads="1"/>
          </p:cNvSpPr>
          <p:nvPr/>
        </p:nvSpPr>
        <p:spPr bwMode="auto">
          <a:xfrm>
            <a:off x="2895600" y="4267200"/>
            <a:ext cx="3276600" cy="533400"/>
          </a:xfrm>
          <a:prstGeom prst="rect">
            <a:avLst/>
          </a:prstGeom>
          <a:solidFill>
            <a:schemeClr val="hlink"/>
          </a:solidFill>
          <a:ln w="25400">
            <a:solidFill>
              <a:schemeClr val="tx1"/>
            </a:solidFill>
            <a:miter lim="800000"/>
            <a:headEnd/>
            <a:tailEnd/>
          </a:ln>
        </p:spPr>
        <p:txBody>
          <a:bodyPr wrap="none" anchor="ctr"/>
          <a:lstStyle/>
          <a:p>
            <a:endParaRPr lang="en-US"/>
          </a:p>
        </p:txBody>
      </p:sp>
      <p:sp>
        <p:nvSpPr>
          <p:cNvPr id="48135" name="Rectangle 7"/>
          <p:cNvSpPr>
            <a:spLocks noChangeArrowheads="1"/>
          </p:cNvSpPr>
          <p:nvPr/>
        </p:nvSpPr>
        <p:spPr bwMode="auto">
          <a:xfrm>
            <a:off x="2895600" y="3733800"/>
            <a:ext cx="3276600" cy="533400"/>
          </a:xfrm>
          <a:prstGeom prst="rect">
            <a:avLst/>
          </a:prstGeom>
          <a:noFill/>
          <a:ln w="25400">
            <a:solidFill>
              <a:schemeClr val="tx1"/>
            </a:solidFill>
            <a:miter lim="800000"/>
            <a:headEnd/>
            <a:tailEnd/>
          </a:ln>
        </p:spPr>
        <p:txBody>
          <a:bodyPr wrap="none" anchor="ctr"/>
          <a:lstStyle/>
          <a:p>
            <a:endParaRPr lang="en-US"/>
          </a:p>
        </p:txBody>
      </p:sp>
      <p:sp>
        <p:nvSpPr>
          <p:cNvPr id="48136" name="Line 8"/>
          <p:cNvSpPr>
            <a:spLocks noChangeShapeType="1"/>
          </p:cNvSpPr>
          <p:nvPr/>
        </p:nvSpPr>
        <p:spPr bwMode="auto">
          <a:xfrm>
            <a:off x="3962400" y="3733800"/>
            <a:ext cx="0" cy="533400"/>
          </a:xfrm>
          <a:prstGeom prst="line">
            <a:avLst/>
          </a:prstGeom>
          <a:noFill/>
          <a:ln w="9525">
            <a:solidFill>
              <a:schemeClr val="tx1"/>
            </a:solidFill>
            <a:round/>
            <a:headEnd/>
            <a:tailEnd/>
          </a:ln>
        </p:spPr>
        <p:txBody>
          <a:bodyPr/>
          <a:lstStyle/>
          <a:p>
            <a:endParaRPr lang="en-US"/>
          </a:p>
        </p:txBody>
      </p:sp>
      <p:sp>
        <p:nvSpPr>
          <p:cNvPr id="48137" name="Line 9"/>
          <p:cNvSpPr>
            <a:spLocks noChangeShapeType="1"/>
          </p:cNvSpPr>
          <p:nvPr/>
        </p:nvSpPr>
        <p:spPr bwMode="auto">
          <a:xfrm>
            <a:off x="5105400" y="3733800"/>
            <a:ext cx="0" cy="533400"/>
          </a:xfrm>
          <a:prstGeom prst="line">
            <a:avLst/>
          </a:prstGeom>
          <a:noFill/>
          <a:ln w="9525">
            <a:solidFill>
              <a:schemeClr val="tx1"/>
            </a:solidFill>
            <a:round/>
            <a:headEnd/>
            <a:tailEnd/>
          </a:ln>
        </p:spPr>
        <p:txBody>
          <a:bodyPr/>
          <a:lstStyle/>
          <a:p>
            <a:endParaRPr lang="en-US"/>
          </a:p>
        </p:txBody>
      </p:sp>
      <p:sp>
        <p:nvSpPr>
          <p:cNvPr id="48138" name="Text Box 10"/>
          <p:cNvSpPr txBox="1">
            <a:spLocks noChangeArrowheads="1"/>
          </p:cNvSpPr>
          <p:nvPr/>
        </p:nvSpPr>
        <p:spPr bwMode="auto">
          <a:xfrm>
            <a:off x="3657600" y="4292600"/>
            <a:ext cx="1743075" cy="457200"/>
          </a:xfrm>
          <a:prstGeom prst="rect">
            <a:avLst/>
          </a:prstGeom>
          <a:noFill/>
          <a:ln w="9525">
            <a:noFill/>
            <a:miter lim="800000"/>
            <a:headEnd/>
            <a:tailEnd/>
          </a:ln>
        </p:spPr>
        <p:txBody>
          <a:bodyPr wrap="none">
            <a:spAutoFit/>
          </a:bodyPr>
          <a:lstStyle/>
          <a:p>
            <a:r>
              <a:rPr lang="en-US" b="1">
                <a:latin typeface="Times New Roman" pitchFamily="18" charset="0"/>
              </a:rPr>
              <a:t>SSL or TLS</a:t>
            </a:r>
          </a:p>
        </p:txBody>
      </p:sp>
      <p:sp>
        <p:nvSpPr>
          <p:cNvPr id="48139" name="Text Box 11"/>
          <p:cNvSpPr txBox="1">
            <a:spLocks noChangeArrowheads="1"/>
          </p:cNvSpPr>
          <p:nvPr/>
        </p:nvSpPr>
        <p:spPr bwMode="auto">
          <a:xfrm>
            <a:off x="4100513" y="4841875"/>
            <a:ext cx="793750" cy="457200"/>
          </a:xfrm>
          <a:prstGeom prst="rect">
            <a:avLst/>
          </a:prstGeom>
          <a:noFill/>
          <a:ln w="9525">
            <a:noFill/>
            <a:miter lim="800000"/>
            <a:headEnd/>
            <a:tailEnd/>
          </a:ln>
        </p:spPr>
        <p:txBody>
          <a:bodyPr wrap="none">
            <a:spAutoFit/>
          </a:bodyPr>
          <a:lstStyle/>
          <a:p>
            <a:pPr algn="ctr"/>
            <a:r>
              <a:rPr lang="en-US" b="1">
                <a:latin typeface="Times New Roman" pitchFamily="18" charset="0"/>
              </a:rPr>
              <a:t>TCP</a:t>
            </a:r>
          </a:p>
        </p:txBody>
      </p:sp>
      <p:sp>
        <p:nvSpPr>
          <p:cNvPr id="48140" name="Text Box 12"/>
          <p:cNvSpPr txBox="1">
            <a:spLocks noChangeArrowheads="1"/>
          </p:cNvSpPr>
          <p:nvPr/>
        </p:nvSpPr>
        <p:spPr bwMode="auto">
          <a:xfrm>
            <a:off x="4252913" y="5375275"/>
            <a:ext cx="488950" cy="457200"/>
          </a:xfrm>
          <a:prstGeom prst="rect">
            <a:avLst/>
          </a:prstGeom>
          <a:noFill/>
          <a:ln w="9525">
            <a:noFill/>
            <a:miter lim="800000"/>
            <a:headEnd/>
            <a:tailEnd/>
          </a:ln>
        </p:spPr>
        <p:txBody>
          <a:bodyPr wrap="none">
            <a:spAutoFit/>
          </a:bodyPr>
          <a:lstStyle/>
          <a:p>
            <a:pPr algn="ctr"/>
            <a:r>
              <a:rPr lang="en-US" b="1">
                <a:latin typeface="Times New Roman" pitchFamily="18" charset="0"/>
              </a:rPr>
              <a:t>IP</a:t>
            </a:r>
          </a:p>
        </p:txBody>
      </p:sp>
      <p:sp>
        <p:nvSpPr>
          <p:cNvPr id="48141" name="Text Box 13"/>
          <p:cNvSpPr txBox="1">
            <a:spLocks noChangeArrowheads="1"/>
          </p:cNvSpPr>
          <p:nvPr/>
        </p:nvSpPr>
        <p:spPr bwMode="auto">
          <a:xfrm>
            <a:off x="2895600" y="3775075"/>
            <a:ext cx="1012825" cy="457200"/>
          </a:xfrm>
          <a:prstGeom prst="rect">
            <a:avLst/>
          </a:prstGeom>
          <a:noFill/>
          <a:ln w="9525">
            <a:noFill/>
            <a:miter lim="800000"/>
            <a:headEnd/>
            <a:tailEnd/>
          </a:ln>
        </p:spPr>
        <p:txBody>
          <a:bodyPr wrap="none">
            <a:spAutoFit/>
          </a:bodyPr>
          <a:lstStyle/>
          <a:p>
            <a:pPr algn="ctr"/>
            <a:r>
              <a:rPr lang="en-US" b="1">
                <a:latin typeface="Times New Roman" pitchFamily="18" charset="0"/>
              </a:rPr>
              <a:t>HTTP</a:t>
            </a:r>
          </a:p>
        </p:txBody>
      </p:sp>
      <p:sp>
        <p:nvSpPr>
          <p:cNvPr id="48142" name="Text Box 14"/>
          <p:cNvSpPr txBox="1">
            <a:spLocks noChangeArrowheads="1"/>
          </p:cNvSpPr>
          <p:nvPr/>
        </p:nvSpPr>
        <p:spPr bwMode="auto">
          <a:xfrm>
            <a:off x="4191000" y="3775075"/>
            <a:ext cx="758825" cy="457200"/>
          </a:xfrm>
          <a:prstGeom prst="rect">
            <a:avLst/>
          </a:prstGeom>
          <a:noFill/>
          <a:ln w="9525">
            <a:noFill/>
            <a:miter lim="800000"/>
            <a:headEnd/>
            <a:tailEnd/>
          </a:ln>
        </p:spPr>
        <p:txBody>
          <a:bodyPr wrap="none">
            <a:spAutoFit/>
          </a:bodyPr>
          <a:lstStyle/>
          <a:p>
            <a:pPr algn="ctr"/>
            <a:r>
              <a:rPr lang="en-US" b="1">
                <a:latin typeface="Times New Roman" pitchFamily="18" charset="0"/>
              </a:rPr>
              <a:t>FTP</a:t>
            </a:r>
          </a:p>
        </p:txBody>
      </p:sp>
      <p:sp>
        <p:nvSpPr>
          <p:cNvPr id="48143" name="Text Box 15"/>
          <p:cNvSpPr txBox="1">
            <a:spLocks noChangeArrowheads="1"/>
          </p:cNvSpPr>
          <p:nvPr/>
        </p:nvSpPr>
        <p:spPr bwMode="auto">
          <a:xfrm>
            <a:off x="5126038" y="3775075"/>
            <a:ext cx="1030287" cy="457200"/>
          </a:xfrm>
          <a:prstGeom prst="rect">
            <a:avLst/>
          </a:prstGeom>
          <a:noFill/>
          <a:ln w="9525">
            <a:noFill/>
            <a:miter lim="800000"/>
            <a:headEnd/>
            <a:tailEnd/>
          </a:ln>
        </p:spPr>
        <p:txBody>
          <a:bodyPr wrap="none">
            <a:spAutoFit/>
          </a:bodyPr>
          <a:lstStyle/>
          <a:p>
            <a:pPr algn="ctr"/>
            <a:r>
              <a:rPr lang="en-US" b="1">
                <a:latin typeface="Times New Roman" pitchFamily="18" charset="0"/>
              </a:rPr>
              <a:t>SMTP</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indent="0"/>
            <a:r>
              <a:rPr lang="en-US" smtClean="0"/>
              <a:t>Example: Web Server Authentication (2)</a:t>
            </a:r>
          </a:p>
        </p:txBody>
      </p:sp>
      <p:sp>
        <p:nvSpPr>
          <p:cNvPr id="261123" name="Rectangle 3"/>
          <p:cNvSpPr>
            <a:spLocks noGrp="1" noChangeArrowheads="1"/>
          </p:cNvSpPr>
          <p:nvPr>
            <p:ph type="body" idx="1"/>
          </p:nvPr>
        </p:nvSpPr>
        <p:spPr>
          <a:xfrm>
            <a:off x="638175" y="1262063"/>
            <a:ext cx="8048625" cy="5214937"/>
          </a:xfrm>
        </p:spPr>
        <p:txBody>
          <a:bodyPr/>
          <a:lstStyle/>
          <a:p>
            <a:r>
              <a:rPr lang="en-US" dirty="0" smtClean="0"/>
              <a:t>As part of SSL/TLS, web server sends a certificate</a:t>
            </a:r>
          </a:p>
          <a:p>
            <a:endParaRPr lang="en-US" sz="1000" dirty="0" smtClean="0"/>
          </a:p>
          <a:p>
            <a:pPr algn="ctr">
              <a:spcBef>
                <a:spcPct val="0"/>
              </a:spcBef>
              <a:buClrTx/>
              <a:buSzTx/>
              <a:buFontTx/>
              <a:buNone/>
            </a:pPr>
            <a:r>
              <a:rPr lang="en-US" sz="2000" i="1" dirty="0" smtClean="0">
                <a:latin typeface="Times New Roman" pitchFamily="18" charset="0"/>
              </a:rPr>
              <a:t>K</a:t>
            </a:r>
            <a:r>
              <a:rPr lang="en-US" sz="2000" i="1" baseline="-25000" dirty="0" smtClean="0">
                <a:latin typeface="Times New Roman" pitchFamily="18" charset="0"/>
              </a:rPr>
              <a:t>CA</a:t>
            </a:r>
            <a:r>
              <a:rPr lang="en-US" sz="2000" dirty="0" smtClean="0">
                <a:latin typeface="Times New Roman" pitchFamily="18" charset="0"/>
              </a:rPr>
              <a:t> signed (key(</a:t>
            </a:r>
            <a:r>
              <a:rPr lang="en-US" sz="2000" i="1" dirty="0" smtClean="0">
                <a:latin typeface="Times New Roman" pitchFamily="18" charset="0"/>
              </a:rPr>
              <a:t>K</a:t>
            </a:r>
            <a:r>
              <a:rPr lang="en-US" sz="2000" baseline="-25000" dirty="0" smtClean="0">
                <a:latin typeface="Times New Roman" pitchFamily="18" charset="0"/>
              </a:rPr>
              <a:t>www.foo.com</a:t>
            </a:r>
            <a:r>
              <a:rPr lang="en-US" sz="2000" dirty="0" smtClean="0">
                <a:latin typeface="Times New Roman" pitchFamily="18" charset="0"/>
              </a:rPr>
              <a:t>) </a:t>
            </a:r>
            <a:r>
              <a:rPr lang="en-US" sz="2000" dirty="0" err="1" smtClean="0">
                <a:latin typeface="Times New Roman" pitchFamily="18" charset="0"/>
              </a:rPr>
              <a:t>speaksfor</a:t>
            </a:r>
            <a:r>
              <a:rPr lang="en-US" sz="2000" dirty="0" smtClean="0">
                <a:latin typeface="Times New Roman" pitchFamily="18" charset="0"/>
                <a:sym typeface="Symbol" pitchFamily="18" charset="2"/>
              </a:rPr>
              <a:t> 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CA</a:t>
            </a:r>
            <a:r>
              <a:rPr lang="en-US" sz="2000" dirty="0" smtClean="0">
                <a:latin typeface="Times New Roman" pitchFamily="18" charset="0"/>
                <a:sym typeface="Symbol" pitchFamily="18" charset="2"/>
              </a:rPr>
              <a:t>).</a:t>
            </a:r>
            <a:r>
              <a:rPr lang="en-US" sz="2000" dirty="0" smtClean="0">
                <a:latin typeface="Times New Roman" pitchFamily="18" charset="0"/>
                <a:cs typeface="Times New Roman" pitchFamily="18" charset="0"/>
                <a:sym typeface="Symbol" pitchFamily="18" charset="2"/>
              </a:rPr>
              <a:t>'</a:t>
            </a:r>
            <a:r>
              <a:rPr lang="en-US" sz="2000" dirty="0" smtClean="0">
                <a:latin typeface="Times New Roman" pitchFamily="18" charset="0"/>
                <a:sym typeface="Symbol" pitchFamily="18" charset="2"/>
              </a:rPr>
              <a:t>www.foo.com</a:t>
            </a:r>
            <a:r>
              <a:rPr lang="en-US" sz="2000" dirty="0" smtClean="0">
                <a:latin typeface="Times New Roman" pitchFamily="18" charset="0"/>
                <a:cs typeface="Times New Roman" pitchFamily="18" charset="0"/>
                <a:sym typeface="Symbol" pitchFamily="18" charset="2"/>
              </a:rPr>
              <a:t>'</a:t>
            </a:r>
            <a:r>
              <a:rPr lang="en-US" sz="2000" dirty="0" smtClean="0">
                <a:latin typeface="Times New Roman" pitchFamily="18" charset="0"/>
                <a:sym typeface="Symbol" pitchFamily="18" charset="2"/>
              </a:rPr>
              <a:t>)</a:t>
            </a:r>
          </a:p>
          <a:p>
            <a:pPr>
              <a:buFont typeface="Wingdings 2" pitchFamily="18" charset="2"/>
              <a:buNone/>
            </a:pPr>
            <a:r>
              <a:rPr lang="en-US" dirty="0" smtClean="0"/>
              <a:t>	to browser</a:t>
            </a:r>
          </a:p>
          <a:p>
            <a:r>
              <a:rPr lang="en-US" dirty="0" smtClean="0"/>
              <a:t>Browser is shipped with public keys for numerous </a:t>
            </a:r>
            <a:r>
              <a:rPr lang="en-US" i="1" dirty="0" smtClean="0"/>
              <a:t>CA</a:t>
            </a:r>
            <a:r>
              <a:rPr lang="en-US" dirty="0" smtClean="0"/>
              <a:t>s:</a:t>
            </a:r>
          </a:p>
          <a:p>
            <a:endParaRPr lang="en-US" sz="1000" dirty="0" smtClean="0"/>
          </a:p>
          <a:p>
            <a:pPr algn="ctr">
              <a:spcBef>
                <a:spcPct val="0"/>
              </a:spcBef>
              <a:buClrTx/>
              <a:buSzTx/>
              <a:buFontTx/>
              <a:buNone/>
            </a:pPr>
            <a:r>
              <a:rPr lang="en-US" sz="2000" i="1" dirty="0" smtClean="0">
                <a:latin typeface="Times New Roman" pitchFamily="18" charset="0"/>
              </a:rPr>
              <a:t>K</a:t>
            </a:r>
            <a:r>
              <a:rPr lang="en-US" sz="2000" i="1" baseline="-25000" dirty="0" smtClean="0">
                <a:latin typeface="Times New Roman" pitchFamily="18" charset="0"/>
              </a:rPr>
              <a:t>CA1</a:t>
            </a:r>
            <a:r>
              <a:rPr lang="en-US" sz="2000" i="1" dirty="0" smtClean="0">
                <a:latin typeface="Times New Roman" pitchFamily="18" charset="0"/>
              </a:rPr>
              <a:t> , K</a:t>
            </a:r>
            <a:r>
              <a:rPr lang="en-US" sz="2000" i="1" baseline="-25000" dirty="0" smtClean="0">
                <a:latin typeface="Times New Roman" pitchFamily="18" charset="0"/>
              </a:rPr>
              <a:t>CA2  </a:t>
            </a:r>
            <a:r>
              <a:rPr lang="en-US" sz="2000" i="1" dirty="0" smtClean="0">
                <a:latin typeface="Times New Roman" pitchFamily="18" charset="0"/>
              </a:rPr>
              <a:t>, K</a:t>
            </a:r>
            <a:r>
              <a:rPr lang="en-US" sz="2000" i="1" baseline="-25000" dirty="0" smtClean="0">
                <a:latin typeface="Times New Roman" pitchFamily="18" charset="0"/>
              </a:rPr>
              <a:t>CA3  </a:t>
            </a:r>
            <a:r>
              <a:rPr lang="en-US" sz="2000" i="1" dirty="0" smtClean="0">
                <a:latin typeface="Times New Roman" pitchFamily="18" charset="0"/>
              </a:rPr>
              <a:t>, …</a:t>
            </a:r>
            <a:endParaRPr lang="en-US" sz="2000" i="1" dirty="0" smtClean="0">
              <a:latin typeface="Times New Roman" pitchFamily="18" charset="0"/>
              <a:sym typeface="Symbol" pitchFamily="18" charset="2"/>
            </a:endParaRPr>
          </a:p>
          <a:p>
            <a:pPr lvl="1"/>
            <a:endParaRPr lang="en-US" dirty="0" smtClean="0"/>
          </a:p>
          <a:p>
            <a:pPr lvl="1"/>
            <a:r>
              <a:rPr lang="en-US" dirty="0" smtClean="0"/>
              <a:t>Mozilla Firefox 23.0.1 ships with ~200 </a:t>
            </a:r>
            <a:r>
              <a:rPr lang="en-US" i="1" dirty="0" smtClean="0"/>
              <a:t>CA</a:t>
            </a:r>
            <a:r>
              <a:rPr lang="en-US" dirty="0" smtClean="0"/>
              <a:t> keys loaded</a:t>
            </a:r>
          </a:p>
          <a:p>
            <a:pPr lvl="1"/>
            <a:r>
              <a:rPr lang="en-US" dirty="0" smtClean="0"/>
              <a:t>Reportedly these represent organizations from over 30 countries: AT, BE, BM, CH, CN, CO, DE, DK, EE, ES, EU, FI, FR, GB, GR, HK, HU, IE, IL, IT, JP, NL, NO, PL, RO, SE, SK, TR, TW, US, VE, ZA</a:t>
            </a:r>
          </a:p>
          <a:p>
            <a:r>
              <a:rPr lang="en-US" dirty="0" smtClean="0"/>
              <a:t>Should we really trust that </a:t>
            </a:r>
            <a:r>
              <a:rPr lang="en-US" b="0" dirty="0" smtClean="0">
                <a:latin typeface="Times New Roman" pitchFamily="18" charset="0"/>
              </a:rPr>
              <a:t>key(</a:t>
            </a:r>
            <a:r>
              <a:rPr lang="en-US" b="0" i="1" dirty="0" smtClean="0">
                <a:latin typeface="Times New Roman" pitchFamily="18" charset="0"/>
              </a:rPr>
              <a:t>K</a:t>
            </a:r>
            <a:r>
              <a:rPr lang="en-US" b="0" i="1" baseline="-25000" dirty="0" smtClean="0">
                <a:latin typeface="Times New Roman" pitchFamily="18" charset="0"/>
              </a:rPr>
              <a:t>CA</a:t>
            </a:r>
            <a:r>
              <a:rPr lang="en-US" b="0" dirty="0" smtClean="0">
                <a:latin typeface="Times New Roman" pitchFamily="18" charset="0"/>
              </a:rPr>
              <a:t>)</a:t>
            </a:r>
            <a:r>
              <a:rPr lang="en-US" b="0" i="1" dirty="0" smtClean="0">
                <a:latin typeface="Times New Roman" pitchFamily="18" charset="0"/>
              </a:rPr>
              <a:t>.</a:t>
            </a:r>
            <a:r>
              <a:rPr lang="en-US" b="0" dirty="0" smtClean="0">
                <a:latin typeface="Times New Roman" pitchFamily="18" charset="0"/>
                <a:cs typeface="Times New Roman" pitchFamily="18" charset="0"/>
              </a:rPr>
              <a:t>'www.foo.com'</a:t>
            </a:r>
            <a:r>
              <a:rPr lang="en-US" sz="2800" b="0" i="1" dirty="0" smtClean="0"/>
              <a:t> </a:t>
            </a:r>
            <a:r>
              <a:rPr lang="en-US" dirty="0" smtClean="0"/>
              <a:t>is the “right”</a:t>
            </a:r>
            <a:r>
              <a:rPr lang="en-US" sz="2800" b="0" i="1" dirty="0" smtClean="0"/>
              <a:t> </a:t>
            </a:r>
            <a:r>
              <a:rPr lang="en-US" b="0" dirty="0" smtClean="0">
                <a:latin typeface="Times New Roman" pitchFamily="18" charset="0"/>
                <a:sym typeface="Symbol" pitchFamily="18" charset="2"/>
              </a:rPr>
              <a:t>www.foo.com</a:t>
            </a:r>
            <a:r>
              <a:rPr lang="en-US" b="0" dirty="0" smtClean="0">
                <a:sym typeface="Symbol" pitchFamily="18" charset="2"/>
              </a:rPr>
              <a:t> </a:t>
            </a:r>
            <a:r>
              <a:rPr lang="en-US" dirty="0" smtClean="0">
                <a:sym typeface="Symbol" pitchFamily="18" charset="2"/>
              </a:rPr>
              <a:t>for all of these CAs?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1123">
                                            <p:txEl>
                                              <p:pRg st="0" end="0"/>
                                            </p:txEl>
                                          </p:spTgt>
                                        </p:tgtEl>
                                        <p:attrNameLst>
                                          <p:attrName>style.visibility</p:attrName>
                                        </p:attrNameLst>
                                      </p:cBhvr>
                                      <p:to>
                                        <p:strVal val="visible"/>
                                      </p:to>
                                    </p:set>
                                    <p:animEffect transition="in" filter="dissolve">
                                      <p:cBhvr>
                                        <p:cTn id="7" dur="500"/>
                                        <p:tgtEl>
                                          <p:spTgt spid="261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1123">
                                            <p:txEl>
                                              <p:pRg st="2" end="2"/>
                                            </p:txEl>
                                          </p:spTgt>
                                        </p:tgtEl>
                                        <p:attrNameLst>
                                          <p:attrName>style.visibility</p:attrName>
                                        </p:attrNameLst>
                                      </p:cBhvr>
                                      <p:to>
                                        <p:strVal val="visible"/>
                                      </p:to>
                                    </p:set>
                                    <p:animEffect transition="in" filter="dissolve">
                                      <p:cBhvr>
                                        <p:cTn id="12" dur="500"/>
                                        <p:tgtEl>
                                          <p:spTgt spid="2611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1123">
                                            <p:txEl>
                                              <p:pRg st="3" end="3"/>
                                            </p:txEl>
                                          </p:spTgt>
                                        </p:tgtEl>
                                        <p:attrNameLst>
                                          <p:attrName>style.visibility</p:attrName>
                                        </p:attrNameLst>
                                      </p:cBhvr>
                                      <p:to>
                                        <p:strVal val="visible"/>
                                      </p:to>
                                    </p:set>
                                    <p:animEffect transition="in" filter="dissolve">
                                      <p:cBhvr>
                                        <p:cTn id="17" dur="500"/>
                                        <p:tgtEl>
                                          <p:spTgt spid="26112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1123">
                                            <p:txEl>
                                              <p:pRg st="4" end="4"/>
                                            </p:txEl>
                                          </p:spTgt>
                                        </p:tgtEl>
                                        <p:attrNameLst>
                                          <p:attrName>style.visibility</p:attrName>
                                        </p:attrNameLst>
                                      </p:cBhvr>
                                      <p:to>
                                        <p:strVal val="visible"/>
                                      </p:to>
                                    </p:set>
                                    <p:animEffect transition="in" filter="dissolve">
                                      <p:cBhvr>
                                        <p:cTn id="22" dur="500"/>
                                        <p:tgtEl>
                                          <p:spTgt spid="26112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61123">
                                            <p:txEl>
                                              <p:pRg st="6" end="6"/>
                                            </p:txEl>
                                          </p:spTgt>
                                        </p:tgtEl>
                                        <p:attrNameLst>
                                          <p:attrName>style.visibility</p:attrName>
                                        </p:attrNameLst>
                                      </p:cBhvr>
                                      <p:to>
                                        <p:strVal val="visible"/>
                                      </p:to>
                                    </p:set>
                                    <p:animEffect transition="in" filter="dissolve">
                                      <p:cBhvr>
                                        <p:cTn id="27" dur="500"/>
                                        <p:tgtEl>
                                          <p:spTgt spid="26112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61123">
                                            <p:txEl>
                                              <p:pRg st="8" end="8"/>
                                            </p:txEl>
                                          </p:spTgt>
                                        </p:tgtEl>
                                        <p:attrNameLst>
                                          <p:attrName>style.visibility</p:attrName>
                                        </p:attrNameLst>
                                      </p:cBhvr>
                                      <p:to>
                                        <p:strVal val="visible"/>
                                      </p:to>
                                    </p:set>
                                    <p:animEffect transition="in" filter="dissolve">
                                      <p:cBhvr>
                                        <p:cTn id="30" dur="500"/>
                                        <p:tgtEl>
                                          <p:spTgt spid="26112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61123">
                                            <p:txEl>
                                              <p:pRg st="9" end="9"/>
                                            </p:txEl>
                                          </p:spTgt>
                                        </p:tgtEl>
                                        <p:attrNameLst>
                                          <p:attrName>style.visibility</p:attrName>
                                        </p:attrNameLst>
                                      </p:cBhvr>
                                      <p:to>
                                        <p:strVal val="visible"/>
                                      </p:to>
                                    </p:set>
                                    <p:animEffect transition="in" filter="dissolve">
                                      <p:cBhvr>
                                        <p:cTn id="33" dur="500"/>
                                        <p:tgtEl>
                                          <p:spTgt spid="26112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61123">
                                            <p:txEl>
                                              <p:pRg st="10" end="10"/>
                                            </p:txEl>
                                          </p:spTgt>
                                        </p:tgtEl>
                                        <p:attrNameLst>
                                          <p:attrName>style.visibility</p:attrName>
                                        </p:attrNameLst>
                                      </p:cBhvr>
                                      <p:to>
                                        <p:strVal val="visible"/>
                                      </p:to>
                                    </p:set>
                                    <p:animEffect transition="in" filter="dissolve">
                                      <p:cBhvr>
                                        <p:cTn id="38" dur="500"/>
                                        <p:tgtEl>
                                          <p:spTgt spid="26112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CA</a:t>
            </a:r>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066800"/>
            <a:ext cx="5038566"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21712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title"/>
          </p:nvPr>
        </p:nvSpPr>
        <p:spPr/>
        <p:txBody>
          <a:bodyPr/>
          <a:lstStyle/>
          <a:p>
            <a:pPr indent="0"/>
            <a:r>
              <a:rPr lang="en-US" smtClean="0"/>
              <a:t>What if                   Is Compromised?</a:t>
            </a:r>
          </a:p>
        </p:txBody>
      </p:sp>
      <p:sp>
        <p:nvSpPr>
          <p:cNvPr id="7174" name="Rectangle 3"/>
          <p:cNvSpPr>
            <a:spLocks noGrp="1" noChangeArrowheads="1"/>
          </p:cNvSpPr>
          <p:nvPr>
            <p:ph type="body" idx="1"/>
          </p:nvPr>
        </p:nvSpPr>
        <p:spPr/>
        <p:txBody>
          <a:bodyPr/>
          <a:lstStyle/>
          <a:p>
            <a:r>
              <a:rPr lang="en-US" dirty="0" smtClean="0"/>
              <a:t>In SSL/TLS, the certificate is sent </a:t>
            </a:r>
            <a:r>
              <a:rPr lang="en-US" dirty="0" smtClean="0">
                <a:solidFill>
                  <a:schemeClr val="accent2"/>
                </a:solidFill>
              </a:rPr>
              <a:t>from the</a:t>
            </a:r>
            <a:r>
              <a:rPr lang="en-US" dirty="0" smtClean="0"/>
              <a:t> </a:t>
            </a:r>
            <a:r>
              <a:rPr lang="en-US" dirty="0" smtClean="0">
                <a:solidFill>
                  <a:schemeClr val="accent2"/>
                </a:solidFill>
              </a:rPr>
              <a:t>web server</a:t>
            </a:r>
          </a:p>
          <a:p>
            <a:pPr lvl="1"/>
            <a:r>
              <a:rPr lang="en-US" dirty="0" smtClean="0"/>
              <a:t>CA sends long-lived certificate to web server in advance</a:t>
            </a:r>
          </a:p>
          <a:p>
            <a:pPr lvl="1"/>
            <a:r>
              <a:rPr lang="en-US" dirty="0" smtClean="0"/>
              <a:t>Web server stores it, and forwards it in SSL/TLS handoff protocol</a:t>
            </a:r>
          </a:p>
          <a:p>
            <a:pPr lvl="1"/>
            <a:endParaRPr lang="en-US" dirty="0" smtClean="0"/>
          </a:p>
          <a:p>
            <a:r>
              <a:rPr lang="en-US" dirty="0" smtClean="0"/>
              <a:t>This structure has a benefit</a:t>
            </a:r>
          </a:p>
          <a:p>
            <a:pPr lvl="1"/>
            <a:r>
              <a:rPr lang="en-US" dirty="0" smtClean="0"/>
              <a:t>         can be kept offline and made more secure</a:t>
            </a:r>
          </a:p>
          <a:p>
            <a:pPr lvl="1"/>
            <a:endParaRPr lang="en-US" dirty="0" smtClean="0"/>
          </a:p>
          <a:p>
            <a:r>
              <a:rPr lang="en-US" dirty="0" smtClean="0"/>
              <a:t>What if                   is exposed?</a:t>
            </a:r>
          </a:p>
          <a:p>
            <a:pPr lvl="1"/>
            <a:r>
              <a:rPr lang="en-US" i="1" dirty="0" smtClean="0"/>
              <a:t>CA </a:t>
            </a:r>
            <a:r>
              <a:rPr lang="en-US" dirty="0" smtClean="0"/>
              <a:t>may wish to revoke</a:t>
            </a:r>
            <a:r>
              <a:rPr lang="en-US" i="1" dirty="0" smtClean="0"/>
              <a:t> </a:t>
            </a:r>
            <a:r>
              <a:rPr lang="en-US" dirty="0" smtClean="0"/>
              <a:t>the statement (certificate)</a:t>
            </a:r>
          </a:p>
          <a:p>
            <a:pPr lvl="1" algn="ctr">
              <a:buFont typeface="Wingdings 3" pitchFamily="18" charset="2"/>
              <a:buNone/>
            </a:pPr>
            <a:r>
              <a:rPr lang="en-US" i="1" dirty="0" smtClean="0"/>
              <a:t>K</a:t>
            </a:r>
            <a:r>
              <a:rPr lang="en-US" i="1" baseline="-25000" dirty="0" smtClean="0"/>
              <a:t>CA</a:t>
            </a:r>
            <a:r>
              <a:rPr lang="en-US" dirty="0" smtClean="0"/>
              <a:t> </a:t>
            </a:r>
            <a:r>
              <a:rPr lang="en-US" b="1" dirty="0" smtClean="0"/>
              <a:t>signed</a:t>
            </a:r>
            <a:r>
              <a:rPr lang="en-US" dirty="0" smtClean="0"/>
              <a:t> (key(</a:t>
            </a:r>
            <a:r>
              <a:rPr lang="en-US" i="1" dirty="0" smtClean="0"/>
              <a:t>K</a:t>
            </a:r>
            <a:r>
              <a:rPr lang="en-US" baseline="-25000" dirty="0" smtClean="0"/>
              <a:t>www.foo.com</a:t>
            </a:r>
            <a:r>
              <a:rPr lang="en-US" dirty="0" smtClean="0"/>
              <a:t>)</a:t>
            </a:r>
            <a:r>
              <a:rPr lang="en-US" dirty="0" smtClean="0">
                <a:sym typeface="Symbol" pitchFamily="18" charset="2"/>
              </a:rPr>
              <a:t> </a:t>
            </a:r>
            <a:r>
              <a:rPr lang="en-US" b="1" dirty="0" err="1" smtClean="0">
                <a:sym typeface="Symbol" pitchFamily="18" charset="2"/>
              </a:rPr>
              <a:t>speaksfor</a:t>
            </a:r>
            <a:r>
              <a:rPr lang="en-US" dirty="0" smtClean="0">
                <a:sym typeface="Symbol" pitchFamily="18" charset="2"/>
              </a:rPr>
              <a:t> key(</a:t>
            </a:r>
            <a:r>
              <a:rPr lang="en-US" i="1" dirty="0" smtClean="0">
                <a:sym typeface="Symbol" pitchFamily="18" charset="2"/>
              </a:rPr>
              <a:t>K</a:t>
            </a:r>
            <a:r>
              <a:rPr lang="en-US" i="1" baseline="-25000" dirty="0" smtClean="0">
                <a:sym typeface="Symbol" pitchFamily="18" charset="2"/>
              </a:rPr>
              <a:t>CA</a:t>
            </a:r>
            <a:r>
              <a:rPr lang="en-US" dirty="0" smtClean="0">
                <a:sym typeface="Symbol" pitchFamily="18" charset="2"/>
              </a:rPr>
              <a:t>).</a:t>
            </a:r>
            <a:r>
              <a:rPr lang="en-US" dirty="0" smtClean="0">
                <a:cs typeface="Times New Roman" pitchFamily="18" charset="0"/>
                <a:sym typeface="Symbol" pitchFamily="18" charset="2"/>
              </a:rPr>
              <a:t>'</a:t>
            </a:r>
            <a:r>
              <a:rPr lang="en-US" dirty="0" smtClean="0">
                <a:sym typeface="Symbol" pitchFamily="18" charset="2"/>
              </a:rPr>
              <a:t>www.foo.com</a:t>
            </a:r>
            <a:r>
              <a:rPr lang="en-US" dirty="0" smtClean="0">
                <a:cs typeface="Times New Roman" pitchFamily="18" charset="0"/>
                <a:sym typeface="Symbol" pitchFamily="18" charset="2"/>
              </a:rPr>
              <a:t>'</a:t>
            </a:r>
            <a:r>
              <a:rPr lang="en-US" dirty="0" smtClean="0">
                <a:sym typeface="Symbol" pitchFamily="18" charset="2"/>
              </a:rPr>
              <a:t>)</a:t>
            </a:r>
          </a:p>
          <a:p>
            <a:pPr lvl="1"/>
            <a:endParaRPr lang="en-US" sz="2400" dirty="0" smtClean="0"/>
          </a:p>
        </p:txBody>
      </p:sp>
      <p:graphicFrame>
        <p:nvGraphicFramePr>
          <p:cNvPr id="7170" name="Object 4"/>
          <p:cNvGraphicFramePr>
            <a:graphicFrameLocks noChangeAspect="1"/>
          </p:cNvGraphicFramePr>
          <p:nvPr/>
        </p:nvGraphicFramePr>
        <p:xfrm>
          <a:off x="1489075" y="3182938"/>
          <a:ext cx="533400" cy="460375"/>
        </p:xfrm>
        <a:graphic>
          <a:graphicData uri="http://schemas.openxmlformats.org/presentationml/2006/ole">
            <mc:AlternateContent xmlns:mc="http://schemas.openxmlformats.org/markup-compatibility/2006">
              <mc:Choice xmlns:v="urn:schemas-microsoft-com:vml" Requires="v">
                <p:oleObj spid="_x0000_s7734" name="Equation" r:id="rId4" imgW="279360" imgH="241200" progId="Equation.3">
                  <p:embed/>
                </p:oleObj>
              </mc:Choice>
              <mc:Fallback>
                <p:oleObj name="Equation" r:id="rId4" imgW="279360" imgH="241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9075" y="3182938"/>
                        <a:ext cx="5334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5"/>
          <p:cNvGraphicFramePr>
            <a:graphicFrameLocks noChangeAspect="1"/>
          </p:cNvGraphicFramePr>
          <p:nvPr/>
        </p:nvGraphicFramePr>
        <p:xfrm>
          <a:off x="1955800" y="3987800"/>
          <a:ext cx="1219200" cy="436563"/>
        </p:xfrm>
        <a:graphic>
          <a:graphicData uri="http://schemas.openxmlformats.org/presentationml/2006/ole">
            <mc:AlternateContent xmlns:mc="http://schemas.openxmlformats.org/markup-compatibility/2006">
              <mc:Choice xmlns:v="urn:schemas-microsoft-com:vml" Requires="v">
                <p:oleObj spid="_x0000_s7735" name="Equation" r:id="rId6" imgW="672840" imgH="241200" progId="Equation.3">
                  <p:embed/>
                </p:oleObj>
              </mc:Choice>
              <mc:Fallback>
                <p:oleObj name="Equation" r:id="rId6" imgW="672840" imgH="2412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5800" y="3987800"/>
                        <a:ext cx="1219200"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2" name="Object 6"/>
          <p:cNvGraphicFramePr>
            <a:graphicFrameLocks noChangeAspect="1"/>
          </p:cNvGraphicFramePr>
          <p:nvPr/>
        </p:nvGraphicFramePr>
        <p:xfrm>
          <a:off x="1905000" y="304800"/>
          <a:ext cx="1905000" cy="655638"/>
        </p:xfrm>
        <a:graphic>
          <a:graphicData uri="http://schemas.openxmlformats.org/presentationml/2006/ole">
            <mc:AlternateContent xmlns:mc="http://schemas.openxmlformats.org/markup-compatibility/2006">
              <mc:Choice xmlns:v="urn:schemas-microsoft-com:vml" Requires="v">
                <p:oleObj spid="_x0000_s7736" name="Equation" r:id="rId8" imgW="672840" imgH="241200" progId="Equation.3">
                  <p:embed/>
                </p:oleObj>
              </mc:Choice>
              <mc:Fallback>
                <p:oleObj name="Equation" r:id="rId8" imgW="672840" imgH="2412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000" y="304800"/>
                        <a:ext cx="1905000" cy="655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indent="0"/>
            <a:r>
              <a:rPr lang="en-US" smtClean="0"/>
              <a:t>Certificate Countersigning</a:t>
            </a:r>
          </a:p>
        </p:txBody>
      </p:sp>
      <p:sp>
        <p:nvSpPr>
          <p:cNvPr id="50179" name="Rectangle 3"/>
          <p:cNvSpPr>
            <a:spLocks noGrp="1" noChangeArrowheads="1"/>
          </p:cNvSpPr>
          <p:nvPr>
            <p:ph type="body" idx="1"/>
          </p:nvPr>
        </p:nvSpPr>
        <p:spPr>
          <a:xfrm>
            <a:off x="638175" y="1262063"/>
            <a:ext cx="8048625" cy="4972050"/>
          </a:xfrm>
        </p:spPr>
        <p:txBody>
          <a:bodyPr/>
          <a:lstStyle/>
          <a:p>
            <a:r>
              <a:rPr lang="en-US" dirty="0" smtClean="0"/>
              <a:t>For rapid certificate revocation, there needs to be some online authority </a:t>
            </a:r>
            <a:r>
              <a:rPr lang="en-US" i="1" dirty="0" smtClean="0"/>
              <a:t>O</a:t>
            </a:r>
            <a:r>
              <a:rPr lang="en-US" dirty="0" smtClean="0"/>
              <a:t> that vouches for it</a:t>
            </a:r>
          </a:p>
          <a:p>
            <a:pPr lvl="1"/>
            <a:r>
              <a:rPr lang="en-US" dirty="0" smtClean="0"/>
              <a:t>Compromise of </a:t>
            </a:r>
            <a:r>
              <a:rPr lang="en-US" i="1" dirty="0" smtClean="0"/>
              <a:t>O</a:t>
            </a:r>
            <a:r>
              <a:rPr lang="en-US" dirty="0" smtClean="0"/>
              <a:t> can keep a certificate “alive” longer than it should be, but cannot make new certificates</a:t>
            </a:r>
          </a:p>
          <a:p>
            <a:endParaRPr lang="en-US" dirty="0" smtClean="0">
              <a:latin typeface="Times New Roman" pitchFamily="18" charset="0"/>
              <a:sym typeface="Symbol" pitchFamily="18" charset="2"/>
            </a:endParaRPr>
          </a:p>
          <a:p>
            <a:r>
              <a:rPr lang="en-US" i="1" dirty="0" smtClean="0">
                <a:latin typeface="Times New Roman" pitchFamily="18" charset="0"/>
                <a:sym typeface="Symbol" pitchFamily="18" charset="2"/>
              </a:rPr>
              <a:t>CA</a:t>
            </a:r>
            <a:r>
              <a:rPr lang="en-US" dirty="0" smtClean="0">
                <a:latin typeface="Times New Roman" pitchFamily="18" charset="0"/>
                <a:sym typeface="Symbol" pitchFamily="18" charset="2"/>
              </a:rPr>
              <a:t> </a:t>
            </a:r>
            <a:r>
              <a:rPr lang="en-US" dirty="0" smtClean="0">
                <a:sym typeface="Symbol" pitchFamily="18" charset="2"/>
              </a:rPr>
              <a:t>makes a weaker certificate</a:t>
            </a:r>
          </a:p>
          <a:p>
            <a:pPr>
              <a:buFont typeface="Wingdings 2" pitchFamily="18" charset="2"/>
              <a:buNone/>
            </a:pPr>
            <a:r>
              <a:rPr lang="en-US" i="1" dirty="0" smtClean="0">
                <a:latin typeface="Times New Roman" pitchFamily="18" charset="0"/>
                <a:sym typeface="Symbol" pitchFamily="18" charset="2"/>
              </a:rPr>
              <a:t>	K</a:t>
            </a:r>
            <a:r>
              <a:rPr lang="en-US" i="1" baseline="-25000" dirty="0" smtClean="0">
                <a:latin typeface="Times New Roman" pitchFamily="18" charset="0"/>
                <a:sym typeface="Symbol" pitchFamily="18" charset="2"/>
              </a:rPr>
              <a:t>CA</a:t>
            </a:r>
            <a:r>
              <a:rPr lang="en-US" dirty="0" smtClean="0">
                <a:latin typeface="Times New Roman" pitchFamily="18" charset="0"/>
                <a:sym typeface="Symbol" pitchFamily="18" charset="2"/>
              </a:rPr>
              <a:t> signed (  (key(</a:t>
            </a:r>
            <a:r>
              <a:rPr lang="en-US" i="1" dirty="0" smtClean="0">
                <a:latin typeface="Times New Roman" pitchFamily="18" charset="0"/>
                <a:sym typeface="Symbol" pitchFamily="18" charset="2"/>
              </a:rPr>
              <a:t>K</a:t>
            </a:r>
            <a:r>
              <a:rPr lang="en-US" i="1" baseline="-25000" dirty="0" smtClean="0">
                <a:latin typeface="Times New Roman" pitchFamily="18" charset="0"/>
                <a:sym typeface="Symbol" pitchFamily="18" charset="2"/>
              </a:rPr>
              <a:t>O</a:t>
            </a:r>
            <a:r>
              <a:rPr lang="en-US" dirty="0" smtClean="0">
                <a:latin typeface="Times New Roman" pitchFamily="18" charset="0"/>
                <a:sym typeface="Symbol" pitchFamily="18" charset="2"/>
              </a:rPr>
              <a:t>) says key(</a:t>
            </a:r>
            <a:r>
              <a:rPr lang="en-US" i="1" dirty="0" smtClean="0">
                <a:latin typeface="Times New Roman" pitchFamily="18" charset="0"/>
                <a:sym typeface="Symbol" pitchFamily="18" charset="2"/>
              </a:rPr>
              <a:t>K</a:t>
            </a:r>
            <a:r>
              <a:rPr lang="en-US" i="1" baseline="-25000" dirty="0" smtClean="0">
                <a:latin typeface="Times New Roman" pitchFamily="18" charset="0"/>
                <a:sym typeface="Symbol" pitchFamily="18" charset="2"/>
              </a:rPr>
              <a:t>A</a:t>
            </a:r>
            <a:r>
              <a:rPr lang="en-US" dirty="0" smtClean="0">
                <a:latin typeface="Times New Roman" pitchFamily="18" charset="0"/>
                <a:sym typeface="Symbol" pitchFamily="18" charset="2"/>
              </a:rPr>
              <a:t>) </a:t>
            </a:r>
            <a:r>
              <a:rPr lang="en-US" dirty="0" err="1" smtClean="0">
                <a:latin typeface="Times New Roman" pitchFamily="18" charset="0"/>
                <a:sym typeface="Symbol" pitchFamily="18" charset="2"/>
              </a:rPr>
              <a:t>speaksfor</a:t>
            </a:r>
            <a:r>
              <a:rPr lang="en-US" dirty="0" smtClean="0">
                <a:latin typeface="Times New Roman" pitchFamily="18" charset="0"/>
                <a:sym typeface="Symbol" pitchFamily="18" charset="2"/>
              </a:rPr>
              <a:t> key(</a:t>
            </a:r>
            <a:r>
              <a:rPr lang="en-US" i="1" dirty="0" smtClean="0">
                <a:latin typeface="Times New Roman" pitchFamily="18" charset="0"/>
                <a:sym typeface="Symbol" pitchFamily="18" charset="2"/>
              </a:rPr>
              <a:t>K</a:t>
            </a:r>
            <a:r>
              <a:rPr lang="en-US" i="1" baseline="-25000" dirty="0" smtClean="0">
                <a:latin typeface="Times New Roman" pitchFamily="18" charset="0"/>
                <a:sym typeface="Symbol" pitchFamily="18" charset="2"/>
              </a:rPr>
              <a:t>O</a:t>
            </a:r>
            <a:r>
              <a:rPr lang="en-US" dirty="0" smtClean="0">
                <a:latin typeface="Times New Roman" pitchFamily="18" charset="0"/>
                <a:sym typeface="Symbol" pitchFamily="18" charset="2"/>
              </a:rPr>
              <a:t>).</a:t>
            </a:r>
            <a:r>
              <a:rPr lang="en-US" i="1" dirty="0" smtClean="0">
                <a:latin typeface="Times New Roman" pitchFamily="18" charset="0"/>
                <a:sym typeface="Symbol" pitchFamily="18" charset="2"/>
              </a:rPr>
              <a:t>A</a:t>
            </a:r>
            <a:r>
              <a:rPr lang="en-US" dirty="0" smtClean="0">
                <a:latin typeface="Times New Roman" pitchFamily="18" charset="0"/>
                <a:sym typeface="Symbol" pitchFamily="18" charset="2"/>
              </a:rPr>
              <a:t>)</a:t>
            </a:r>
          </a:p>
          <a:p>
            <a:pPr>
              <a:buFont typeface="Wingdings 2" pitchFamily="18" charset="2"/>
              <a:buNone/>
            </a:pPr>
            <a:r>
              <a:rPr lang="en-US" dirty="0" smtClean="0">
                <a:latin typeface="Times New Roman" pitchFamily="18" charset="0"/>
                <a:sym typeface="Symbol" pitchFamily="18" charset="2"/>
              </a:rPr>
              <a:t>				 key(</a:t>
            </a:r>
            <a:r>
              <a:rPr lang="en-US" i="1" dirty="0" smtClean="0">
                <a:latin typeface="Times New Roman" pitchFamily="18" charset="0"/>
                <a:sym typeface="Symbol" pitchFamily="18" charset="2"/>
              </a:rPr>
              <a:t>K</a:t>
            </a:r>
            <a:r>
              <a:rPr lang="en-US" i="1" baseline="-25000" dirty="0" smtClean="0">
                <a:latin typeface="Times New Roman" pitchFamily="18" charset="0"/>
                <a:sym typeface="Symbol" pitchFamily="18" charset="2"/>
              </a:rPr>
              <a:t>A</a:t>
            </a:r>
            <a:r>
              <a:rPr lang="en-US" dirty="0" smtClean="0">
                <a:latin typeface="Times New Roman" pitchFamily="18" charset="0"/>
                <a:sym typeface="Symbol" pitchFamily="18" charset="2"/>
              </a:rPr>
              <a:t>)</a:t>
            </a:r>
            <a:r>
              <a:rPr lang="en-US" i="1" baseline="-25000" dirty="0" smtClean="0">
                <a:latin typeface="Times New Roman" pitchFamily="18" charset="0"/>
                <a:sym typeface="Symbol" pitchFamily="18" charset="2"/>
              </a:rPr>
              <a:t> </a:t>
            </a:r>
            <a:r>
              <a:rPr lang="en-US" dirty="0" err="1" smtClean="0">
                <a:latin typeface="Times New Roman" pitchFamily="18" charset="0"/>
                <a:sym typeface="Symbol" pitchFamily="18" charset="2"/>
              </a:rPr>
              <a:t>speaksfor</a:t>
            </a:r>
            <a:r>
              <a:rPr lang="en-US" dirty="0" smtClean="0">
                <a:latin typeface="Times New Roman" pitchFamily="18" charset="0"/>
                <a:sym typeface="Symbol" pitchFamily="18" charset="2"/>
              </a:rPr>
              <a:t> key(</a:t>
            </a:r>
            <a:r>
              <a:rPr lang="en-US" i="1" dirty="0" smtClean="0">
                <a:latin typeface="Times New Roman" pitchFamily="18" charset="0"/>
                <a:sym typeface="Symbol" pitchFamily="18" charset="2"/>
              </a:rPr>
              <a:t>K</a:t>
            </a:r>
            <a:r>
              <a:rPr lang="en-US" i="1" baseline="-25000" dirty="0" smtClean="0">
                <a:latin typeface="Times New Roman" pitchFamily="18" charset="0"/>
                <a:sym typeface="Symbol" pitchFamily="18" charset="2"/>
              </a:rPr>
              <a:t>CA</a:t>
            </a:r>
            <a:r>
              <a:rPr lang="en-US" dirty="0" smtClean="0">
                <a:latin typeface="Times New Roman" pitchFamily="18" charset="0"/>
                <a:sym typeface="Symbol" pitchFamily="18" charset="2"/>
              </a:rPr>
              <a:t>).</a:t>
            </a:r>
            <a:r>
              <a:rPr lang="en-US" i="1" dirty="0" smtClean="0">
                <a:latin typeface="Times New Roman" pitchFamily="18" charset="0"/>
                <a:sym typeface="Symbol" pitchFamily="18" charset="2"/>
              </a:rPr>
              <a:t>A	</a:t>
            </a:r>
            <a:r>
              <a:rPr lang="en-US" dirty="0" smtClean="0">
                <a:latin typeface="Times New Roman" pitchFamily="18" charset="0"/>
                <a:sym typeface="Symbol" pitchFamily="18" charset="2"/>
              </a:rPr>
              <a:t>)</a:t>
            </a:r>
          </a:p>
          <a:p>
            <a:r>
              <a:rPr lang="en-US" i="1" dirty="0" smtClean="0">
                <a:latin typeface="Times New Roman" pitchFamily="18" charset="0"/>
                <a:sym typeface="Symbol" pitchFamily="18" charset="2"/>
              </a:rPr>
              <a:t>O </a:t>
            </a:r>
            <a:r>
              <a:rPr lang="en-US" dirty="0" smtClean="0">
                <a:sym typeface="Symbol" pitchFamily="18" charset="2"/>
              </a:rPr>
              <a:t>“countersigns” with</a:t>
            </a:r>
          </a:p>
          <a:p>
            <a:pPr lvl="1">
              <a:buFont typeface="Wingdings 3" pitchFamily="18" charset="2"/>
              <a:buNone/>
            </a:pPr>
            <a:r>
              <a:rPr lang="en-US" sz="2400" b="1" i="1" dirty="0" smtClean="0">
                <a:sym typeface="Symbol" pitchFamily="18" charset="2"/>
              </a:rPr>
              <a:t>K</a:t>
            </a:r>
            <a:r>
              <a:rPr lang="en-US" sz="2400" b="1" i="1" baseline="-25000" dirty="0" smtClean="0">
                <a:sym typeface="Symbol" pitchFamily="18" charset="2"/>
              </a:rPr>
              <a:t>O</a:t>
            </a:r>
            <a:r>
              <a:rPr lang="en-US" sz="2400" b="1" i="1" dirty="0" smtClean="0">
                <a:sym typeface="Symbol" pitchFamily="18" charset="2"/>
              </a:rPr>
              <a:t> </a:t>
            </a:r>
            <a:r>
              <a:rPr lang="en-US" sz="2400" b="1" dirty="0" smtClean="0">
                <a:sym typeface="Symbol" pitchFamily="18" charset="2"/>
              </a:rPr>
              <a:t>signed (date()</a:t>
            </a:r>
            <a:r>
              <a:rPr lang="en-US" sz="2400" b="1" i="1" dirty="0" smtClean="0">
                <a:sym typeface="Symbol" pitchFamily="18" charset="2"/>
              </a:rPr>
              <a:t> &lt; </a:t>
            </a:r>
            <a:r>
              <a:rPr lang="en-US" sz="2400" b="1" dirty="0" smtClean="0">
                <a:cs typeface="Times New Roman" pitchFamily="18" charset="0"/>
                <a:sym typeface="Symbol" pitchFamily="18" charset="2"/>
              </a:rPr>
              <a:t>'2013.08.22'</a:t>
            </a:r>
          </a:p>
          <a:p>
            <a:pPr lvl="1">
              <a:buFont typeface="Wingdings 3" pitchFamily="18" charset="2"/>
              <a:buNone/>
            </a:pPr>
            <a:r>
              <a:rPr lang="en-US" sz="2400" b="1" i="1" dirty="0" smtClean="0">
                <a:cs typeface="Times New Roman" pitchFamily="18" charset="0"/>
                <a:sym typeface="Symbol" pitchFamily="18" charset="2"/>
              </a:rPr>
              <a:t> 				</a:t>
            </a:r>
            <a:r>
              <a:rPr lang="en-US" dirty="0" smtClean="0">
                <a:sym typeface="Symbol" pitchFamily="18" charset="2"/>
              </a:rPr>
              <a:t></a:t>
            </a:r>
            <a:r>
              <a:rPr lang="en-US" sz="2400" b="1" i="1" dirty="0" smtClean="0">
                <a:sym typeface="Symbol" pitchFamily="18" charset="2"/>
              </a:rPr>
              <a:t> </a:t>
            </a:r>
            <a:r>
              <a:rPr lang="en-US" sz="2400" b="1" dirty="0" smtClean="0">
                <a:sym typeface="Symbol" pitchFamily="18" charset="2"/>
              </a:rPr>
              <a:t>key(</a:t>
            </a:r>
            <a:r>
              <a:rPr lang="en-US" sz="2400" b="1" i="1" dirty="0" smtClean="0">
                <a:sym typeface="Symbol" pitchFamily="18" charset="2"/>
              </a:rPr>
              <a:t>K</a:t>
            </a:r>
            <a:r>
              <a:rPr lang="en-US" sz="2400" b="1" i="1" baseline="-25000" dirty="0" smtClean="0">
                <a:sym typeface="Symbol" pitchFamily="18" charset="2"/>
              </a:rPr>
              <a:t>A</a:t>
            </a:r>
            <a:r>
              <a:rPr lang="en-US" sz="2400" b="1" dirty="0" smtClean="0">
                <a:sym typeface="Symbol" pitchFamily="18" charset="2"/>
              </a:rPr>
              <a:t> ) </a:t>
            </a:r>
            <a:r>
              <a:rPr lang="en-US" sz="2400" b="1" dirty="0" err="1" smtClean="0">
                <a:sym typeface="Symbol" pitchFamily="18" charset="2"/>
              </a:rPr>
              <a:t>speaksfor</a:t>
            </a:r>
            <a:r>
              <a:rPr lang="en-US" sz="2400" b="1" dirty="0" smtClean="0">
                <a:sym typeface="Symbol" pitchFamily="18" charset="2"/>
              </a:rPr>
              <a:t> key(</a:t>
            </a:r>
            <a:r>
              <a:rPr lang="en-US" sz="2400" b="1" i="1" dirty="0" smtClean="0">
                <a:sym typeface="Symbol" pitchFamily="18" charset="2"/>
              </a:rPr>
              <a:t>K</a:t>
            </a:r>
            <a:r>
              <a:rPr lang="en-US" sz="2400" b="1" i="1" baseline="-25000" dirty="0" smtClean="0">
                <a:sym typeface="Symbol" pitchFamily="18" charset="2"/>
              </a:rPr>
              <a:t>O</a:t>
            </a:r>
            <a:r>
              <a:rPr lang="en-US" sz="2400" b="1" dirty="0" smtClean="0">
                <a:sym typeface="Symbol" pitchFamily="18" charset="2"/>
              </a:rPr>
              <a:t>).</a:t>
            </a:r>
            <a:r>
              <a:rPr lang="en-US" sz="2400" b="1" i="1" dirty="0" smtClean="0">
                <a:sym typeface="Symbol" pitchFamily="18" charset="2"/>
              </a:rPr>
              <a:t>A</a:t>
            </a:r>
            <a:r>
              <a:rPr lang="en-US" sz="2400" b="1" dirty="0" smtClean="0">
                <a:sym typeface="Symbol" pitchFamily="18" charset="2"/>
              </a:rPr>
              <a:t>)</a:t>
            </a:r>
            <a:endParaRPr lang="en-US" sz="2400" b="1" i="1" baseline="-25000" dirty="0" smtClean="0">
              <a:sym typeface="Symbol" pitchFamily="18" charset="2"/>
            </a:endParaRPr>
          </a:p>
          <a:p>
            <a:endParaRPr lang="en-US" sz="2800" i="1" dirty="0" smtClean="0">
              <a:sym typeface="Symbol" pitchFamily="18" charset="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indent="0"/>
            <a:r>
              <a:rPr lang="en-US" smtClean="0"/>
              <a:t>Certificate Countersigning</a:t>
            </a:r>
          </a:p>
        </p:txBody>
      </p:sp>
      <p:sp>
        <p:nvSpPr>
          <p:cNvPr id="51203" name="Rectangle 3"/>
          <p:cNvSpPr>
            <a:spLocks noGrp="1" noChangeArrowheads="1"/>
          </p:cNvSpPr>
          <p:nvPr>
            <p:ph type="body" idx="1"/>
          </p:nvPr>
        </p:nvSpPr>
        <p:spPr>
          <a:xfrm>
            <a:off x="638175" y="1262063"/>
            <a:ext cx="8048625" cy="4972050"/>
          </a:xfrm>
        </p:spPr>
        <p:txBody>
          <a:bodyPr/>
          <a:lstStyle/>
          <a:p>
            <a:pPr marL="457200" indent="-457200">
              <a:lnSpc>
                <a:spcPct val="90000"/>
              </a:lnSpc>
              <a:buFont typeface="Wingdings 2" pitchFamily="18" charset="2"/>
              <a:buAutoNum type="arabicPeriod"/>
            </a:pP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CA</a:t>
            </a:r>
            <a:r>
              <a:rPr lang="en-US" sz="2000" dirty="0" smtClean="0">
                <a:latin typeface="Times New Roman" pitchFamily="18" charset="0"/>
                <a:sym typeface="Symbol" pitchFamily="18" charset="2"/>
              </a:rPr>
              <a:t> signed ((key(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O</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 </a:t>
            </a:r>
            <a:r>
              <a:rPr lang="en-US" sz="2000" dirty="0" smtClean="0">
                <a:latin typeface="Times New Roman" pitchFamily="18" charset="0"/>
                <a:sym typeface="Symbol" pitchFamily="18" charset="2"/>
              </a:rPr>
              <a:t>says 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A</a:t>
            </a:r>
            <a:r>
              <a:rPr lang="en-US" sz="2000" dirty="0" smtClean="0">
                <a:latin typeface="Times New Roman" pitchFamily="18" charset="0"/>
                <a:sym typeface="Symbol" pitchFamily="18" charset="2"/>
              </a:rPr>
              <a:t>) </a:t>
            </a:r>
            <a:r>
              <a:rPr lang="en-US" sz="2000" dirty="0" err="1" smtClean="0">
                <a:latin typeface="Times New Roman" pitchFamily="18" charset="0"/>
                <a:sym typeface="Symbol" pitchFamily="18" charset="2"/>
              </a:rPr>
              <a:t>speaksfor</a:t>
            </a:r>
            <a:r>
              <a:rPr lang="en-US" sz="2000" dirty="0" smtClean="0">
                <a:latin typeface="Times New Roman" pitchFamily="18" charset="0"/>
                <a:sym typeface="Symbol" pitchFamily="18" charset="2"/>
              </a:rPr>
              <a:t> 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O</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A</a:t>
            </a:r>
            <a:r>
              <a:rPr lang="en-US" sz="2000" dirty="0" smtClean="0">
                <a:latin typeface="Times New Roman" pitchFamily="18" charset="0"/>
                <a:sym typeface="Symbol" pitchFamily="18" charset="2"/>
              </a:rPr>
              <a:t>)					 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A</a:t>
            </a:r>
            <a:r>
              <a:rPr lang="en-US" sz="2000" dirty="0" smtClean="0">
                <a:latin typeface="Times New Roman" pitchFamily="18" charset="0"/>
                <a:sym typeface="Symbol" pitchFamily="18" charset="2"/>
              </a:rPr>
              <a:t>)</a:t>
            </a:r>
            <a:r>
              <a:rPr lang="en-US" sz="2000" i="1" baseline="-25000" dirty="0" smtClean="0">
                <a:latin typeface="Times New Roman" pitchFamily="18" charset="0"/>
                <a:sym typeface="Symbol" pitchFamily="18" charset="2"/>
              </a:rPr>
              <a:t> </a:t>
            </a:r>
            <a:r>
              <a:rPr lang="en-US" sz="2000" dirty="0" err="1" smtClean="0">
                <a:latin typeface="Times New Roman" pitchFamily="18" charset="0"/>
                <a:sym typeface="Symbol" pitchFamily="18" charset="2"/>
              </a:rPr>
              <a:t>speaksfor</a:t>
            </a:r>
            <a:r>
              <a:rPr lang="en-US" sz="2000" dirty="0" smtClean="0">
                <a:latin typeface="Times New Roman" pitchFamily="18" charset="0"/>
                <a:sym typeface="Symbol" pitchFamily="18" charset="2"/>
              </a:rPr>
              <a:t> 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CA</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A</a:t>
            </a:r>
            <a:r>
              <a:rPr lang="en-US" sz="2000" dirty="0" smtClean="0">
                <a:latin typeface="Times New Roman" pitchFamily="18" charset="0"/>
                <a:sym typeface="Symbol" pitchFamily="18" charset="2"/>
              </a:rPr>
              <a:t>)</a:t>
            </a:r>
          </a:p>
          <a:p>
            <a:pPr marL="457200" indent="-457200">
              <a:lnSpc>
                <a:spcPct val="90000"/>
              </a:lnSpc>
              <a:buFont typeface="Wingdings 2" pitchFamily="18" charset="2"/>
              <a:buAutoNum type="arabicPeriod"/>
            </a:pP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O</a:t>
            </a:r>
            <a:r>
              <a:rPr lang="en-US" sz="2000" i="1" dirty="0" smtClean="0">
                <a:latin typeface="Times New Roman" pitchFamily="18" charset="0"/>
                <a:sym typeface="Symbol" pitchFamily="18" charset="2"/>
              </a:rPr>
              <a:t> </a:t>
            </a:r>
            <a:r>
              <a:rPr lang="en-US" sz="2000" dirty="0" smtClean="0">
                <a:latin typeface="Times New Roman" pitchFamily="18" charset="0"/>
                <a:sym typeface="Symbol" pitchFamily="18" charset="2"/>
              </a:rPr>
              <a:t>signed (date()</a:t>
            </a:r>
            <a:r>
              <a:rPr lang="en-US" sz="2000" i="1" dirty="0" smtClean="0">
                <a:latin typeface="Times New Roman" pitchFamily="18" charset="0"/>
                <a:sym typeface="Symbol" pitchFamily="18" charset="2"/>
              </a:rPr>
              <a:t> &lt; </a:t>
            </a:r>
            <a:r>
              <a:rPr lang="en-US" sz="2000" dirty="0" smtClean="0">
                <a:latin typeface="Times New Roman" pitchFamily="18" charset="0"/>
                <a:cs typeface="Times New Roman" pitchFamily="18" charset="0"/>
                <a:sym typeface="Symbol" pitchFamily="18" charset="2"/>
              </a:rPr>
              <a:t>'2013.08.22'</a:t>
            </a:r>
            <a:r>
              <a:rPr lang="en-US" sz="2000" i="1" dirty="0" smtClean="0">
                <a:latin typeface="Times New Roman" pitchFamily="18" charset="0"/>
                <a:cs typeface="Times New Roman" pitchFamily="18" charset="0"/>
                <a:sym typeface="Symbol" pitchFamily="18" charset="2"/>
              </a:rPr>
              <a:t> </a:t>
            </a:r>
            <a:r>
              <a:rPr lang="en-US" sz="1800" dirty="0" smtClean="0">
                <a:latin typeface="Times New Roman" pitchFamily="18" charset="0"/>
                <a:sym typeface="Symbol" pitchFamily="18" charset="2"/>
              </a:rPr>
              <a:t></a:t>
            </a:r>
            <a:r>
              <a:rPr lang="en-US" sz="2000" i="1" dirty="0" smtClean="0">
                <a:latin typeface="Times New Roman" pitchFamily="18" charset="0"/>
                <a:sym typeface="Symbol" pitchFamily="18" charset="2"/>
              </a:rPr>
              <a:t> </a:t>
            </a:r>
            <a:r>
              <a:rPr lang="en-US" sz="2000" dirty="0" smtClean="0">
                <a:latin typeface="Times New Roman" pitchFamily="18" charset="0"/>
                <a:sym typeface="Symbol" pitchFamily="18" charset="2"/>
              </a:rPr>
              <a:t>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A</a:t>
            </a:r>
            <a:r>
              <a:rPr lang="en-US" sz="2000" dirty="0" smtClean="0">
                <a:latin typeface="Times New Roman" pitchFamily="18" charset="0"/>
                <a:sym typeface="Symbol" pitchFamily="18" charset="2"/>
              </a:rPr>
              <a:t> ) </a:t>
            </a:r>
            <a:r>
              <a:rPr lang="en-US" sz="2000" dirty="0" err="1" smtClean="0">
                <a:latin typeface="Times New Roman" pitchFamily="18" charset="0"/>
                <a:sym typeface="Symbol" pitchFamily="18" charset="2"/>
              </a:rPr>
              <a:t>speaksfor</a:t>
            </a:r>
            <a:r>
              <a:rPr lang="en-US" sz="2000" dirty="0" smtClean="0">
                <a:latin typeface="Times New Roman" pitchFamily="18" charset="0"/>
                <a:sym typeface="Symbol" pitchFamily="18" charset="2"/>
              </a:rPr>
              <a:t> 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O</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A</a:t>
            </a:r>
            <a:r>
              <a:rPr lang="en-US" sz="2000" dirty="0" smtClean="0">
                <a:latin typeface="Times New Roman" pitchFamily="18" charset="0"/>
                <a:sym typeface="Symbol" pitchFamily="18" charset="2"/>
              </a:rPr>
              <a:t>)</a:t>
            </a:r>
          </a:p>
          <a:p>
            <a:pPr marL="457200" indent="-457200">
              <a:lnSpc>
                <a:spcPct val="90000"/>
              </a:lnSpc>
              <a:buFont typeface="Wingdings 2" pitchFamily="18" charset="2"/>
              <a:buAutoNum type="arabicPeriod"/>
            </a:pPr>
            <a:endParaRPr lang="en-US" sz="2000" dirty="0" smtClean="0">
              <a:latin typeface="Times New Roman" pitchFamily="18" charset="0"/>
              <a:sym typeface="Symbol" pitchFamily="18" charset="2"/>
            </a:endParaRPr>
          </a:p>
          <a:p>
            <a:pPr marL="457200" indent="-457200">
              <a:lnSpc>
                <a:spcPct val="90000"/>
              </a:lnSpc>
              <a:buFont typeface="Wingdings 2" pitchFamily="18" charset="2"/>
              <a:buAutoNum type="arabicPeriod"/>
            </a:pPr>
            <a:r>
              <a:rPr lang="en-US" sz="2000" dirty="0" smtClean="0">
                <a:latin typeface="Times New Roman" pitchFamily="18" charset="0"/>
                <a:sym typeface="Symbol" pitchFamily="18" charset="2"/>
              </a:rPr>
              <a:t>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CA</a:t>
            </a:r>
            <a:r>
              <a:rPr lang="en-US" sz="2000" dirty="0" smtClean="0">
                <a:latin typeface="Times New Roman" pitchFamily="18" charset="0"/>
                <a:sym typeface="Symbol" pitchFamily="18" charset="2"/>
              </a:rPr>
              <a:t>) says ((key(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O</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 </a:t>
            </a:r>
            <a:r>
              <a:rPr lang="en-US" sz="2000" dirty="0" smtClean="0">
                <a:latin typeface="Times New Roman" pitchFamily="18" charset="0"/>
                <a:sym typeface="Symbol" pitchFamily="18" charset="2"/>
              </a:rPr>
              <a:t>says 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A</a:t>
            </a:r>
            <a:r>
              <a:rPr lang="en-US" sz="2000" dirty="0" smtClean="0">
                <a:latin typeface="Times New Roman" pitchFamily="18" charset="0"/>
                <a:sym typeface="Symbol" pitchFamily="18" charset="2"/>
              </a:rPr>
              <a:t>) </a:t>
            </a:r>
            <a:r>
              <a:rPr lang="en-US" sz="2000" dirty="0" err="1" smtClean="0">
                <a:latin typeface="Times New Roman" pitchFamily="18" charset="0"/>
                <a:sym typeface="Symbol" pitchFamily="18" charset="2"/>
              </a:rPr>
              <a:t>speaksfor</a:t>
            </a:r>
            <a:r>
              <a:rPr lang="en-US" sz="2000" dirty="0" smtClean="0">
                <a:latin typeface="Times New Roman" pitchFamily="18" charset="0"/>
                <a:sym typeface="Symbol" pitchFamily="18" charset="2"/>
              </a:rPr>
              <a:t> 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O</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A</a:t>
            </a:r>
            <a:r>
              <a:rPr lang="en-US" sz="2000" dirty="0" smtClean="0">
                <a:latin typeface="Times New Roman" pitchFamily="18" charset="0"/>
                <a:sym typeface="Symbol" pitchFamily="18" charset="2"/>
              </a:rPr>
              <a:t>)			 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A</a:t>
            </a:r>
            <a:r>
              <a:rPr lang="en-US" sz="2000" dirty="0" smtClean="0">
                <a:latin typeface="Times New Roman" pitchFamily="18" charset="0"/>
                <a:sym typeface="Symbol" pitchFamily="18" charset="2"/>
              </a:rPr>
              <a:t>)</a:t>
            </a:r>
            <a:r>
              <a:rPr lang="en-US" sz="2000" i="1" baseline="-25000" dirty="0" smtClean="0">
                <a:latin typeface="Times New Roman" pitchFamily="18" charset="0"/>
                <a:sym typeface="Symbol" pitchFamily="18" charset="2"/>
              </a:rPr>
              <a:t> </a:t>
            </a:r>
            <a:r>
              <a:rPr lang="en-US" sz="2000" dirty="0" err="1" smtClean="0">
                <a:latin typeface="Times New Roman" pitchFamily="18" charset="0"/>
                <a:sym typeface="Symbol" pitchFamily="18" charset="2"/>
              </a:rPr>
              <a:t>speaksfor</a:t>
            </a:r>
            <a:r>
              <a:rPr lang="en-US" sz="2000" dirty="0" smtClean="0">
                <a:latin typeface="Times New Roman" pitchFamily="18" charset="0"/>
                <a:sym typeface="Symbol" pitchFamily="18" charset="2"/>
              </a:rPr>
              <a:t> 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CA</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A</a:t>
            </a:r>
            <a:r>
              <a:rPr lang="en-US" sz="2000" dirty="0" smtClean="0">
                <a:latin typeface="Times New Roman" pitchFamily="18" charset="0"/>
                <a:sym typeface="Symbol" pitchFamily="18" charset="2"/>
              </a:rPr>
              <a:t>)		</a:t>
            </a:r>
            <a:r>
              <a:rPr lang="en-US" sz="2000" dirty="0" smtClean="0">
                <a:solidFill>
                  <a:schemeClr val="accent2"/>
                </a:solidFill>
                <a:latin typeface="Times New Roman" pitchFamily="18" charset="0"/>
              </a:rPr>
              <a:t>says-I(1)</a:t>
            </a:r>
            <a:endParaRPr lang="en-US" sz="2000" dirty="0" smtClean="0">
              <a:latin typeface="Times New Roman" pitchFamily="18" charset="0"/>
              <a:sym typeface="Symbol" pitchFamily="18" charset="2"/>
            </a:endParaRPr>
          </a:p>
          <a:p>
            <a:pPr marL="457200" indent="-457200">
              <a:lnSpc>
                <a:spcPct val="90000"/>
              </a:lnSpc>
              <a:buFont typeface="Wingdings 2" pitchFamily="18" charset="2"/>
              <a:buAutoNum type="arabicPeriod"/>
            </a:pPr>
            <a:r>
              <a:rPr lang="en-US" sz="2000" dirty="0" smtClean="0">
                <a:latin typeface="Times New Roman" pitchFamily="18" charset="0"/>
                <a:sym typeface="Symbol" pitchFamily="18" charset="2"/>
              </a:rPr>
              <a:t>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O</a:t>
            </a:r>
            <a:r>
              <a:rPr lang="en-US" sz="2000" dirty="0" smtClean="0">
                <a:latin typeface="Times New Roman" pitchFamily="18" charset="0"/>
                <a:sym typeface="Symbol" pitchFamily="18" charset="2"/>
              </a:rPr>
              <a:t>) says (date()</a:t>
            </a:r>
            <a:r>
              <a:rPr lang="en-US" sz="2000" i="1" dirty="0" smtClean="0">
                <a:latin typeface="Times New Roman" pitchFamily="18" charset="0"/>
                <a:sym typeface="Symbol" pitchFamily="18" charset="2"/>
              </a:rPr>
              <a:t> &lt; </a:t>
            </a:r>
            <a:r>
              <a:rPr lang="en-US" sz="2000" dirty="0" smtClean="0">
                <a:latin typeface="Times New Roman" pitchFamily="18" charset="0"/>
                <a:cs typeface="Times New Roman" pitchFamily="18" charset="0"/>
                <a:sym typeface="Symbol" pitchFamily="18" charset="2"/>
              </a:rPr>
              <a:t>'2013.08.22'</a:t>
            </a:r>
            <a:r>
              <a:rPr lang="en-US" sz="2000" i="1" dirty="0" smtClean="0">
                <a:latin typeface="Times New Roman" pitchFamily="18" charset="0"/>
                <a:cs typeface="Times New Roman" pitchFamily="18" charset="0"/>
                <a:sym typeface="Symbol" pitchFamily="18" charset="2"/>
              </a:rPr>
              <a:t> </a:t>
            </a:r>
            <a:r>
              <a:rPr lang="en-US" sz="1800" dirty="0" smtClean="0">
                <a:latin typeface="Times New Roman" pitchFamily="18" charset="0"/>
                <a:sym typeface="Symbol" pitchFamily="18" charset="2"/>
              </a:rPr>
              <a:t></a:t>
            </a:r>
            <a:r>
              <a:rPr lang="en-US" sz="2000" i="1" dirty="0" smtClean="0">
                <a:latin typeface="Times New Roman" pitchFamily="18" charset="0"/>
                <a:sym typeface="Symbol" pitchFamily="18" charset="2"/>
              </a:rPr>
              <a:t> </a:t>
            </a:r>
            <a:r>
              <a:rPr lang="en-US" sz="2000" dirty="0" smtClean="0">
                <a:latin typeface="Times New Roman" pitchFamily="18" charset="0"/>
                <a:sym typeface="Symbol" pitchFamily="18" charset="2"/>
              </a:rPr>
              <a:t>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A</a:t>
            </a:r>
            <a:r>
              <a:rPr lang="en-US" sz="2000" dirty="0" smtClean="0">
                <a:latin typeface="Times New Roman" pitchFamily="18" charset="0"/>
                <a:sym typeface="Symbol" pitchFamily="18" charset="2"/>
              </a:rPr>
              <a:t> ) </a:t>
            </a:r>
            <a:r>
              <a:rPr lang="en-US" sz="2000" dirty="0" err="1" smtClean="0">
                <a:latin typeface="Times New Roman" pitchFamily="18" charset="0"/>
                <a:sym typeface="Symbol" pitchFamily="18" charset="2"/>
              </a:rPr>
              <a:t>speaksfor</a:t>
            </a:r>
            <a:r>
              <a:rPr lang="en-US" sz="2000" dirty="0" smtClean="0">
                <a:latin typeface="Times New Roman" pitchFamily="18" charset="0"/>
                <a:sym typeface="Symbol" pitchFamily="18" charset="2"/>
              </a:rPr>
              <a:t> 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O</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A</a:t>
            </a:r>
            <a:r>
              <a:rPr lang="en-US" sz="2000" dirty="0" smtClean="0">
                <a:latin typeface="Times New Roman" pitchFamily="18" charset="0"/>
                <a:sym typeface="Symbol" pitchFamily="18" charset="2"/>
              </a:rPr>
              <a:t>)</a:t>
            </a:r>
          </a:p>
          <a:p>
            <a:pPr marL="838200" lvl="1" indent="-381000">
              <a:lnSpc>
                <a:spcPct val="90000"/>
              </a:lnSpc>
              <a:buFont typeface="Wingdings 2" pitchFamily="18" charset="2"/>
              <a:buNone/>
            </a:pPr>
            <a:r>
              <a:rPr lang="en-US" sz="1800" dirty="0" smtClean="0">
                <a:sym typeface="Symbol" pitchFamily="18" charset="2"/>
              </a:rPr>
              <a:t>								</a:t>
            </a:r>
            <a:r>
              <a:rPr lang="en-US" b="1" dirty="0" smtClean="0">
                <a:solidFill>
                  <a:schemeClr val="accent2"/>
                </a:solidFill>
                <a:sym typeface="Symbol" pitchFamily="18" charset="2"/>
              </a:rPr>
              <a:t>says-I(2)</a:t>
            </a:r>
          </a:p>
          <a:p>
            <a:pPr marL="457200" indent="-457200">
              <a:lnSpc>
                <a:spcPct val="90000"/>
              </a:lnSpc>
              <a:buFont typeface="Wingdings 2" pitchFamily="18" charset="2"/>
              <a:buAutoNum type="arabicPeriod"/>
            </a:pPr>
            <a:r>
              <a:rPr lang="en-US" sz="2000" dirty="0" smtClean="0">
                <a:latin typeface="Times New Roman" pitchFamily="18" charset="0"/>
                <a:sym typeface="Symbol" pitchFamily="18" charset="2"/>
              </a:rPr>
              <a:t>date() </a:t>
            </a:r>
            <a:r>
              <a:rPr lang="en-US" sz="2000" i="1" dirty="0" smtClean="0">
                <a:latin typeface="Times New Roman" pitchFamily="18" charset="0"/>
                <a:sym typeface="Symbol" pitchFamily="18" charset="2"/>
              </a:rPr>
              <a:t>&lt; </a:t>
            </a:r>
            <a:r>
              <a:rPr lang="en-US" sz="2000" dirty="0" smtClean="0">
                <a:latin typeface="Times New Roman" pitchFamily="18" charset="0"/>
                <a:cs typeface="Times New Roman" pitchFamily="18" charset="0"/>
                <a:sym typeface="Symbol" pitchFamily="18" charset="2"/>
              </a:rPr>
              <a:t>'2013.08.22'</a:t>
            </a:r>
            <a:r>
              <a:rPr lang="en-US" sz="2000" i="1" dirty="0" smtClean="0">
                <a:latin typeface="Times New Roman" pitchFamily="18" charset="0"/>
                <a:cs typeface="Times New Roman" pitchFamily="18" charset="0"/>
                <a:sym typeface="Symbol" pitchFamily="18" charset="2"/>
              </a:rPr>
              <a:t> </a:t>
            </a:r>
          </a:p>
          <a:p>
            <a:pPr marL="457200" indent="-457200">
              <a:lnSpc>
                <a:spcPct val="90000"/>
              </a:lnSpc>
              <a:buFont typeface="Wingdings 2" pitchFamily="18" charset="2"/>
              <a:buAutoNum type="arabicPeriod"/>
            </a:pPr>
            <a:r>
              <a:rPr lang="en-US" sz="2000" dirty="0" smtClean="0">
                <a:latin typeface="Times New Roman" pitchFamily="18" charset="0"/>
                <a:cs typeface="Times New Roman" pitchFamily="18" charset="0"/>
                <a:sym typeface="Symbol" pitchFamily="18" charset="2"/>
              </a:rPr>
              <a:t>key(</a:t>
            </a:r>
            <a:r>
              <a:rPr lang="en-US" sz="2000" i="1" dirty="0" smtClean="0">
                <a:latin typeface="Times New Roman" pitchFamily="18" charset="0"/>
                <a:cs typeface="Times New Roman" pitchFamily="18" charset="0"/>
                <a:sym typeface="Symbol" pitchFamily="18" charset="2"/>
              </a:rPr>
              <a:t>K</a:t>
            </a:r>
            <a:r>
              <a:rPr lang="en-US" sz="2000" i="1" baseline="-25000" dirty="0" smtClean="0">
                <a:latin typeface="Times New Roman" pitchFamily="18" charset="0"/>
                <a:cs typeface="Times New Roman" pitchFamily="18" charset="0"/>
                <a:sym typeface="Symbol" pitchFamily="18" charset="2"/>
              </a:rPr>
              <a:t>O</a:t>
            </a:r>
            <a:r>
              <a:rPr lang="en-US" sz="2000" dirty="0" smtClean="0">
                <a:latin typeface="Times New Roman" pitchFamily="18" charset="0"/>
                <a:cs typeface="Times New Roman" pitchFamily="18" charset="0"/>
                <a:sym typeface="Symbol" pitchFamily="18" charset="2"/>
              </a:rPr>
              <a:t>) says (</a:t>
            </a:r>
            <a:r>
              <a:rPr lang="en-US" sz="2000" dirty="0" smtClean="0">
                <a:latin typeface="Times New Roman" pitchFamily="18" charset="0"/>
                <a:sym typeface="Symbol" pitchFamily="18" charset="2"/>
              </a:rPr>
              <a:t>date() </a:t>
            </a:r>
            <a:r>
              <a:rPr lang="en-US" sz="2000" i="1" dirty="0" smtClean="0">
                <a:latin typeface="Times New Roman" pitchFamily="18" charset="0"/>
                <a:sym typeface="Symbol" pitchFamily="18" charset="2"/>
              </a:rPr>
              <a:t>&lt; </a:t>
            </a:r>
            <a:r>
              <a:rPr lang="en-US" sz="2000" dirty="0" smtClean="0">
                <a:latin typeface="Times New Roman" pitchFamily="18" charset="0"/>
                <a:cs typeface="Times New Roman" pitchFamily="18" charset="0"/>
                <a:sym typeface="Symbol" pitchFamily="18" charset="2"/>
              </a:rPr>
              <a:t>'2013.08.22')			</a:t>
            </a:r>
            <a:r>
              <a:rPr lang="en-US" sz="2000" dirty="0" smtClean="0">
                <a:solidFill>
                  <a:schemeClr val="accent2"/>
                </a:solidFill>
                <a:latin typeface="Times New Roman" pitchFamily="18" charset="0"/>
                <a:cs typeface="Times New Roman" pitchFamily="18" charset="0"/>
                <a:sym typeface="Symbol" pitchFamily="18" charset="2"/>
              </a:rPr>
              <a:t>says-I2(5)</a:t>
            </a:r>
            <a:endParaRPr lang="en-US" sz="2000" dirty="0" smtClean="0">
              <a:solidFill>
                <a:schemeClr val="accent2"/>
              </a:solidFill>
              <a:latin typeface="Times New Roman" pitchFamily="18" charset="0"/>
              <a:sym typeface="Symbol" pitchFamily="18" charset="2"/>
            </a:endParaRPr>
          </a:p>
          <a:p>
            <a:pPr marL="457200" indent="-457200">
              <a:lnSpc>
                <a:spcPct val="90000"/>
              </a:lnSpc>
              <a:buFont typeface="Wingdings 2" pitchFamily="18" charset="2"/>
              <a:buAutoNum type="arabicPeriod"/>
            </a:pPr>
            <a:r>
              <a:rPr lang="en-US" sz="2000" dirty="0" smtClean="0">
                <a:latin typeface="Times New Roman" pitchFamily="18" charset="0"/>
                <a:sym typeface="Symbol" pitchFamily="18" charset="2"/>
              </a:rPr>
              <a:t>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O</a:t>
            </a:r>
            <a:r>
              <a:rPr lang="en-US" sz="2000" dirty="0" smtClean="0">
                <a:latin typeface="Times New Roman" pitchFamily="18" charset="0"/>
                <a:sym typeface="Symbol" pitchFamily="18" charset="2"/>
              </a:rPr>
              <a:t>) says 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A</a:t>
            </a:r>
            <a:r>
              <a:rPr lang="en-US" sz="2000" dirty="0" smtClean="0">
                <a:latin typeface="Times New Roman" pitchFamily="18" charset="0"/>
                <a:sym typeface="Symbol" pitchFamily="18" charset="2"/>
              </a:rPr>
              <a:t> ) </a:t>
            </a:r>
            <a:r>
              <a:rPr lang="en-US" sz="2000" dirty="0" err="1" smtClean="0">
                <a:latin typeface="Times New Roman" pitchFamily="18" charset="0"/>
                <a:sym typeface="Symbol" pitchFamily="18" charset="2"/>
              </a:rPr>
              <a:t>speaksfor</a:t>
            </a:r>
            <a:r>
              <a:rPr lang="en-US" sz="2000" dirty="0" smtClean="0">
                <a:latin typeface="Times New Roman" pitchFamily="18" charset="0"/>
                <a:sym typeface="Symbol" pitchFamily="18" charset="2"/>
              </a:rPr>
              <a:t> 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O</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A		</a:t>
            </a:r>
            <a:r>
              <a:rPr lang="en-US" sz="2000" dirty="0" err="1" smtClean="0">
                <a:solidFill>
                  <a:schemeClr val="accent2"/>
                </a:solidFill>
                <a:latin typeface="Times New Roman" pitchFamily="18" charset="0"/>
                <a:sym typeface="Symbol" pitchFamily="18" charset="2"/>
              </a:rPr>
              <a:t>impl</a:t>
            </a:r>
            <a:r>
              <a:rPr lang="en-US" sz="2000" dirty="0" smtClean="0">
                <a:solidFill>
                  <a:schemeClr val="accent2"/>
                </a:solidFill>
                <a:latin typeface="Times New Roman" pitchFamily="18" charset="0"/>
                <a:sym typeface="Symbol" pitchFamily="18" charset="2"/>
              </a:rPr>
              <a:t>-E(4, 6)</a:t>
            </a:r>
          </a:p>
          <a:p>
            <a:pPr marL="457200" indent="-457200">
              <a:lnSpc>
                <a:spcPct val="90000"/>
              </a:lnSpc>
              <a:buFont typeface="Wingdings 2" pitchFamily="18" charset="2"/>
              <a:buAutoNum type="arabicPeriod"/>
            </a:pPr>
            <a:r>
              <a:rPr lang="en-US" sz="2000" dirty="0" smtClean="0">
                <a:latin typeface="Times New Roman" pitchFamily="18" charset="0"/>
                <a:sym typeface="Symbol" pitchFamily="18" charset="2"/>
              </a:rPr>
              <a:t>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CA</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 </a:t>
            </a:r>
            <a:r>
              <a:rPr lang="en-US" sz="2000" dirty="0" smtClean="0">
                <a:latin typeface="Times New Roman" pitchFamily="18" charset="0"/>
                <a:sym typeface="Symbol" pitchFamily="18" charset="2"/>
              </a:rPr>
              <a:t>says (key(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O</a:t>
            </a:r>
            <a:r>
              <a:rPr lang="en-US" sz="2000" dirty="0" smtClean="0">
                <a:latin typeface="Times New Roman" pitchFamily="18" charset="0"/>
                <a:sym typeface="Symbol" pitchFamily="18" charset="2"/>
              </a:rPr>
              <a:t>) says 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A</a:t>
            </a:r>
            <a:r>
              <a:rPr lang="en-US" sz="2000" dirty="0" smtClean="0">
                <a:latin typeface="Times New Roman" pitchFamily="18" charset="0"/>
                <a:sym typeface="Symbol" pitchFamily="18" charset="2"/>
              </a:rPr>
              <a:t> ) </a:t>
            </a:r>
            <a:r>
              <a:rPr lang="en-US" sz="2000" dirty="0" err="1" smtClean="0">
                <a:latin typeface="Times New Roman" pitchFamily="18" charset="0"/>
                <a:sym typeface="Symbol" pitchFamily="18" charset="2"/>
              </a:rPr>
              <a:t>speaksfor</a:t>
            </a:r>
            <a:r>
              <a:rPr lang="en-US" sz="2000" dirty="0" smtClean="0">
                <a:latin typeface="Times New Roman" pitchFamily="18" charset="0"/>
                <a:sym typeface="Symbol" pitchFamily="18" charset="2"/>
              </a:rPr>
              <a:t> 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O</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A</a:t>
            </a:r>
            <a:r>
              <a:rPr lang="en-US" sz="2000" dirty="0" smtClean="0">
                <a:latin typeface="Times New Roman" pitchFamily="18" charset="0"/>
                <a:sym typeface="Symbol" pitchFamily="18" charset="2"/>
              </a:rPr>
              <a:t>)</a:t>
            </a:r>
          </a:p>
          <a:p>
            <a:pPr marL="838200" lvl="1" indent="-381000">
              <a:lnSpc>
                <a:spcPct val="90000"/>
              </a:lnSpc>
              <a:buFont typeface="Wingdings 2" pitchFamily="18" charset="2"/>
              <a:buNone/>
            </a:pPr>
            <a:r>
              <a:rPr lang="en-US" sz="1800" dirty="0" smtClean="0">
                <a:sym typeface="Symbol" pitchFamily="18" charset="2"/>
              </a:rPr>
              <a:t>								</a:t>
            </a:r>
            <a:r>
              <a:rPr lang="en-US" b="1" dirty="0" smtClean="0">
                <a:solidFill>
                  <a:schemeClr val="accent2"/>
                </a:solidFill>
                <a:sym typeface="Symbol" pitchFamily="18" charset="2"/>
              </a:rPr>
              <a:t>says-I2(7)</a:t>
            </a:r>
          </a:p>
          <a:p>
            <a:pPr marL="457200" indent="-457200">
              <a:lnSpc>
                <a:spcPct val="90000"/>
              </a:lnSpc>
              <a:buFont typeface="Wingdings 2" pitchFamily="18" charset="2"/>
              <a:buAutoNum type="arabicPeriod"/>
            </a:pPr>
            <a:r>
              <a:rPr lang="en-US" sz="2000" dirty="0" smtClean="0">
                <a:latin typeface="Times New Roman" pitchFamily="18" charset="0"/>
                <a:sym typeface="Symbol" pitchFamily="18" charset="2"/>
              </a:rPr>
              <a:t>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CA</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 </a:t>
            </a:r>
            <a:r>
              <a:rPr lang="en-US" sz="2000" dirty="0" smtClean="0">
                <a:latin typeface="Times New Roman" pitchFamily="18" charset="0"/>
                <a:sym typeface="Symbol" pitchFamily="18" charset="2"/>
              </a:rPr>
              <a:t>says 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A</a:t>
            </a:r>
            <a:r>
              <a:rPr lang="en-US" sz="2000" dirty="0" smtClean="0">
                <a:latin typeface="Times New Roman" pitchFamily="18" charset="0"/>
                <a:sym typeface="Symbol" pitchFamily="18" charset="2"/>
              </a:rPr>
              <a:t>)</a:t>
            </a:r>
            <a:r>
              <a:rPr lang="en-US" sz="2000" i="1" baseline="-25000" dirty="0" smtClean="0">
                <a:latin typeface="Times New Roman" pitchFamily="18" charset="0"/>
                <a:sym typeface="Symbol" pitchFamily="18" charset="2"/>
              </a:rPr>
              <a:t> </a:t>
            </a:r>
            <a:r>
              <a:rPr lang="en-US" sz="2000" dirty="0" err="1" smtClean="0">
                <a:latin typeface="Times New Roman" pitchFamily="18" charset="0"/>
                <a:sym typeface="Symbol" pitchFamily="18" charset="2"/>
              </a:rPr>
              <a:t>speaksfor</a:t>
            </a:r>
            <a:r>
              <a:rPr lang="en-US" sz="2000" dirty="0" smtClean="0">
                <a:latin typeface="Times New Roman" pitchFamily="18" charset="0"/>
                <a:sym typeface="Symbol" pitchFamily="18" charset="2"/>
              </a:rPr>
              <a:t> key(</a:t>
            </a:r>
            <a:r>
              <a:rPr lang="en-US" sz="2000" i="1" dirty="0" smtClean="0">
                <a:latin typeface="Times New Roman" pitchFamily="18" charset="0"/>
                <a:sym typeface="Symbol" pitchFamily="18" charset="2"/>
              </a:rPr>
              <a:t>K</a:t>
            </a:r>
            <a:r>
              <a:rPr lang="en-US" sz="2000" i="1" baseline="-25000" dirty="0" smtClean="0">
                <a:latin typeface="Times New Roman" pitchFamily="18" charset="0"/>
                <a:sym typeface="Symbol" pitchFamily="18" charset="2"/>
              </a:rPr>
              <a:t>CA</a:t>
            </a:r>
            <a:r>
              <a:rPr lang="en-US" sz="2000" dirty="0" smtClean="0">
                <a:latin typeface="Times New Roman" pitchFamily="18" charset="0"/>
                <a:sym typeface="Symbol" pitchFamily="18" charset="2"/>
              </a:rPr>
              <a:t>).</a:t>
            </a:r>
            <a:r>
              <a:rPr lang="en-US" sz="2000" i="1" dirty="0" smtClean="0">
                <a:latin typeface="Times New Roman" pitchFamily="18" charset="0"/>
                <a:sym typeface="Symbol" pitchFamily="18" charset="2"/>
              </a:rPr>
              <a:t>A		</a:t>
            </a:r>
            <a:r>
              <a:rPr lang="en-US" sz="2000" dirty="0" err="1" smtClean="0">
                <a:solidFill>
                  <a:schemeClr val="accent2"/>
                </a:solidFill>
                <a:latin typeface="Times New Roman" pitchFamily="18" charset="0"/>
                <a:sym typeface="Symbol" pitchFamily="18" charset="2"/>
              </a:rPr>
              <a:t>impl</a:t>
            </a:r>
            <a:r>
              <a:rPr lang="en-US" sz="2000" dirty="0" smtClean="0">
                <a:solidFill>
                  <a:schemeClr val="accent2"/>
                </a:solidFill>
                <a:latin typeface="Times New Roman" pitchFamily="18" charset="0"/>
                <a:sym typeface="Symbol" pitchFamily="18" charset="2"/>
              </a:rPr>
              <a:t>-E(3, 8)</a:t>
            </a:r>
          </a:p>
          <a:p>
            <a:pPr marL="457200" indent="-457200">
              <a:lnSpc>
                <a:spcPct val="90000"/>
              </a:lnSpc>
              <a:buFont typeface="Wingdings 2" pitchFamily="18" charset="2"/>
              <a:buAutoNum type="arabicPeriod"/>
            </a:pPr>
            <a:endParaRPr lang="en-US" sz="2000" dirty="0" smtClean="0">
              <a:latin typeface="Times New Roman" pitchFamily="18" charset="0"/>
              <a:sym typeface="Symbol" pitchFamily="18" charset="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indent="0"/>
            <a:r>
              <a:rPr lang="en-US" smtClean="0"/>
              <a:t>Certificate Revocation Lists</a:t>
            </a:r>
          </a:p>
        </p:txBody>
      </p:sp>
      <p:sp>
        <p:nvSpPr>
          <p:cNvPr id="52227" name="Rectangle 3"/>
          <p:cNvSpPr>
            <a:spLocks noGrp="1" noChangeArrowheads="1"/>
          </p:cNvSpPr>
          <p:nvPr>
            <p:ph type="body" idx="1"/>
          </p:nvPr>
        </p:nvSpPr>
        <p:spPr/>
        <p:txBody>
          <a:bodyPr/>
          <a:lstStyle/>
          <a:p>
            <a:r>
              <a:rPr lang="en-US" dirty="0" smtClean="0"/>
              <a:t>Certificate Revocation Lists (CRLs) are an alternative to countersignatures by an online authority</a:t>
            </a:r>
          </a:p>
          <a:p>
            <a:pPr lvl="1"/>
            <a:endParaRPr lang="en-US" dirty="0" smtClean="0"/>
          </a:p>
          <a:p>
            <a:r>
              <a:rPr lang="en-US" dirty="0" smtClean="0"/>
              <a:t>Each CA periodically produces a digitally signed statement recanting listed certificates</a:t>
            </a:r>
          </a:p>
          <a:p>
            <a:endParaRPr lang="en-US" dirty="0" smtClean="0"/>
          </a:p>
          <a:p>
            <a:pPr lvl="1" algn="ctr">
              <a:buFont typeface="Wingdings 3" pitchFamily="18" charset="2"/>
              <a:buNone/>
            </a:pPr>
            <a:r>
              <a:rPr lang="en-US" dirty="0" smtClean="0"/>
              <a:t>key(</a:t>
            </a:r>
            <a:r>
              <a:rPr lang="en-US" i="1" dirty="0" smtClean="0"/>
              <a:t>K</a:t>
            </a:r>
            <a:r>
              <a:rPr lang="en-US" i="1" baseline="-25000" dirty="0" smtClean="0"/>
              <a:t>CA</a:t>
            </a:r>
            <a:r>
              <a:rPr lang="en-US" dirty="0" smtClean="0"/>
              <a:t>) says “certificates 134, 538, and 977 are invalid”</a:t>
            </a:r>
          </a:p>
          <a:p>
            <a:endParaRPr lang="en-US" dirty="0" smtClean="0"/>
          </a:p>
          <a:p>
            <a:endParaRPr lang="en-US" dirty="0" smtClean="0"/>
          </a:p>
          <a:p>
            <a:r>
              <a:rPr lang="en-US" dirty="0" smtClean="0"/>
              <a:t>CRLs must have limited lifetimes</a:t>
            </a:r>
          </a:p>
          <a:p>
            <a:r>
              <a:rPr lang="en-US" dirty="0" smtClean="0"/>
              <a:t>All certificate serial numbers must be included in </a:t>
            </a:r>
            <a:r>
              <a:rPr lang="en-US" i="1" dirty="0" smtClean="0"/>
              <a:t>one</a:t>
            </a:r>
            <a:r>
              <a:rPr lang="en-US" dirty="0" smtClean="0"/>
              <a:t> CRL</a:t>
            </a:r>
          </a:p>
        </p:txBody>
      </p:sp>
      <p:grpSp>
        <p:nvGrpSpPr>
          <p:cNvPr id="52228" name="Group 4"/>
          <p:cNvGrpSpPr>
            <a:grpSpLocks/>
          </p:cNvGrpSpPr>
          <p:nvPr/>
        </p:nvGrpSpPr>
        <p:grpSpPr bwMode="auto">
          <a:xfrm>
            <a:off x="4349750" y="4114800"/>
            <a:ext cx="2736850" cy="519113"/>
            <a:chOff x="2544" y="2496"/>
            <a:chExt cx="1724" cy="327"/>
          </a:xfrm>
        </p:grpSpPr>
        <p:sp>
          <p:nvSpPr>
            <p:cNvPr id="52229" name="AutoShape 5"/>
            <p:cNvSpPr>
              <a:spLocks/>
            </p:cNvSpPr>
            <p:nvPr/>
          </p:nvSpPr>
          <p:spPr bwMode="auto">
            <a:xfrm rot="-5400000">
              <a:off x="3288" y="1992"/>
              <a:ext cx="96" cy="1104"/>
            </a:xfrm>
            <a:prstGeom prst="leftBrace">
              <a:avLst>
                <a:gd name="adj1" fmla="val 95833"/>
                <a:gd name="adj2" fmla="val 50000"/>
              </a:avLst>
            </a:prstGeom>
            <a:noFill/>
            <a:ln w="25400">
              <a:solidFill>
                <a:schemeClr val="accent2"/>
              </a:solidFill>
              <a:round/>
              <a:headEnd/>
              <a:tailEnd/>
            </a:ln>
          </p:spPr>
          <p:txBody>
            <a:bodyPr wrap="none" anchor="ctr"/>
            <a:lstStyle/>
            <a:p>
              <a:endParaRPr lang="en-US"/>
            </a:p>
          </p:txBody>
        </p:sp>
        <p:sp>
          <p:nvSpPr>
            <p:cNvPr id="52230" name="Text Box 6"/>
            <p:cNvSpPr txBox="1">
              <a:spLocks noChangeArrowheads="1"/>
            </p:cNvSpPr>
            <p:nvPr/>
          </p:nvSpPr>
          <p:spPr bwMode="auto">
            <a:xfrm>
              <a:off x="2544" y="2592"/>
              <a:ext cx="1724" cy="231"/>
            </a:xfrm>
            <a:prstGeom prst="rect">
              <a:avLst/>
            </a:prstGeom>
            <a:noFill/>
            <a:ln w="9525">
              <a:noFill/>
              <a:miter lim="800000"/>
              <a:headEnd/>
              <a:tailEnd/>
            </a:ln>
          </p:spPr>
          <p:txBody>
            <a:bodyPr wrap="none">
              <a:spAutoFit/>
            </a:bodyPr>
            <a:lstStyle/>
            <a:p>
              <a:pPr algn="ctr"/>
              <a:r>
                <a:rPr lang="en-US" sz="1800" b="1">
                  <a:solidFill>
                    <a:schemeClr val="accent2"/>
                  </a:solidFill>
                  <a:latin typeface="Times New Roman" pitchFamily="18" charset="0"/>
                </a:rPr>
                <a:t>Certificate serial numbers</a:t>
              </a:r>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indent="0"/>
            <a:r>
              <a:rPr lang="en-US" smtClean="0">
                <a:sym typeface="Symbol" pitchFamily="18" charset="2"/>
              </a:rPr>
              <a:t>Revisiting Trust of</a:t>
            </a:r>
            <a:r>
              <a:rPr lang="en-US" i="1" smtClean="0">
                <a:latin typeface="Times New Roman" pitchFamily="18" charset="0"/>
                <a:sym typeface="Symbol" pitchFamily="18" charset="2"/>
              </a:rPr>
              <a:t> CA</a:t>
            </a:r>
            <a:endParaRPr lang="en-US" smtClean="0">
              <a:sym typeface="Symbol" pitchFamily="18" charset="2"/>
            </a:endParaRPr>
          </a:p>
        </p:txBody>
      </p:sp>
      <p:sp>
        <p:nvSpPr>
          <p:cNvPr id="53251" name="Rectangle 3"/>
          <p:cNvSpPr>
            <a:spLocks noGrp="1" noChangeArrowheads="1"/>
          </p:cNvSpPr>
          <p:nvPr>
            <p:ph type="body" idx="1"/>
          </p:nvPr>
        </p:nvSpPr>
        <p:spPr/>
        <p:txBody>
          <a:bodyPr/>
          <a:lstStyle/>
          <a:p>
            <a:r>
              <a:rPr lang="en-US" dirty="0" smtClean="0"/>
              <a:t>Trusting that for all </a:t>
            </a:r>
            <a:r>
              <a:rPr lang="en-US" i="1" dirty="0" smtClean="0">
                <a:latin typeface="Times New Roman" pitchFamily="18" charset="0"/>
              </a:rPr>
              <a:t>CA</a:t>
            </a:r>
            <a:r>
              <a:rPr lang="en-US" dirty="0" smtClean="0"/>
              <a:t>s, </a:t>
            </a:r>
            <a:r>
              <a:rPr lang="en-US" dirty="0" smtClean="0">
                <a:latin typeface="Times New Roman" pitchFamily="18" charset="0"/>
              </a:rPr>
              <a:t>key(</a:t>
            </a:r>
            <a:r>
              <a:rPr lang="en-US" i="1" dirty="0" smtClean="0">
                <a:latin typeface="Times New Roman" pitchFamily="18" charset="0"/>
              </a:rPr>
              <a:t>K</a:t>
            </a:r>
            <a:r>
              <a:rPr lang="en-US" i="1" baseline="-25000" dirty="0" smtClean="0">
                <a:latin typeface="Times New Roman" pitchFamily="18" charset="0"/>
              </a:rPr>
              <a:t>CA</a:t>
            </a:r>
            <a:r>
              <a:rPr lang="en-US" dirty="0" smtClean="0">
                <a:latin typeface="Times New Roman" pitchFamily="18" charset="0"/>
              </a:rPr>
              <a:t>).</a:t>
            </a:r>
            <a:r>
              <a:rPr lang="en-US" i="1" dirty="0" smtClean="0">
                <a:latin typeface="Times New Roman" pitchFamily="18" charset="0"/>
              </a:rPr>
              <a:t>A</a:t>
            </a:r>
            <a:r>
              <a:rPr lang="en-US" dirty="0" smtClean="0"/>
              <a:t> is the “correct” </a:t>
            </a:r>
            <a:r>
              <a:rPr lang="en-US" i="1" dirty="0" smtClean="0">
                <a:latin typeface="Times New Roman" pitchFamily="18" charset="0"/>
              </a:rPr>
              <a:t>A</a:t>
            </a:r>
            <a:r>
              <a:rPr lang="en-US" dirty="0" smtClean="0"/>
              <a:t> is too strong</a:t>
            </a:r>
          </a:p>
          <a:p>
            <a:pPr lvl="1"/>
            <a:r>
              <a:rPr lang="en-US" dirty="0" smtClean="0"/>
              <a:t>Remember that Firefox comes shipped with ~200 of them!</a:t>
            </a:r>
          </a:p>
          <a:p>
            <a:pPr lvl="1"/>
            <a:endParaRPr lang="en-US" dirty="0" smtClean="0"/>
          </a:p>
          <a:p>
            <a:r>
              <a:rPr lang="en-US" dirty="0" smtClean="0"/>
              <a:t>A better approach would reduce this trust</a:t>
            </a:r>
          </a:p>
          <a:p>
            <a:endParaRPr lang="en-US" dirty="0" smtClean="0"/>
          </a:p>
          <a:p>
            <a:r>
              <a:rPr lang="en-US" dirty="0" smtClean="0"/>
              <a:t>If principal names are hierarchical, then this is natural</a:t>
            </a:r>
          </a:p>
          <a:p>
            <a:pPr lvl="1"/>
            <a:r>
              <a:rPr lang="en-US" dirty="0" smtClean="0"/>
              <a:t>Many naming schemes are hierarchical, but the most well known one is the Domain Name System (“DNS”)</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indent="0"/>
            <a:r>
              <a:rPr lang="en-US" smtClean="0"/>
              <a:t>Example: DNS Security</a:t>
            </a:r>
          </a:p>
        </p:txBody>
      </p:sp>
      <p:sp>
        <p:nvSpPr>
          <p:cNvPr id="54275" name="Rectangle 3"/>
          <p:cNvSpPr>
            <a:spLocks noGrp="1" noChangeArrowheads="1"/>
          </p:cNvSpPr>
          <p:nvPr>
            <p:ph type="body" idx="1"/>
          </p:nvPr>
        </p:nvSpPr>
        <p:spPr/>
        <p:txBody>
          <a:bodyPr/>
          <a:lstStyle/>
          <a:p>
            <a:r>
              <a:rPr lang="en-US" dirty="0" smtClean="0"/>
              <a:t>DNS translates between human-readable hostnames and IP addresses</a:t>
            </a:r>
          </a:p>
          <a:p>
            <a:pPr lvl="1"/>
            <a:r>
              <a:rPr lang="en-US" dirty="0" smtClean="0"/>
              <a:t>Ex: translates www.foo.com to 208.228.229.218</a:t>
            </a:r>
          </a:p>
          <a:p>
            <a:pPr lvl="1"/>
            <a:r>
              <a:rPr lang="en-US" dirty="0" smtClean="0"/>
              <a:t>Originally specified in RFC 1034 and RFC 1035, and revised by many since</a:t>
            </a:r>
          </a:p>
          <a:p>
            <a:pPr lvl="1"/>
            <a:endParaRPr lang="en-US" dirty="0" smtClean="0"/>
          </a:p>
          <a:p>
            <a:r>
              <a:rPr lang="en-US" dirty="0" smtClean="0"/>
              <a:t>DNS Security (“DNSSEC”) specifies extensions to DNS to make DNS more secure</a:t>
            </a:r>
          </a:p>
          <a:p>
            <a:pPr lvl="1"/>
            <a:r>
              <a:rPr lang="en-US" dirty="0" smtClean="0"/>
              <a:t>“Owned” by the DNSEXT working group in IETF</a:t>
            </a:r>
          </a:p>
          <a:p>
            <a:pPr lvl="1"/>
            <a:r>
              <a:rPr lang="en-US" dirty="0" smtClean="0"/>
              <a:t>Specified in RFC 2065 (January 1997), revised since</a:t>
            </a:r>
          </a:p>
          <a:p>
            <a:pPr lvl="1"/>
            <a:endParaRPr lang="en-U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pPr indent="0"/>
            <a:r>
              <a:rPr lang="en-US" smtClean="0"/>
              <a:t>The Challenge</a:t>
            </a:r>
          </a:p>
        </p:txBody>
      </p:sp>
      <p:sp>
        <p:nvSpPr>
          <p:cNvPr id="1030" name="Rectangle 6"/>
          <p:cNvSpPr>
            <a:spLocks noChangeArrowheads="1"/>
          </p:cNvSpPr>
          <p:nvPr/>
        </p:nvSpPr>
        <p:spPr bwMode="auto">
          <a:xfrm>
            <a:off x="2895600" y="1981200"/>
            <a:ext cx="1828800" cy="685800"/>
          </a:xfrm>
          <a:prstGeom prst="rect">
            <a:avLst/>
          </a:prstGeom>
          <a:noFill/>
          <a:ln w="9525">
            <a:solidFill>
              <a:schemeClr val="tx1"/>
            </a:solidFill>
            <a:miter lim="800000"/>
            <a:headEnd/>
            <a:tailEnd/>
          </a:ln>
        </p:spPr>
        <p:txBody>
          <a:bodyPr wrap="none" anchor="ctr"/>
          <a:lstStyle/>
          <a:p>
            <a:endParaRPr lang="en-US"/>
          </a:p>
        </p:txBody>
      </p:sp>
      <p:sp>
        <p:nvSpPr>
          <p:cNvPr id="1031" name="Rectangle 7"/>
          <p:cNvSpPr>
            <a:spLocks noChangeArrowheads="1"/>
          </p:cNvSpPr>
          <p:nvPr/>
        </p:nvSpPr>
        <p:spPr bwMode="auto">
          <a:xfrm>
            <a:off x="2895600" y="2667000"/>
            <a:ext cx="1828800" cy="685800"/>
          </a:xfrm>
          <a:prstGeom prst="rect">
            <a:avLst/>
          </a:prstGeom>
          <a:noFill/>
          <a:ln w="9525">
            <a:solidFill>
              <a:schemeClr val="tx1"/>
            </a:solidFill>
            <a:miter lim="800000"/>
            <a:headEnd/>
            <a:tailEnd/>
          </a:ln>
        </p:spPr>
        <p:txBody>
          <a:bodyPr wrap="none" anchor="ctr"/>
          <a:lstStyle/>
          <a:p>
            <a:endParaRPr lang="en-US"/>
          </a:p>
        </p:txBody>
      </p:sp>
      <p:sp>
        <p:nvSpPr>
          <p:cNvPr id="1032" name="Rectangle 8"/>
          <p:cNvSpPr>
            <a:spLocks noChangeArrowheads="1"/>
          </p:cNvSpPr>
          <p:nvPr/>
        </p:nvSpPr>
        <p:spPr bwMode="auto">
          <a:xfrm>
            <a:off x="2895600" y="3352800"/>
            <a:ext cx="1828800" cy="685800"/>
          </a:xfrm>
          <a:prstGeom prst="rect">
            <a:avLst/>
          </a:prstGeom>
          <a:noFill/>
          <a:ln w="9525">
            <a:solidFill>
              <a:schemeClr val="tx1"/>
            </a:solidFill>
            <a:miter lim="800000"/>
            <a:headEnd/>
            <a:tailEnd/>
          </a:ln>
        </p:spPr>
        <p:txBody>
          <a:bodyPr wrap="none" anchor="ctr"/>
          <a:lstStyle/>
          <a:p>
            <a:endParaRPr lang="en-US"/>
          </a:p>
        </p:txBody>
      </p:sp>
      <p:sp>
        <p:nvSpPr>
          <p:cNvPr id="1033" name="Text Box 13"/>
          <p:cNvSpPr txBox="1">
            <a:spLocks noChangeArrowheads="1"/>
          </p:cNvSpPr>
          <p:nvPr/>
        </p:nvSpPr>
        <p:spPr bwMode="auto">
          <a:xfrm>
            <a:off x="2895600" y="3429000"/>
            <a:ext cx="1827213" cy="457200"/>
          </a:xfrm>
          <a:prstGeom prst="rect">
            <a:avLst/>
          </a:prstGeom>
          <a:noFill/>
          <a:ln w="9525">
            <a:noFill/>
            <a:miter lim="800000"/>
            <a:headEnd/>
            <a:tailEnd/>
          </a:ln>
        </p:spPr>
        <p:txBody>
          <a:bodyPr wrap="none">
            <a:spAutoFit/>
          </a:bodyPr>
          <a:lstStyle/>
          <a:p>
            <a:pPr algn="ctr"/>
            <a:r>
              <a:rPr lang="en-US" b="1">
                <a:latin typeface="Times New Roman" pitchFamily="18" charset="0"/>
              </a:rPr>
              <a:t>Workstation</a:t>
            </a:r>
          </a:p>
        </p:txBody>
      </p:sp>
      <p:sp>
        <p:nvSpPr>
          <p:cNvPr id="1034" name="Text Box 14"/>
          <p:cNvSpPr txBox="1">
            <a:spLocks noChangeArrowheads="1"/>
          </p:cNvSpPr>
          <p:nvPr/>
        </p:nvSpPr>
        <p:spPr bwMode="auto">
          <a:xfrm>
            <a:off x="3505200" y="2743200"/>
            <a:ext cx="674688" cy="457200"/>
          </a:xfrm>
          <a:prstGeom prst="rect">
            <a:avLst/>
          </a:prstGeom>
          <a:noFill/>
          <a:ln w="9525">
            <a:noFill/>
            <a:miter lim="800000"/>
            <a:headEnd/>
            <a:tailEnd/>
          </a:ln>
        </p:spPr>
        <p:txBody>
          <a:bodyPr wrap="none">
            <a:spAutoFit/>
          </a:bodyPr>
          <a:lstStyle/>
          <a:p>
            <a:r>
              <a:rPr lang="en-US" b="1">
                <a:latin typeface="Times New Roman" pitchFamily="18" charset="0"/>
              </a:rPr>
              <a:t>O/S</a:t>
            </a:r>
          </a:p>
        </p:txBody>
      </p:sp>
      <p:sp>
        <p:nvSpPr>
          <p:cNvPr id="1035" name="Text Box 15"/>
          <p:cNvSpPr txBox="1">
            <a:spLocks noChangeArrowheads="1"/>
          </p:cNvSpPr>
          <p:nvPr/>
        </p:nvSpPr>
        <p:spPr bwMode="auto">
          <a:xfrm>
            <a:off x="2971800" y="2057400"/>
            <a:ext cx="1708150" cy="457200"/>
          </a:xfrm>
          <a:prstGeom prst="rect">
            <a:avLst/>
          </a:prstGeom>
          <a:noFill/>
          <a:ln w="9525">
            <a:noFill/>
            <a:miter lim="800000"/>
            <a:headEnd/>
            <a:tailEnd/>
          </a:ln>
        </p:spPr>
        <p:txBody>
          <a:bodyPr wrap="none">
            <a:spAutoFit/>
          </a:bodyPr>
          <a:lstStyle/>
          <a:p>
            <a:r>
              <a:rPr lang="en-US" b="1">
                <a:latin typeface="Times New Roman" pitchFamily="18" charset="0"/>
              </a:rPr>
              <a:t>Application</a:t>
            </a:r>
          </a:p>
        </p:txBody>
      </p:sp>
      <p:grpSp>
        <p:nvGrpSpPr>
          <p:cNvPr id="1036" name="Group 19"/>
          <p:cNvGrpSpPr>
            <a:grpSpLocks/>
          </p:cNvGrpSpPr>
          <p:nvPr/>
        </p:nvGrpSpPr>
        <p:grpSpPr bwMode="auto">
          <a:xfrm>
            <a:off x="6629400" y="1981200"/>
            <a:ext cx="1828800" cy="2057400"/>
            <a:chOff x="3504" y="1008"/>
            <a:chExt cx="1152" cy="1296"/>
          </a:xfrm>
        </p:grpSpPr>
        <p:sp>
          <p:nvSpPr>
            <p:cNvPr id="1045" name="Rectangle 9"/>
            <p:cNvSpPr>
              <a:spLocks noChangeArrowheads="1"/>
            </p:cNvSpPr>
            <p:nvPr/>
          </p:nvSpPr>
          <p:spPr bwMode="auto">
            <a:xfrm>
              <a:off x="3504" y="1008"/>
              <a:ext cx="1152" cy="432"/>
            </a:xfrm>
            <a:prstGeom prst="rect">
              <a:avLst/>
            </a:prstGeom>
            <a:noFill/>
            <a:ln w="9525">
              <a:solidFill>
                <a:schemeClr val="tx1"/>
              </a:solidFill>
              <a:miter lim="800000"/>
              <a:headEnd/>
              <a:tailEnd/>
            </a:ln>
          </p:spPr>
          <p:txBody>
            <a:bodyPr wrap="none" anchor="ctr"/>
            <a:lstStyle/>
            <a:p>
              <a:endParaRPr lang="en-US"/>
            </a:p>
          </p:txBody>
        </p:sp>
        <p:sp>
          <p:nvSpPr>
            <p:cNvPr id="1046" name="Rectangle 10"/>
            <p:cNvSpPr>
              <a:spLocks noChangeArrowheads="1"/>
            </p:cNvSpPr>
            <p:nvPr/>
          </p:nvSpPr>
          <p:spPr bwMode="auto">
            <a:xfrm>
              <a:off x="3504" y="1440"/>
              <a:ext cx="1152" cy="432"/>
            </a:xfrm>
            <a:prstGeom prst="rect">
              <a:avLst/>
            </a:prstGeom>
            <a:noFill/>
            <a:ln w="9525">
              <a:solidFill>
                <a:schemeClr val="tx1"/>
              </a:solidFill>
              <a:miter lim="800000"/>
              <a:headEnd/>
              <a:tailEnd/>
            </a:ln>
          </p:spPr>
          <p:txBody>
            <a:bodyPr wrap="none" anchor="ctr"/>
            <a:lstStyle/>
            <a:p>
              <a:endParaRPr lang="en-US"/>
            </a:p>
          </p:txBody>
        </p:sp>
        <p:sp>
          <p:nvSpPr>
            <p:cNvPr id="1047" name="Rectangle 11"/>
            <p:cNvSpPr>
              <a:spLocks noChangeArrowheads="1"/>
            </p:cNvSpPr>
            <p:nvPr/>
          </p:nvSpPr>
          <p:spPr bwMode="auto">
            <a:xfrm>
              <a:off x="3504" y="1872"/>
              <a:ext cx="1152" cy="432"/>
            </a:xfrm>
            <a:prstGeom prst="rect">
              <a:avLst/>
            </a:prstGeom>
            <a:noFill/>
            <a:ln w="9525">
              <a:solidFill>
                <a:schemeClr val="tx1"/>
              </a:solidFill>
              <a:miter lim="800000"/>
              <a:headEnd/>
              <a:tailEnd/>
            </a:ln>
          </p:spPr>
          <p:txBody>
            <a:bodyPr wrap="none" anchor="ctr"/>
            <a:lstStyle/>
            <a:p>
              <a:endParaRPr lang="en-US"/>
            </a:p>
          </p:txBody>
        </p:sp>
        <p:sp>
          <p:nvSpPr>
            <p:cNvPr id="1048" name="Text Box 16"/>
            <p:cNvSpPr txBox="1">
              <a:spLocks noChangeArrowheads="1"/>
            </p:cNvSpPr>
            <p:nvPr/>
          </p:nvSpPr>
          <p:spPr bwMode="auto">
            <a:xfrm>
              <a:off x="3552" y="1104"/>
              <a:ext cx="1070" cy="288"/>
            </a:xfrm>
            <a:prstGeom prst="rect">
              <a:avLst/>
            </a:prstGeom>
            <a:noFill/>
            <a:ln w="9525">
              <a:noFill/>
              <a:miter lim="800000"/>
              <a:headEnd/>
              <a:tailEnd/>
            </a:ln>
          </p:spPr>
          <p:txBody>
            <a:bodyPr wrap="none">
              <a:spAutoFit/>
            </a:bodyPr>
            <a:lstStyle/>
            <a:p>
              <a:r>
                <a:rPr lang="en-US" b="1">
                  <a:latin typeface="Times New Roman" pitchFamily="18" charset="0"/>
                </a:rPr>
                <a:t>NFS Server</a:t>
              </a:r>
            </a:p>
          </p:txBody>
        </p:sp>
        <p:sp>
          <p:nvSpPr>
            <p:cNvPr id="1049" name="Text Box 17"/>
            <p:cNvSpPr txBox="1">
              <a:spLocks noChangeArrowheads="1"/>
            </p:cNvSpPr>
            <p:nvPr/>
          </p:nvSpPr>
          <p:spPr bwMode="auto">
            <a:xfrm>
              <a:off x="3869" y="1514"/>
              <a:ext cx="425" cy="288"/>
            </a:xfrm>
            <a:prstGeom prst="rect">
              <a:avLst/>
            </a:prstGeom>
            <a:noFill/>
            <a:ln w="9525">
              <a:noFill/>
              <a:miter lim="800000"/>
              <a:headEnd/>
              <a:tailEnd/>
            </a:ln>
          </p:spPr>
          <p:txBody>
            <a:bodyPr wrap="none">
              <a:spAutoFit/>
            </a:bodyPr>
            <a:lstStyle/>
            <a:p>
              <a:pPr algn="ctr"/>
              <a:r>
                <a:rPr lang="en-US" b="1">
                  <a:latin typeface="Times New Roman" pitchFamily="18" charset="0"/>
                </a:rPr>
                <a:t>O/S</a:t>
              </a:r>
            </a:p>
          </p:txBody>
        </p:sp>
        <p:sp>
          <p:nvSpPr>
            <p:cNvPr id="1050" name="Text Box 18"/>
            <p:cNvSpPr txBox="1">
              <a:spLocks noChangeArrowheads="1"/>
            </p:cNvSpPr>
            <p:nvPr/>
          </p:nvSpPr>
          <p:spPr bwMode="auto">
            <a:xfrm>
              <a:off x="3744" y="1968"/>
              <a:ext cx="659" cy="288"/>
            </a:xfrm>
            <a:prstGeom prst="rect">
              <a:avLst/>
            </a:prstGeom>
            <a:noFill/>
            <a:ln w="9525">
              <a:noFill/>
              <a:miter lim="800000"/>
              <a:headEnd/>
              <a:tailEnd/>
            </a:ln>
          </p:spPr>
          <p:txBody>
            <a:bodyPr wrap="none">
              <a:spAutoFit/>
            </a:bodyPr>
            <a:lstStyle/>
            <a:p>
              <a:r>
                <a:rPr lang="en-US" b="1">
                  <a:latin typeface="Times New Roman" pitchFamily="18" charset="0"/>
                </a:rPr>
                <a:t>Server</a:t>
              </a:r>
            </a:p>
          </p:txBody>
        </p:sp>
      </p:grpSp>
      <p:sp>
        <p:nvSpPr>
          <p:cNvPr id="1037" name="Line 21"/>
          <p:cNvSpPr>
            <a:spLocks noChangeShapeType="1"/>
          </p:cNvSpPr>
          <p:nvPr/>
        </p:nvSpPr>
        <p:spPr bwMode="auto">
          <a:xfrm>
            <a:off x="4724400" y="3733800"/>
            <a:ext cx="1905000" cy="0"/>
          </a:xfrm>
          <a:prstGeom prst="line">
            <a:avLst/>
          </a:prstGeom>
          <a:noFill/>
          <a:ln w="25400">
            <a:solidFill>
              <a:schemeClr val="tx1"/>
            </a:solidFill>
            <a:round/>
            <a:headEnd type="triangle" w="med" len="med"/>
            <a:tailEnd type="triangle" w="med" len="med"/>
          </a:ln>
        </p:spPr>
        <p:txBody>
          <a:bodyPr/>
          <a:lstStyle/>
          <a:p>
            <a:endParaRPr lang="en-US"/>
          </a:p>
        </p:txBody>
      </p:sp>
      <p:sp>
        <p:nvSpPr>
          <p:cNvPr id="1038" name="Text Box 22"/>
          <p:cNvSpPr txBox="1">
            <a:spLocks noChangeArrowheads="1"/>
          </p:cNvSpPr>
          <p:nvPr/>
        </p:nvSpPr>
        <p:spPr bwMode="auto">
          <a:xfrm>
            <a:off x="5105400" y="3733800"/>
            <a:ext cx="1130300" cy="701675"/>
          </a:xfrm>
          <a:prstGeom prst="rect">
            <a:avLst/>
          </a:prstGeom>
          <a:noFill/>
          <a:ln w="9525">
            <a:noFill/>
            <a:miter lim="800000"/>
            <a:headEnd/>
            <a:tailEnd/>
          </a:ln>
        </p:spPr>
        <p:txBody>
          <a:bodyPr wrap="none">
            <a:spAutoFit/>
          </a:bodyPr>
          <a:lstStyle/>
          <a:p>
            <a:pPr algn="ctr"/>
            <a:r>
              <a:rPr lang="en-US" sz="2000" b="1">
                <a:latin typeface="Times New Roman" pitchFamily="18" charset="0"/>
              </a:rPr>
              <a:t>Network</a:t>
            </a:r>
          </a:p>
          <a:p>
            <a:pPr algn="ctr"/>
            <a:r>
              <a:rPr lang="en-US" sz="2000" b="1">
                <a:latin typeface="Times New Roman" pitchFamily="18" charset="0"/>
              </a:rPr>
              <a:t>channel</a:t>
            </a:r>
          </a:p>
        </p:txBody>
      </p:sp>
      <p:sp>
        <p:nvSpPr>
          <p:cNvPr id="1039" name="Line 23"/>
          <p:cNvSpPr>
            <a:spLocks noChangeShapeType="1"/>
          </p:cNvSpPr>
          <p:nvPr/>
        </p:nvSpPr>
        <p:spPr bwMode="auto">
          <a:xfrm>
            <a:off x="4724400" y="2362200"/>
            <a:ext cx="1905000" cy="0"/>
          </a:xfrm>
          <a:prstGeom prst="line">
            <a:avLst/>
          </a:prstGeom>
          <a:noFill/>
          <a:ln w="25400">
            <a:solidFill>
              <a:schemeClr val="tx1"/>
            </a:solidFill>
            <a:round/>
            <a:headEnd/>
            <a:tailEnd type="triangle" w="med" len="med"/>
          </a:ln>
        </p:spPr>
        <p:txBody>
          <a:bodyPr/>
          <a:lstStyle/>
          <a:p>
            <a:endParaRPr lang="en-US"/>
          </a:p>
        </p:txBody>
      </p:sp>
      <p:sp>
        <p:nvSpPr>
          <p:cNvPr id="1040" name="Text Box 24"/>
          <p:cNvSpPr txBox="1">
            <a:spLocks noChangeArrowheads="1"/>
          </p:cNvSpPr>
          <p:nvPr/>
        </p:nvSpPr>
        <p:spPr bwMode="auto">
          <a:xfrm>
            <a:off x="5105400" y="2286000"/>
            <a:ext cx="1058863" cy="396875"/>
          </a:xfrm>
          <a:prstGeom prst="rect">
            <a:avLst/>
          </a:prstGeom>
          <a:noFill/>
          <a:ln w="9525">
            <a:noFill/>
            <a:miter lim="800000"/>
            <a:headEnd/>
            <a:tailEnd/>
          </a:ln>
        </p:spPr>
        <p:txBody>
          <a:bodyPr wrap="none">
            <a:spAutoFit/>
          </a:bodyPr>
          <a:lstStyle/>
          <a:p>
            <a:r>
              <a:rPr lang="en-US" sz="2000" b="1">
                <a:latin typeface="Times New Roman" pitchFamily="18" charset="0"/>
              </a:rPr>
              <a:t>Request</a:t>
            </a:r>
          </a:p>
        </p:txBody>
      </p:sp>
      <p:graphicFrame>
        <p:nvGraphicFramePr>
          <p:cNvPr id="1026" name="Object 26"/>
          <p:cNvGraphicFramePr>
            <a:graphicFrameLocks noChangeAspect="1"/>
          </p:cNvGraphicFramePr>
          <p:nvPr/>
        </p:nvGraphicFramePr>
        <p:xfrm>
          <a:off x="609600" y="2133600"/>
          <a:ext cx="1828800" cy="1828800"/>
        </p:xfrm>
        <a:graphic>
          <a:graphicData uri="http://schemas.openxmlformats.org/presentationml/2006/ole">
            <mc:AlternateContent xmlns:mc="http://schemas.openxmlformats.org/markup-compatibility/2006">
              <mc:Choice xmlns:v="urn:schemas-microsoft-com:vml" Requires="v">
                <p:oleObj spid="_x0000_s1587" name="Clip" r:id="rId4" imgW="4029840" imgH="5605200" progId="MS_ClipArt_Gallery.5">
                  <p:embed/>
                </p:oleObj>
              </mc:Choice>
              <mc:Fallback>
                <p:oleObj name="Clip" r:id="rId4" imgW="4029840" imgH="5605200" progId="MS_ClipArt_Gallery.5">
                  <p:embed/>
                  <p:pic>
                    <p:nvPicPr>
                      <p:cNvPr id="0" name="Object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133600"/>
                        <a:ext cx="1828800" cy="18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1" name="Text Box 28"/>
          <p:cNvSpPr txBox="1">
            <a:spLocks noChangeArrowheads="1"/>
          </p:cNvSpPr>
          <p:nvPr/>
        </p:nvSpPr>
        <p:spPr bwMode="auto">
          <a:xfrm>
            <a:off x="1219200" y="2287568"/>
            <a:ext cx="1152525" cy="738664"/>
          </a:xfrm>
          <a:prstGeom prst="rect">
            <a:avLst/>
          </a:prstGeom>
          <a:noFill/>
          <a:ln w="9525">
            <a:noFill/>
            <a:miter lim="800000"/>
            <a:headEnd/>
            <a:tailEnd/>
          </a:ln>
        </p:spPr>
        <p:txBody>
          <a:bodyPr wrap="square">
            <a:spAutoFit/>
          </a:bodyPr>
          <a:lstStyle/>
          <a:p>
            <a:r>
              <a:rPr lang="en-US" sz="1400" b="1" dirty="0">
                <a:latin typeface="Times New Roman" pitchFamily="18" charset="0"/>
              </a:rPr>
              <a:t>I wonder what </a:t>
            </a:r>
            <a:r>
              <a:rPr lang="en-US" sz="1400" b="1" dirty="0" smtClean="0">
                <a:latin typeface="Times New Roman" pitchFamily="18" charset="0"/>
              </a:rPr>
              <a:t>Mike’s SSN is …</a:t>
            </a:r>
            <a:endParaRPr lang="en-US" sz="1400" b="1" dirty="0">
              <a:latin typeface="Times New Roman" pitchFamily="18" charset="0"/>
            </a:endParaRPr>
          </a:p>
        </p:txBody>
      </p:sp>
      <p:cxnSp>
        <p:nvCxnSpPr>
          <p:cNvPr id="1042" name="AutoShape 29"/>
          <p:cNvCxnSpPr>
            <a:cxnSpLocks noChangeShapeType="1"/>
            <a:endCxn id="1033" idx="1"/>
          </p:cNvCxnSpPr>
          <p:nvPr/>
        </p:nvCxnSpPr>
        <p:spPr bwMode="auto">
          <a:xfrm rot="5400000" flipH="1" flipV="1">
            <a:off x="2057400" y="3124200"/>
            <a:ext cx="304800" cy="1371600"/>
          </a:xfrm>
          <a:prstGeom prst="curvedConnector4">
            <a:avLst>
              <a:gd name="adj1" fmla="val -75000"/>
              <a:gd name="adj2" fmla="val 83333"/>
            </a:avLst>
          </a:prstGeom>
          <a:noFill/>
          <a:ln w="25400">
            <a:solidFill>
              <a:schemeClr val="tx1"/>
            </a:solidFill>
            <a:round/>
            <a:headEnd/>
            <a:tailEnd/>
          </a:ln>
        </p:spPr>
      </p:cxnSp>
      <p:sp>
        <p:nvSpPr>
          <p:cNvPr id="1043" name="Text Box 30"/>
          <p:cNvSpPr txBox="1">
            <a:spLocks noChangeArrowheads="1"/>
          </p:cNvSpPr>
          <p:nvPr/>
        </p:nvSpPr>
        <p:spPr bwMode="auto">
          <a:xfrm>
            <a:off x="1066800" y="4267200"/>
            <a:ext cx="2114550" cy="701675"/>
          </a:xfrm>
          <a:prstGeom prst="rect">
            <a:avLst/>
          </a:prstGeom>
          <a:noFill/>
          <a:ln w="9525">
            <a:noFill/>
            <a:miter lim="800000"/>
            <a:headEnd/>
            <a:tailEnd/>
          </a:ln>
        </p:spPr>
        <p:txBody>
          <a:bodyPr wrap="none">
            <a:spAutoFit/>
          </a:bodyPr>
          <a:lstStyle/>
          <a:p>
            <a:r>
              <a:rPr lang="en-US" sz="2000" b="1">
                <a:latin typeface="Times New Roman" pitchFamily="18" charset="0"/>
              </a:rPr>
              <a:t>Keyboard/display</a:t>
            </a:r>
          </a:p>
          <a:p>
            <a:r>
              <a:rPr lang="en-US" sz="2000" b="1">
                <a:latin typeface="Times New Roman" pitchFamily="18" charset="0"/>
              </a:rPr>
              <a:t>channel</a:t>
            </a:r>
          </a:p>
        </p:txBody>
      </p:sp>
      <p:graphicFrame>
        <p:nvGraphicFramePr>
          <p:cNvPr id="1027" name="Object 32"/>
          <p:cNvGraphicFramePr>
            <a:graphicFrameLocks noChangeAspect="1"/>
          </p:cNvGraphicFramePr>
          <p:nvPr/>
        </p:nvGraphicFramePr>
        <p:xfrm>
          <a:off x="6858000" y="914400"/>
          <a:ext cx="1295400" cy="1014413"/>
        </p:xfrm>
        <a:graphic>
          <a:graphicData uri="http://schemas.openxmlformats.org/presentationml/2006/ole">
            <mc:AlternateContent xmlns:mc="http://schemas.openxmlformats.org/markup-compatibility/2006">
              <mc:Choice xmlns:v="urn:schemas-microsoft-com:vml" Requires="v">
                <p:oleObj spid="_x0000_s1588" name="Clip" r:id="rId6" imgW="4671000" imgH="3857760" progId="MS_ClipArt_Gallery.2">
                  <p:embed/>
                </p:oleObj>
              </mc:Choice>
              <mc:Fallback>
                <p:oleObj name="Clip" r:id="rId6" imgW="4671000" imgH="3857760" progId="MS_ClipArt_Gallery.2">
                  <p:embed/>
                  <p:pic>
                    <p:nvPicPr>
                      <p:cNvPr id="0" name="Object 32"/>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6858000" y="914400"/>
                        <a:ext cx="1295400" cy="1014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34"/>
          <p:cNvGraphicFramePr>
            <a:graphicFrameLocks noChangeAspect="1"/>
          </p:cNvGraphicFramePr>
          <p:nvPr/>
        </p:nvGraphicFramePr>
        <p:xfrm>
          <a:off x="3200400" y="1066800"/>
          <a:ext cx="1143000" cy="909638"/>
        </p:xfrm>
        <a:graphic>
          <a:graphicData uri="http://schemas.openxmlformats.org/presentationml/2006/ole">
            <mc:AlternateContent xmlns:mc="http://schemas.openxmlformats.org/markup-compatibility/2006">
              <mc:Choice xmlns:v="urn:schemas-microsoft-com:vml" Requires="v">
                <p:oleObj spid="_x0000_s1589" name="Clip" r:id="rId8" imgW="4671000" imgH="3711600" progId="MS_ClipArt_Gallery.2">
                  <p:embed/>
                </p:oleObj>
              </mc:Choice>
              <mc:Fallback>
                <p:oleObj name="Clip" r:id="rId8" imgW="4671000" imgH="3711600" progId="MS_ClipArt_Gallery.2">
                  <p:embed/>
                  <p:pic>
                    <p:nvPicPr>
                      <p:cNvPr id="0" name="Object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1066800"/>
                        <a:ext cx="1143000" cy="909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5923" name="Rectangle 35"/>
          <p:cNvSpPr>
            <a:spLocks noChangeArrowheads="1"/>
          </p:cNvSpPr>
          <p:nvPr/>
        </p:nvSpPr>
        <p:spPr bwMode="auto">
          <a:xfrm>
            <a:off x="609600" y="5029200"/>
            <a:ext cx="7896225" cy="1365250"/>
          </a:xfrm>
          <a:prstGeom prst="rect">
            <a:avLst/>
          </a:prstGeom>
          <a:noFill/>
          <a:ln w="9525">
            <a:noFill/>
            <a:miter lim="800000"/>
            <a:headEnd/>
            <a:tailEnd/>
          </a:ln>
        </p:spPr>
        <p:txBody>
          <a:bodyPr/>
          <a:lstStyle/>
          <a:p>
            <a:pPr marL="342900" indent="-342900">
              <a:spcBef>
                <a:spcPct val="20000"/>
              </a:spcBef>
              <a:buClr>
                <a:srgbClr val="990000"/>
              </a:buClr>
              <a:buSzPct val="70000"/>
              <a:buFont typeface="Wingdings 2" pitchFamily="18" charset="2"/>
              <a:buChar char="¢"/>
            </a:pPr>
            <a:r>
              <a:rPr lang="en-US" b="1" dirty="0" smtClean="0">
                <a:latin typeface="Arial Narrow" pitchFamily="34" charset="0"/>
              </a:rPr>
              <a:t>Who </a:t>
            </a:r>
            <a:r>
              <a:rPr lang="en-US" b="1" dirty="0">
                <a:latin typeface="Arial Narrow" pitchFamily="34" charset="0"/>
              </a:rPr>
              <a:t>is the request “from”?</a:t>
            </a:r>
          </a:p>
          <a:p>
            <a:pPr marL="742950" lvl="1" indent="-285750">
              <a:spcBef>
                <a:spcPct val="20000"/>
              </a:spcBef>
              <a:buClr>
                <a:srgbClr val="990000"/>
              </a:buClr>
              <a:buSzPct val="70000"/>
              <a:buFont typeface="Wingdings 2" pitchFamily="18" charset="2"/>
              <a:buChar char="¢"/>
            </a:pPr>
            <a:r>
              <a:rPr lang="en-US" b="1" dirty="0">
                <a:latin typeface="Arial Narrow" pitchFamily="34" charset="0"/>
              </a:rPr>
              <a:t>The user?  The workstation?  The application?</a:t>
            </a:r>
          </a:p>
          <a:p>
            <a:pPr marL="742950" lvl="1" indent="-285750">
              <a:spcBef>
                <a:spcPct val="20000"/>
              </a:spcBef>
              <a:buClr>
                <a:srgbClr val="990000"/>
              </a:buClr>
              <a:buSzPct val="70000"/>
              <a:buFont typeface="Wingdings 2" pitchFamily="18" charset="2"/>
              <a:buChar char="¢"/>
            </a:pPr>
            <a:r>
              <a:rPr lang="en-US" b="1" dirty="0">
                <a:latin typeface="Arial Narrow" pitchFamily="34" charset="0"/>
              </a:rPr>
              <a:t>All of the above?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5923"/>
                                        </p:tgtEl>
                                        <p:attrNameLst>
                                          <p:attrName>style.visibility</p:attrName>
                                        </p:attrNameLst>
                                      </p:cBhvr>
                                      <p:to>
                                        <p:strVal val="visible"/>
                                      </p:to>
                                    </p:set>
                                    <p:animEffect transition="in" filter="dissolve">
                                      <p:cBhvr>
                                        <p:cTn id="7" dur="500"/>
                                        <p:tgtEl>
                                          <p:spTgt spid="165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92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419600" y="1447800"/>
            <a:ext cx="4724400" cy="5275263"/>
            <a:chOff x="2784" y="912"/>
            <a:chExt cx="2976" cy="3323"/>
          </a:xfrm>
        </p:grpSpPr>
        <p:graphicFrame>
          <p:nvGraphicFramePr>
            <p:cNvPr id="8194" name="Object 3"/>
            <p:cNvGraphicFramePr>
              <a:graphicFrameLocks noChangeAspect="1"/>
            </p:cNvGraphicFramePr>
            <p:nvPr/>
          </p:nvGraphicFramePr>
          <p:xfrm>
            <a:off x="3744" y="1680"/>
            <a:ext cx="336" cy="263"/>
          </p:xfrm>
          <a:graphic>
            <a:graphicData uri="http://schemas.openxmlformats.org/presentationml/2006/ole">
              <mc:AlternateContent xmlns:mc="http://schemas.openxmlformats.org/markup-compatibility/2006">
                <mc:Choice xmlns:v="urn:schemas-microsoft-com:vml" Requires="v">
                  <p:oleObj spid="_x0000_s8938" name="Clip" r:id="rId4" imgW="4671000" imgH="3857760" progId="MS_ClipArt_Gallery.5">
                    <p:embed/>
                  </p:oleObj>
                </mc:Choice>
                <mc:Fallback>
                  <p:oleObj name="Clip" r:id="rId4" imgW="4671000" imgH="3857760" progId="MS_ClipArt_Gallery.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l="9789" t="11852" r="9789" b="11852"/>
                        <a:stretch>
                          <a:fillRect/>
                        </a:stretch>
                      </p:blipFill>
                      <p:spPr bwMode="auto">
                        <a:xfrm>
                          <a:off x="3744" y="1680"/>
                          <a:ext cx="336" cy="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5" name="Object 4"/>
            <p:cNvGraphicFramePr>
              <a:graphicFrameLocks noChangeAspect="1"/>
            </p:cNvGraphicFramePr>
            <p:nvPr/>
          </p:nvGraphicFramePr>
          <p:xfrm>
            <a:off x="3264" y="2448"/>
            <a:ext cx="336" cy="263"/>
          </p:xfrm>
          <a:graphic>
            <a:graphicData uri="http://schemas.openxmlformats.org/presentationml/2006/ole">
              <mc:AlternateContent xmlns:mc="http://schemas.openxmlformats.org/markup-compatibility/2006">
                <mc:Choice xmlns:v="urn:schemas-microsoft-com:vml" Requires="v">
                  <p:oleObj spid="_x0000_s8939" name="Clip" r:id="rId6" imgW="4671000" imgH="3857760" progId="MS_ClipArt_Gallery.5">
                    <p:embed/>
                  </p:oleObj>
                </mc:Choice>
                <mc:Fallback>
                  <p:oleObj name="Clip" r:id="rId6" imgW="4671000" imgH="3857760" progId="MS_ClipArt_Gallery.5">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l="9789" t="11852" r="9789" b="11852"/>
                        <a:stretch>
                          <a:fillRect/>
                        </a:stretch>
                      </p:blipFill>
                      <p:spPr bwMode="auto">
                        <a:xfrm>
                          <a:off x="3264" y="2448"/>
                          <a:ext cx="336" cy="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6" name="Object 5"/>
            <p:cNvGraphicFramePr>
              <a:graphicFrameLocks noChangeAspect="1"/>
            </p:cNvGraphicFramePr>
            <p:nvPr/>
          </p:nvGraphicFramePr>
          <p:xfrm>
            <a:off x="2784" y="3216"/>
            <a:ext cx="336" cy="263"/>
          </p:xfrm>
          <a:graphic>
            <a:graphicData uri="http://schemas.openxmlformats.org/presentationml/2006/ole">
              <mc:AlternateContent xmlns:mc="http://schemas.openxmlformats.org/markup-compatibility/2006">
                <mc:Choice xmlns:v="urn:schemas-microsoft-com:vml" Requires="v">
                  <p:oleObj spid="_x0000_s8940" name="Clip" r:id="rId7" imgW="4671000" imgH="3857760" progId="MS_ClipArt_Gallery.5">
                    <p:embed/>
                  </p:oleObj>
                </mc:Choice>
                <mc:Fallback>
                  <p:oleObj name="Clip" r:id="rId7" imgW="4671000" imgH="3857760" progId="MS_ClipArt_Gallery.5">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l="9789" t="11852" r="9789" b="11852"/>
                        <a:stretch>
                          <a:fillRect/>
                        </a:stretch>
                      </p:blipFill>
                      <p:spPr bwMode="auto">
                        <a:xfrm>
                          <a:off x="2784" y="3216"/>
                          <a:ext cx="336" cy="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7" name="Object 6"/>
            <p:cNvGraphicFramePr>
              <a:graphicFrameLocks noChangeAspect="1"/>
            </p:cNvGraphicFramePr>
            <p:nvPr/>
          </p:nvGraphicFramePr>
          <p:xfrm>
            <a:off x="3285" y="912"/>
            <a:ext cx="336" cy="263"/>
          </p:xfrm>
          <a:graphic>
            <a:graphicData uri="http://schemas.openxmlformats.org/presentationml/2006/ole">
              <mc:AlternateContent xmlns:mc="http://schemas.openxmlformats.org/markup-compatibility/2006">
                <mc:Choice xmlns:v="urn:schemas-microsoft-com:vml" Requires="v">
                  <p:oleObj spid="_x0000_s8941" name="Clip" r:id="rId8" imgW="4671000" imgH="3857760" progId="MS_ClipArt_Gallery.5">
                    <p:embed/>
                  </p:oleObj>
                </mc:Choice>
                <mc:Fallback>
                  <p:oleObj name="Clip" r:id="rId8" imgW="4671000" imgH="3857760" progId="MS_ClipArt_Gallery.5">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l="9789" t="11852" r="9789" b="11852"/>
                        <a:stretch>
                          <a:fillRect/>
                        </a:stretch>
                      </p:blipFill>
                      <p:spPr bwMode="auto">
                        <a:xfrm>
                          <a:off x="3285" y="912"/>
                          <a:ext cx="336" cy="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68" name="Text Box 7"/>
            <p:cNvSpPr txBox="1">
              <a:spLocks noChangeArrowheads="1"/>
            </p:cNvSpPr>
            <p:nvPr/>
          </p:nvSpPr>
          <p:spPr bwMode="auto">
            <a:xfrm>
              <a:off x="4032" y="3312"/>
              <a:ext cx="1728" cy="923"/>
            </a:xfrm>
            <a:prstGeom prst="rect">
              <a:avLst/>
            </a:prstGeom>
            <a:noFill/>
            <a:ln w="9525">
              <a:noFill/>
              <a:miter lim="800000"/>
              <a:headEnd/>
              <a:tailEnd/>
            </a:ln>
          </p:spPr>
          <p:txBody>
            <a:bodyPr>
              <a:spAutoFit/>
            </a:bodyPr>
            <a:lstStyle/>
            <a:p>
              <a:r>
                <a:rPr lang="en-US" sz="1800" b="1" i="1">
                  <a:solidFill>
                    <a:srgbClr val="33CC33"/>
                  </a:solidFill>
                  <a:latin typeface="Times New Roman" pitchFamily="18" charset="0"/>
                </a:rPr>
                <a:t>Each </a:t>
              </a:r>
              <a:r>
                <a:rPr lang="en-US" sz="1800" b="1" i="1" u="sng">
                  <a:solidFill>
                    <a:srgbClr val="33CC33"/>
                  </a:solidFill>
                  <a:latin typeface="Times New Roman" pitchFamily="18" charset="0"/>
                </a:rPr>
                <a:t>zone</a:t>
              </a:r>
              <a:r>
                <a:rPr lang="en-US" sz="1800" b="1" i="1">
                  <a:solidFill>
                    <a:srgbClr val="33CC33"/>
                  </a:solidFill>
                  <a:latin typeface="Times New Roman" pitchFamily="18" charset="0"/>
                </a:rPr>
                <a:t> (usually a contiguous chunk of tree) has </a:t>
              </a:r>
              <a:r>
                <a:rPr lang="en-US" sz="1800" b="1" i="1" u="sng">
                  <a:solidFill>
                    <a:srgbClr val="33CC33"/>
                  </a:solidFill>
                  <a:latin typeface="Times New Roman" pitchFamily="18" charset="0"/>
                </a:rPr>
                <a:t>name servers</a:t>
              </a:r>
              <a:r>
                <a:rPr lang="en-US" sz="1800" b="1" i="1">
                  <a:solidFill>
                    <a:srgbClr val="33CC33"/>
                  </a:solidFill>
                  <a:latin typeface="Times New Roman" pitchFamily="18" charset="0"/>
                </a:rPr>
                <a:t> that answer queries about names it represents</a:t>
              </a:r>
            </a:p>
          </p:txBody>
        </p:sp>
      </p:grpSp>
      <p:sp>
        <p:nvSpPr>
          <p:cNvPr id="8199" name="Text Box 8"/>
          <p:cNvSpPr txBox="1">
            <a:spLocks noChangeArrowheads="1"/>
          </p:cNvSpPr>
          <p:nvPr/>
        </p:nvSpPr>
        <p:spPr bwMode="auto">
          <a:xfrm>
            <a:off x="5108575" y="3429000"/>
            <a:ext cx="601663" cy="369888"/>
          </a:xfrm>
          <a:prstGeom prst="rect">
            <a:avLst/>
          </a:prstGeom>
          <a:solidFill>
            <a:schemeClr val="bg1"/>
          </a:solidFill>
          <a:ln w="9525">
            <a:noFill/>
            <a:miter lim="800000"/>
            <a:headEnd/>
            <a:tailEnd/>
          </a:ln>
        </p:spPr>
        <p:txBody>
          <a:bodyPr wrap="none">
            <a:spAutoFit/>
          </a:bodyPr>
          <a:lstStyle/>
          <a:p>
            <a:pPr algn="ctr"/>
            <a:r>
              <a:rPr lang="en-US" sz="1800" b="1">
                <a:solidFill>
                  <a:srgbClr val="FF6600"/>
                </a:solidFill>
                <a:latin typeface="Times New Roman" pitchFamily="18" charset="0"/>
              </a:rPr>
              <a:t>.unc</a:t>
            </a:r>
          </a:p>
        </p:txBody>
      </p:sp>
      <p:sp>
        <p:nvSpPr>
          <p:cNvPr id="8200" name="Line 9"/>
          <p:cNvSpPr>
            <a:spLocks noChangeShapeType="1"/>
          </p:cNvSpPr>
          <p:nvPr/>
        </p:nvSpPr>
        <p:spPr bwMode="auto">
          <a:xfrm>
            <a:off x="5943600" y="1295400"/>
            <a:ext cx="1295400" cy="990600"/>
          </a:xfrm>
          <a:prstGeom prst="line">
            <a:avLst/>
          </a:prstGeom>
          <a:noFill/>
          <a:ln w="25400">
            <a:solidFill>
              <a:srgbClr val="FF0000"/>
            </a:solidFill>
            <a:round/>
            <a:headEnd/>
            <a:tailEnd/>
          </a:ln>
        </p:spPr>
        <p:txBody>
          <a:bodyPr/>
          <a:lstStyle/>
          <a:p>
            <a:endParaRPr lang="en-US"/>
          </a:p>
        </p:txBody>
      </p:sp>
      <p:sp>
        <p:nvSpPr>
          <p:cNvPr id="8201" name="Line 10"/>
          <p:cNvSpPr>
            <a:spLocks noChangeShapeType="1"/>
          </p:cNvSpPr>
          <p:nvPr/>
        </p:nvSpPr>
        <p:spPr bwMode="auto">
          <a:xfrm flipH="1">
            <a:off x="3733800" y="1295400"/>
            <a:ext cx="1295400" cy="990600"/>
          </a:xfrm>
          <a:prstGeom prst="line">
            <a:avLst/>
          </a:prstGeom>
          <a:noFill/>
          <a:ln w="25400">
            <a:solidFill>
              <a:srgbClr val="FF0000"/>
            </a:solidFill>
            <a:round/>
            <a:headEnd/>
            <a:tailEnd/>
          </a:ln>
        </p:spPr>
        <p:txBody>
          <a:bodyPr/>
          <a:lstStyle/>
          <a:p>
            <a:endParaRPr lang="en-US"/>
          </a:p>
        </p:txBody>
      </p:sp>
      <p:sp>
        <p:nvSpPr>
          <p:cNvPr id="8202" name="Rectangle 11"/>
          <p:cNvSpPr>
            <a:spLocks noGrp="1" noChangeArrowheads="1"/>
          </p:cNvSpPr>
          <p:nvPr>
            <p:ph type="title"/>
          </p:nvPr>
        </p:nvSpPr>
        <p:spPr/>
        <p:txBody>
          <a:bodyPr/>
          <a:lstStyle/>
          <a:p>
            <a:pPr indent="0"/>
            <a:r>
              <a:rPr lang="en-US" smtClean="0"/>
              <a:t>DNS Name Hierarchy</a:t>
            </a:r>
          </a:p>
        </p:txBody>
      </p:sp>
      <p:sp>
        <p:nvSpPr>
          <p:cNvPr id="8203" name="Oval 12"/>
          <p:cNvSpPr>
            <a:spLocks noChangeArrowheads="1"/>
          </p:cNvSpPr>
          <p:nvPr/>
        </p:nvSpPr>
        <p:spPr bwMode="auto">
          <a:xfrm>
            <a:off x="4876800" y="990600"/>
            <a:ext cx="1219200" cy="381000"/>
          </a:xfrm>
          <a:prstGeom prst="ellipse">
            <a:avLst/>
          </a:prstGeom>
          <a:noFill/>
          <a:ln w="25400">
            <a:solidFill>
              <a:srgbClr val="FF0000"/>
            </a:solidFill>
            <a:round/>
            <a:headEnd/>
            <a:tailEnd/>
          </a:ln>
        </p:spPr>
        <p:txBody>
          <a:bodyPr wrap="none" anchor="ctr"/>
          <a:lstStyle/>
          <a:p>
            <a:endParaRPr lang="en-US"/>
          </a:p>
        </p:txBody>
      </p:sp>
      <p:sp>
        <p:nvSpPr>
          <p:cNvPr id="8204" name="Text Box 13"/>
          <p:cNvSpPr txBox="1">
            <a:spLocks noChangeArrowheads="1"/>
          </p:cNvSpPr>
          <p:nvPr/>
        </p:nvSpPr>
        <p:spPr bwMode="auto">
          <a:xfrm>
            <a:off x="4191000" y="990600"/>
            <a:ext cx="654050" cy="366713"/>
          </a:xfrm>
          <a:prstGeom prst="rect">
            <a:avLst/>
          </a:prstGeom>
          <a:noFill/>
          <a:ln w="9525">
            <a:noFill/>
            <a:miter lim="800000"/>
            <a:headEnd/>
            <a:tailEnd/>
          </a:ln>
        </p:spPr>
        <p:txBody>
          <a:bodyPr wrap="none">
            <a:spAutoFit/>
          </a:bodyPr>
          <a:lstStyle/>
          <a:p>
            <a:pPr algn="ctr"/>
            <a:r>
              <a:rPr lang="en-US" sz="1800" b="1">
                <a:solidFill>
                  <a:schemeClr val="accent2"/>
                </a:solidFill>
                <a:latin typeface="Times New Roman" pitchFamily="18" charset="0"/>
              </a:rPr>
              <a:t>Root</a:t>
            </a:r>
          </a:p>
        </p:txBody>
      </p:sp>
      <p:sp>
        <p:nvSpPr>
          <p:cNvPr id="8205" name="Oval 14"/>
          <p:cNvSpPr>
            <a:spLocks noChangeArrowheads="1"/>
          </p:cNvSpPr>
          <p:nvPr/>
        </p:nvSpPr>
        <p:spPr bwMode="auto">
          <a:xfrm>
            <a:off x="2743200" y="2209800"/>
            <a:ext cx="1143000" cy="381000"/>
          </a:xfrm>
          <a:prstGeom prst="ellipse">
            <a:avLst/>
          </a:prstGeom>
          <a:noFill/>
          <a:ln w="25400">
            <a:solidFill>
              <a:schemeClr val="tx1"/>
            </a:solidFill>
            <a:round/>
            <a:headEnd/>
            <a:tailEnd/>
          </a:ln>
        </p:spPr>
        <p:txBody>
          <a:bodyPr wrap="none" anchor="ctr"/>
          <a:lstStyle/>
          <a:p>
            <a:endParaRPr lang="en-US"/>
          </a:p>
        </p:txBody>
      </p:sp>
      <p:sp>
        <p:nvSpPr>
          <p:cNvPr id="8206" name="Oval 15"/>
          <p:cNvSpPr>
            <a:spLocks noChangeArrowheads="1"/>
          </p:cNvSpPr>
          <p:nvPr/>
        </p:nvSpPr>
        <p:spPr bwMode="auto">
          <a:xfrm>
            <a:off x="4191000" y="2209800"/>
            <a:ext cx="1143000" cy="381000"/>
          </a:xfrm>
          <a:prstGeom prst="ellipse">
            <a:avLst/>
          </a:prstGeom>
          <a:noFill/>
          <a:ln w="25400">
            <a:solidFill>
              <a:schemeClr val="tx1"/>
            </a:solidFill>
            <a:round/>
            <a:headEnd/>
            <a:tailEnd/>
          </a:ln>
        </p:spPr>
        <p:txBody>
          <a:bodyPr wrap="none" anchor="ctr"/>
          <a:lstStyle/>
          <a:p>
            <a:endParaRPr lang="en-US"/>
          </a:p>
        </p:txBody>
      </p:sp>
      <p:sp>
        <p:nvSpPr>
          <p:cNvPr id="8207" name="Oval 16"/>
          <p:cNvSpPr>
            <a:spLocks noChangeArrowheads="1"/>
          </p:cNvSpPr>
          <p:nvPr/>
        </p:nvSpPr>
        <p:spPr bwMode="auto">
          <a:xfrm>
            <a:off x="5638800" y="2209800"/>
            <a:ext cx="1143000" cy="381000"/>
          </a:xfrm>
          <a:prstGeom prst="ellipse">
            <a:avLst/>
          </a:prstGeom>
          <a:noFill/>
          <a:ln w="25400">
            <a:solidFill>
              <a:srgbClr val="993366"/>
            </a:solidFill>
            <a:round/>
            <a:headEnd/>
            <a:tailEnd/>
          </a:ln>
        </p:spPr>
        <p:txBody>
          <a:bodyPr wrap="none" anchor="ctr"/>
          <a:lstStyle/>
          <a:p>
            <a:endParaRPr lang="en-US"/>
          </a:p>
        </p:txBody>
      </p:sp>
      <p:sp>
        <p:nvSpPr>
          <p:cNvPr id="8208" name="Oval 17"/>
          <p:cNvSpPr>
            <a:spLocks noChangeArrowheads="1"/>
          </p:cNvSpPr>
          <p:nvPr/>
        </p:nvSpPr>
        <p:spPr bwMode="auto">
          <a:xfrm>
            <a:off x="7086600" y="2209800"/>
            <a:ext cx="1143000" cy="381000"/>
          </a:xfrm>
          <a:prstGeom prst="ellipse">
            <a:avLst/>
          </a:prstGeom>
          <a:noFill/>
          <a:ln w="25400">
            <a:solidFill>
              <a:schemeClr val="tx1"/>
            </a:solidFill>
            <a:round/>
            <a:headEnd/>
            <a:tailEnd/>
          </a:ln>
        </p:spPr>
        <p:txBody>
          <a:bodyPr wrap="none" anchor="ctr"/>
          <a:lstStyle/>
          <a:p>
            <a:endParaRPr lang="en-US"/>
          </a:p>
        </p:txBody>
      </p:sp>
      <p:sp>
        <p:nvSpPr>
          <p:cNvPr id="8209" name="Text Box 18"/>
          <p:cNvSpPr txBox="1">
            <a:spLocks noChangeArrowheads="1"/>
          </p:cNvSpPr>
          <p:nvPr/>
        </p:nvSpPr>
        <p:spPr bwMode="auto">
          <a:xfrm>
            <a:off x="2971800" y="2209800"/>
            <a:ext cx="647700" cy="366713"/>
          </a:xfrm>
          <a:prstGeom prst="rect">
            <a:avLst/>
          </a:prstGeom>
          <a:noFill/>
          <a:ln w="9525">
            <a:noFill/>
            <a:miter lim="800000"/>
            <a:headEnd/>
            <a:tailEnd/>
          </a:ln>
        </p:spPr>
        <p:txBody>
          <a:bodyPr wrap="none">
            <a:spAutoFit/>
          </a:bodyPr>
          <a:lstStyle/>
          <a:p>
            <a:pPr algn="ctr"/>
            <a:r>
              <a:rPr lang="en-US" sz="1800" b="1">
                <a:latin typeface="Times New Roman" pitchFamily="18" charset="0"/>
              </a:rPr>
              <a:t>.com</a:t>
            </a:r>
          </a:p>
        </p:txBody>
      </p:sp>
      <p:sp>
        <p:nvSpPr>
          <p:cNvPr id="8210" name="Text Box 19"/>
          <p:cNvSpPr txBox="1">
            <a:spLocks noChangeArrowheads="1"/>
          </p:cNvSpPr>
          <p:nvPr/>
        </p:nvSpPr>
        <p:spPr bwMode="auto">
          <a:xfrm>
            <a:off x="4470400" y="2209800"/>
            <a:ext cx="546100" cy="366713"/>
          </a:xfrm>
          <a:prstGeom prst="rect">
            <a:avLst/>
          </a:prstGeom>
          <a:noFill/>
          <a:ln w="9525">
            <a:noFill/>
            <a:miter lim="800000"/>
            <a:headEnd/>
            <a:tailEnd/>
          </a:ln>
        </p:spPr>
        <p:txBody>
          <a:bodyPr wrap="none">
            <a:spAutoFit/>
          </a:bodyPr>
          <a:lstStyle/>
          <a:p>
            <a:pPr algn="ctr"/>
            <a:r>
              <a:rPr lang="en-US" sz="1800" b="1">
                <a:latin typeface="Times New Roman" pitchFamily="18" charset="0"/>
              </a:rPr>
              <a:t>.net</a:t>
            </a:r>
          </a:p>
        </p:txBody>
      </p:sp>
      <p:sp>
        <p:nvSpPr>
          <p:cNvPr id="8211" name="Text Box 20"/>
          <p:cNvSpPr txBox="1">
            <a:spLocks noChangeArrowheads="1"/>
          </p:cNvSpPr>
          <p:nvPr/>
        </p:nvSpPr>
        <p:spPr bwMode="auto">
          <a:xfrm>
            <a:off x="5892800" y="2209800"/>
            <a:ext cx="596900" cy="366713"/>
          </a:xfrm>
          <a:prstGeom prst="rect">
            <a:avLst/>
          </a:prstGeom>
          <a:noFill/>
          <a:ln w="9525">
            <a:noFill/>
            <a:miter lim="800000"/>
            <a:headEnd/>
            <a:tailEnd/>
          </a:ln>
        </p:spPr>
        <p:txBody>
          <a:bodyPr wrap="none">
            <a:spAutoFit/>
          </a:bodyPr>
          <a:lstStyle/>
          <a:p>
            <a:pPr algn="ctr"/>
            <a:r>
              <a:rPr lang="en-US" sz="1800" b="1">
                <a:solidFill>
                  <a:srgbClr val="993366"/>
                </a:solidFill>
                <a:latin typeface="Times New Roman" pitchFamily="18" charset="0"/>
              </a:rPr>
              <a:t>.edu</a:t>
            </a:r>
          </a:p>
        </p:txBody>
      </p:sp>
      <p:sp>
        <p:nvSpPr>
          <p:cNvPr id="8212" name="Text Box 21"/>
          <p:cNvSpPr txBox="1">
            <a:spLocks noChangeArrowheads="1"/>
          </p:cNvSpPr>
          <p:nvPr/>
        </p:nvSpPr>
        <p:spPr bwMode="auto">
          <a:xfrm>
            <a:off x="7353300" y="2209800"/>
            <a:ext cx="571500" cy="366713"/>
          </a:xfrm>
          <a:prstGeom prst="rect">
            <a:avLst/>
          </a:prstGeom>
          <a:noFill/>
          <a:ln w="9525">
            <a:noFill/>
            <a:miter lim="800000"/>
            <a:headEnd/>
            <a:tailEnd/>
          </a:ln>
        </p:spPr>
        <p:txBody>
          <a:bodyPr wrap="none">
            <a:spAutoFit/>
          </a:bodyPr>
          <a:lstStyle/>
          <a:p>
            <a:pPr algn="ctr"/>
            <a:r>
              <a:rPr lang="en-US" sz="1800" b="1">
                <a:latin typeface="Times New Roman" pitchFamily="18" charset="0"/>
              </a:rPr>
              <a:t>.org</a:t>
            </a:r>
          </a:p>
        </p:txBody>
      </p:sp>
      <p:sp>
        <p:nvSpPr>
          <p:cNvPr id="8213" name="Text Box 22"/>
          <p:cNvSpPr txBox="1">
            <a:spLocks noChangeArrowheads="1"/>
          </p:cNvSpPr>
          <p:nvPr/>
        </p:nvSpPr>
        <p:spPr bwMode="auto">
          <a:xfrm>
            <a:off x="8305800" y="2057400"/>
            <a:ext cx="488950" cy="457200"/>
          </a:xfrm>
          <a:prstGeom prst="rect">
            <a:avLst/>
          </a:prstGeom>
          <a:noFill/>
          <a:ln w="9525">
            <a:noFill/>
            <a:miter lim="800000"/>
            <a:headEnd/>
            <a:tailEnd/>
          </a:ln>
        </p:spPr>
        <p:txBody>
          <a:bodyPr wrap="none">
            <a:spAutoFit/>
          </a:bodyPr>
          <a:lstStyle/>
          <a:p>
            <a:pPr algn="ctr"/>
            <a:r>
              <a:rPr lang="en-US" b="1">
                <a:latin typeface="Times New Roman" pitchFamily="18" charset="0"/>
              </a:rPr>
              <a:t>…</a:t>
            </a:r>
          </a:p>
        </p:txBody>
      </p:sp>
      <p:sp>
        <p:nvSpPr>
          <p:cNvPr id="8214" name="Line 23"/>
          <p:cNvSpPr>
            <a:spLocks noChangeShapeType="1"/>
          </p:cNvSpPr>
          <p:nvPr/>
        </p:nvSpPr>
        <p:spPr bwMode="auto">
          <a:xfrm flipH="1">
            <a:off x="4876800" y="1371600"/>
            <a:ext cx="381000" cy="838200"/>
          </a:xfrm>
          <a:prstGeom prst="line">
            <a:avLst/>
          </a:prstGeom>
          <a:noFill/>
          <a:ln w="25400">
            <a:solidFill>
              <a:srgbClr val="FF0000"/>
            </a:solidFill>
            <a:round/>
            <a:headEnd/>
            <a:tailEnd/>
          </a:ln>
        </p:spPr>
        <p:txBody>
          <a:bodyPr/>
          <a:lstStyle/>
          <a:p>
            <a:endParaRPr lang="en-US"/>
          </a:p>
        </p:txBody>
      </p:sp>
      <p:sp>
        <p:nvSpPr>
          <p:cNvPr id="8215" name="Line 24"/>
          <p:cNvSpPr>
            <a:spLocks noChangeShapeType="1"/>
          </p:cNvSpPr>
          <p:nvPr/>
        </p:nvSpPr>
        <p:spPr bwMode="auto">
          <a:xfrm>
            <a:off x="5715000" y="1371600"/>
            <a:ext cx="381000" cy="838200"/>
          </a:xfrm>
          <a:prstGeom prst="line">
            <a:avLst/>
          </a:prstGeom>
          <a:noFill/>
          <a:ln w="25400">
            <a:solidFill>
              <a:srgbClr val="FF0000"/>
            </a:solidFill>
            <a:round/>
            <a:headEnd/>
            <a:tailEnd/>
          </a:ln>
        </p:spPr>
        <p:txBody>
          <a:bodyPr/>
          <a:lstStyle/>
          <a:p>
            <a:endParaRPr lang="en-US"/>
          </a:p>
        </p:txBody>
      </p:sp>
      <p:sp>
        <p:nvSpPr>
          <p:cNvPr id="8216" name="Text Box 25"/>
          <p:cNvSpPr txBox="1">
            <a:spLocks noChangeArrowheads="1"/>
          </p:cNvSpPr>
          <p:nvPr/>
        </p:nvSpPr>
        <p:spPr bwMode="auto">
          <a:xfrm>
            <a:off x="1600200" y="2057400"/>
            <a:ext cx="1079500" cy="641350"/>
          </a:xfrm>
          <a:prstGeom prst="rect">
            <a:avLst/>
          </a:prstGeom>
          <a:noFill/>
          <a:ln w="9525">
            <a:noFill/>
            <a:miter lim="800000"/>
            <a:headEnd/>
            <a:tailEnd/>
          </a:ln>
        </p:spPr>
        <p:txBody>
          <a:bodyPr wrap="none">
            <a:spAutoFit/>
          </a:bodyPr>
          <a:lstStyle/>
          <a:p>
            <a:pPr algn="ctr"/>
            <a:r>
              <a:rPr lang="en-US" sz="1800" b="1">
                <a:solidFill>
                  <a:schemeClr val="accent2"/>
                </a:solidFill>
                <a:latin typeface="Times New Roman" pitchFamily="18" charset="0"/>
              </a:rPr>
              <a:t>Top level</a:t>
            </a:r>
          </a:p>
          <a:p>
            <a:pPr algn="ctr"/>
            <a:r>
              <a:rPr lang="en-US" sz="1800" b="1">
                <a:solidFill>
                  <a:schemeClr val="accent2"/>
                </a:solidFill>
                <a:latin typeface="Times New Roman" pitchFamily="18" charset="0"/>
              </a:rPr>
              <a:t>domains</a:t>
            </a:r>
          </a:p>
        </p:txBody>
      </p:sp>
      <p:sp>
        <p:nvSpPr>
          <p:cNvPr id="8217" name="Oval 26"/>
          <p:cNvSpPr>
            <a:spLocks noChangeArrowheads="1"/>
          </p:cNvSpPr>
          <p:nvPr/>
        </p:nvSpPr>
        <p:spPr bwMode="auto">
          <a:xfrm>
            <a:off x="1898650" y="3429000"/>
            <a:ext cx="1143000" cy="381000"/>
          </a:xfrm>
          <a:prstGeom prst="ellipse">
            <a:avLst/>
          </a:prstGeom>
          <a:noFill/>
          <a:ln w="25400">
            <a:solidFill>
              <a:schemeClr val="tx1"/>
            </a:solidFill>
            <a:round/>
            <a:headEnd/>
            <a:tailEnd/>
          </a:ln>
        </p:spPr>
        <p:txBody>
          <a:bodyPr wrap="none" anchor="ctr"/>
          <a:lstStyle/>
          <a:p>
            <a:endParaRPr lang="en-US"/>
          </a:p>
        </p:txBody>
      </p:sp>
      <p:sp>
        <p:nvSpPr>
          <p:cNvPr id="8218" name="Oval 27"/>
          <p:cNvSpPr>
            <a:spLocks noChangeArrowheads="1"/>
          </p:cNvSpPr>
          <p:nvPr/>
        </p:nvSpPr>
        <p:spPr bwMode="auto">
          <a:xfrm>
            <a:off x="3498850" y="3429000"/>
            <a:ext cx="1143000" cy="381000"/>
          </a:xfrm>
          <a:prstGeom prst="ellipse">
            <a:avLst/>
          </a:prstGeom>
          <a:noFill/>
          <a:ln w="25400">
            <a:solidFill>
              <a:schemeClr val="tx1"/>
            </a:solidFill>
            <a:round/>
            <a:headEnd/>
            <a:tailEnd/>
          </a:ln>
        </p:spPr>
        <p:txBody>
          <a:bodyPr wrap="none" anchor="ctr"/>
          <a:lstStyle/>
          <a:p>
            <a:endParaRPr lang="en-US"/>
          </a:p>
        </p:txBody>
      </p:sp>
      <p:sp>
        <p:nvSpPr>
          <p:cNvPr id="8219" name="Text Box 28"/>
          <p:cNvSpPr txBox="1">
            <a:spLocks noChangeArrowheads="1"/>
          </p:cNvSpPr>
          <p:nvPr/>
        </p:nvSpPr>
        <p:spPr bwMode="auto">
          <a:xfrm>
            <a:off x="3041650" y="3276600"/>
            <a:ext cx="488950" cy="457200"/>
          </a:xfrm>
          <a:prstGeom prst="rect">
            <a:avLst/>
          </a:prstGeom>
          <a:noFill/>
          <a:ln w="9525">
            <a:noFill/>
            <a:miter lim="800000"/>
            <a:headEnd/>
            <a:tailEnd/>
          </a:ln>
        </p:spPr>
        <p:txBody>
          <a:bodyPr wrap="none">
            <a:spAutoFit/>
          </a:bodyPr>
          <a:lstStyle/>
          <a:p>
            <a:pPr algn="ctr"/>
            <a:r>
              <a:rPr lang="en-US" b="1">
                <a:latin typeface="Times New Roman" pitchFamily="18" charset="0"/>
              </a:rPr>
              <a:t>…</a:t>
            </a:r>
          </a:p>
        </p:txBody>
      </p:sp>
      <p:sp>
        <p:nvSpPr>
          <p:cNvPr id="8220" name="Text Box 29"/>
          <p:cNvSpPr txBox="1">
            <a:spLocks noChangeArrowheads="1"/>
          </p:cNvSpPr>
          <p:nvPr/>
        </p:nvSpPr>
        <p:spPr bwMode="auto">
          <a:xfrm>
            <a:off x="2155825" y="3429000"/>
            <a:ext cx="622300" cy="366713"/>
          </a:xfrm>
          <a:prstGeom prst="rect">
            <a:avLst/>
          </a:prstGeom>
          <a:noFill/>
          <a:ln w="9525">
            <a:noFill/>
            <a:miter lim="800000"/>
            <a:headEnd/>
            <a:tailEnd/>
          </a:ln>
        </p:spPr>
        <p:txBody>
          <a:bodyPr wrap="none">
            <a:spAutoFit/>
          </a:bodyPr>
          <a:lstStyle/>
          <a:p>
            <a:pPr algn="ctr"/>
            <a:r>
              <a:rPr lang="en-US" sz="1800" b="1">
                <a:latin typeface="Times New Roman" pitchFamily="18" charset="0"/>
              </a:rPr>
              <a:t>.ibm</a:t>
            </a:r>
          </a:p>
        </p:txBody>
      </p:sp>
      <p:sp>
        <p:nvSpPr>
          <p:cNvPr id="8221" name="Text Box 30"/>
          <p:cNvSpPr txBox="1">
            <a:spLocks noChangeArrowheads="1"/>
          </p:cNvSpPr>
          <p:nvPr/>
        </p:nvSpPr>
        <p:spPr bwMode="auto">
          <a:xfrm>
            <a:off x="3482975" y="3429000"/>
            <a:ext cx="1168400" cy="366713"/>
          </a:xfrm>
          <a:prstGeom prst="rect">
            <a:avLst/>
          </a:prstGeom>
          <a:noFill/>
          <a:ln w="9525">
            <a:noFill/>
            <a:miter lim="800000"/>
            <a:headEnd/>
            <a:tailEnd/>
          </a:ln>
        </p:spPr>
        <p:txBody>
          <a:bodyPr wrap="none">
            <a:spAutoFit/>
          </a:bodyPr>
          <a:lstStyle/>
          <a:p>
            <a:pPr algn="ctr"/>
            <a:r>
              <a:rPr lang="en-US" sz="1800" b="1">
                <a:latin typeface="Times New Roman" pitchFamily="18" charset="0"/>
              </a:rPr>
              <a:t>.microsoft</a:t>
            </a:r>
          </a:p>
        </p:txBody>
      </p:sp>
      <p:sp>
        <p:nvSpPr>
          <p:cNvPr id="8222" name="Line 31"/>
          <p:cNvSpPr>
            <a:spLocks noChangeShapeType="1"/>
          </p:cNvSpPr>
          <p:nvPr/>
        </p:nvSpPr>
        <p:spPr bwMode="auto">
          <a:xfrm flipH="1">
            <a:off x="2743200" y="2590800"/>
            <a:ext cx="381000" cy="838200"/>
          </a:xfrm>
          <a:prstGeom prst="line">
            <a:avLst/>
          </a:prstGeom>
          <a:noFill/>
          <a:ln w="25400">
            <a:solidFill>
              <a:schemeClr val="tx1"/>
            </a:solidFill>
            <a:round/>
            <a:headEnd/>
            <a:tailEnd/>
          </a:ln>
        </p:spPr>
        <p:txBody>
          <a:bodyPr/>
          <a:lstStyle/>
          <a:p>
            <a:endParaRPr lang="en-US"/>
          </a:p>
        </p:txBody>
      </p:sp>
      <p:sp>
        <p:nvSpPr>
          <p:cNvPr id="8223" name="Line 32"/>
          <p:cNvSpPr>
            <a:spLocks noChangeShapeType="1"/>
          </p:cNvSpPr>
          <p:nvPr/>
        </p:nvSpPr>
        <p:spPr bwMode="auto">
          <a:xfrm>
            <a:off x="3505200" y="2590800"/>
            <a:ext cx="381000" cy="838200"/>
          </a:xfrm>
          <a:prstGeom prst="line">
            <a:avLst/>
          </a:prstGeom>
          <a:noFill/>
          <a:ln w="25400">
            <a:solidFill>
              <a:schemeClr val="tx1"/>
            </a:solidFill>
            <a:round/>
            <a:headEnd/>
            <a:tailEnd/>
          </a:ln>
        </p:spPr>
        <p:txBody>
          <a:bodyPr/>
          <a:lstStyle/>
          <a:p>
            <a:endParaRPr lang="en-US"/>
          </a:p>
        </p:txBody>
      </p:sp>
      <p:sp>
        <p:nvSpPr>
          <p:cNvPr id="8224" name="Oval 33"/>
          <p:cNvSpPr>
            <a:spLocks noChangeArrowheads="1"/>
          </p:cNvSpPr>
          <p:nvPr/>
        </p:nvSpPr>
        <p:spPr bwMode="auto">
          <a:xfrm>
            <a:off x="4870450" y="3429000"/>
            <a:ext cx="1143000" cy="381000"/>
          </a:xfrm>
          <a:prstGeom prst="ellipse">
            <a:avLst/>
          </a:prstGeom>
          <a:noFill/>
          <a:ln w="25400">
            <a:solidFill>
              <a:srgbClr val="FF6600"/>
            </a:solidFill>
            <a:round/>
            <a:headEnd/>
            <a:tailEnd/>
          </a:ln>
        </p:spPr>
        <p:txBody>
          <a:bodyPr wrap="none" anchor="ctr"/>
          <a:lstStyle/>
          <a:p>
            <a:endParaRPr lang="en-US"/>
          </a:p>
        </p:txBody>
      </p:sp>
      <p:sp>
        <p:nvSpPr>
          <p:cNvPr id="8225" name="Oval 34"/>
          <p:cNvSpPr>
            <a:spLocks noChangeArrowheads="1"/>
          </p:cNvSpPr>
          <p:nvPr/>
        </p:nvSpPr>
        <p:spPr bwMode="auto">
          <a:xfrm>
            <a:off x="6470650" y="3429000"/>
            <a:ext cx="1143000" cy="381000"/>
          </a:xfrm>
          <a:prstGeom prst="ellipse">
            <a:avLst/>
          </a:prstGeom>
          <a:noFill/>
          <a:ln w="25400">
            <a:solidFill>
              <a:schemeClr val="tx1"/>
            </a:solidFill>
            <a:round/>
            <a:headEnd/>
            <a:tailEnd/>
          </a:ln>
        </p:spPr>
        <p:txBody>
          <a:bodyPr wrap="none" anchor="ctr"/>
          <a:lstStyle/>
          <a:p>
            <a:endParaRPr lang="en-US"/>
          </a:p>
        </p:txBody>
      </p:sp>
      <p:sp>
        <p:nvSpPr>
          <p:cNvPr id="8226" name="Text Box 35"/>
          <p:cNvSpPr txBox="1">
            <a:spLocks noChangeArrowheads="1"/>
          </p:cNvSpPr>
          <p:nvPr/>
        </p:nvSpPr>
        <p:spPr bwMode="auto">
          <a:xfrm>
            <a:off x="6013450" y="3276600"/>
            <a:ext cx="488950" cy="457200"/>
          </a:xfrm>
          <a:prstGeom prst="rect">
            <a:avLst/>
          </a:prstGeom>
          <a:noFill/>
          <a:ln w="9525">
            <a:noFill/>
            <a:miter lim="800000"/>
            <a:headEnd/>
            <a:tailEnd/>
          </a:ln>
        </p:spPr>
        <p:txBody>
          <a:bodyPr wrap="none">
            <a:spAutoFit/>
          </a:bodyPr>
          <a:lstStyle/>
          <a:p>
            <a:pPr algn="ctr"/>
            <a:r>
              <a:rPr lang="en-US" b="1">
                <a:latin typeface="Times New Roman" pitchFamily="18" charset="0"/>
              </a:rPr>
              <a:t>…</a:t>
            </a:r>
          </a:p>
        </p:txBody>
      </p:sp>
      <p:sp>
        <p:nvSpPr>
          <p:cNvPr id="8227" name="Text Box 36"/>
          <p:cNvSpPr txBox="1">
            <a:spLocks noChangeArrowheads="1"/>
          </p:cNvSpPr>
          <p:nvPr/>
        </p:nvSpPr>
        <p:spPr bwMode="auto">
          <a:xfrm>
            <a:off x="6581775" y="3429000"/>
            <a:ext cx="914400" cy="366713"/>
          </a:xfrm>
          <a:prstGeom prst="rect">
            <a:avLst/>
          </a:prstGeom>
          <a:noFill/>
          <a:ln w="9525">
            <a:noFill/>
            <a:miter lim="800000"/>
            <a:headEnd/>
            <a:tailEnd/>
          </a:ln>
        </p:spPr>
        <p:txBody>
          <a:bodyPr wrap="none">
            <a:spAutoFit/>
          </a:bodyPr>
          <a:lstStyle/>
          <a:p>
            <a:pPr algn="ctr"/>
            <a:r>
              <a:rPr lang="en-US" sz="1800" b="1">
                <a:latin typeface="Times New Roman" pitchFamily="18" charset="0"/>
              </a:rPr>
              <a:t>.cornell</a:t>
            </a:r>
          </a:p>
        </p:txBody>
      </p:sp>
      <p:sp>
        <p:nvSpPr>
          <p:cNvPr id="8228" name="Line 37"/>
          <p:cNvSpPr>
            <a:spLocks noChangeShapeType="1"/>
          </p:cNvSpPr>
          <p:nvPr/>
        </p:nvSpPr>
        <p:spPr bwMode="auto">
          <a:xfrm>
            <a:off x="6400800" y="2590800"/>
            <a:ext cx="381000" cy="838200"/>
          </a:xfrm>
          <a:prstGeom prst="line">
            <a:avLst/>
          </a:prstGeom>
          <a:noFill/>
          <a:ln w="25400">
            <a:solidFill>
              <a:srgbClr val="993366"/>
            </a:solidFill>
            <a:round/>
            <a:headEnd/>
            <a:tailEnd/>
          </a:ln>
        </p:spPr>
        <p:txBody>
          <a:bodyPr/>
          <a:lstStyle/>
          <a:p>
            <a:endParaRPr lang="en-US"/>
          </a:p>
        </p:txBody>
      </p:sp>
      <p:sp>
        <p:nvSpPr>
          <p:cNvPr id="8229" name="Line 38"/>
          <p:cNvSpPr>
            <a:spLocks noChangeShapeType="1"/>
          </p:cNvSpPr>
          <p:nvPr/>
        </p:nvSpPr>
        <p:spPr bwMode="auto">
          <a:xfrm flipH="1">
            <a:off x="5638800" y="2590800"/>
            <a:ext cx="381000" cy="838200"/>
          </a:xfrm>
          <a:prstGeom prst="line">
            <a:avLst/>
          </a:prstGeom>
          <a:noFill/>
          <a:ln w="25400">
            <a:solidFill>
              <a:srgbClr val="993366"/>
            </a:solidFill>
            <a:round/>
            <a:headEnd/>
            <a:tailEnd/>
          </a:ln>
        </p:spPr>
        <p:txBody>
          <a:bodyPr/>
          <a:lstStyle/>
          <a:p>
            <a:endParaRPr lang="en-US"/>
          </a:p>
        </p:txBody>
      </p:sp>
      <p:sp>
        <p:nvSpPr>
          <p:cNvPr id="8230" name="Text Box 39"/>
          <p:cNvSpPr txBox="1">
            <a:spLocks noChangeArrowheads="1"/>
          </p:cNvSpPr>
          <p:nvPr/>
        </p:nvSpPr>
        <p:spPr bwMode="auto">
          <a:xfrm>
            <a:off x="819150" y="3429000"/>
            <a:ext cx="1047750" cy="366713"/>
          </a:xfrm>
          <a:prstGeom prst="rect">
            <a:avLst/>
          </a:prstGeom>
          <a:noFill/>
          <a:ln w="9525">
            <a:noFill/>
            <a:miter lim="800000"/>
            <a:headEnd/>
            <a:tailEnd/>
          </a:ln>
        </p:spPr>
        <p:txBody>
          <a:bodyPr wrap="none">
            <a:spAutoFit/>
          </a:bodyPr>
          <a:lstStyle/>
          <a:p>
            <a:pPr algn="ctr"/>
            <a:r>
              <a:rPr lang="en-US" sz="1800" b="1">
                <a:solidFill>
                  <a:schemeClr val="accent2"/>
                </a:solidFill>
                <a:latin typeface="Times New Roman" pitchFamily="18" charset="0"/>
              </a:rPr>
              <a:t>Domains</a:t>
            </a:r>
          </a:p>
        </p:txBody>
      </p:sp>
      <p:sp>
        <p:nvSpPr>
          <p:cNvPr id="8231" name="Line 40"/>
          <p:cNvSpPr>
            <a:spLocks noChangeShapeType="1"/>
          </p:cNvSpPr>
          <p:nvPr/>
        </p:nvSpPr>
        <p:spPr bwMode="auto">
          <a:xfrm flipH="1">
            <a:off x="1885950" y="3810000"/>
            <a:ext cx="381000" cy="838200"/>
          </a:xfrm>
          <a:prstGeom prst="line">
            <a:avLst/>
          </a:prstGeom>
          <a:noFill/>
          <a:ln w="25400">
            <a:solidFill>
              <a:schemeClr val="tx1"/>
            </a:solidFill>
            <a:round/>
            <a:headEnd/>
            <a:tailEnd/>
          </a:ln>
        </p:spPr>
        <p:txBody>
          <a:bodyPr/>
          <a:lstStyle/>
          <a:p>
            <a:endParaRPr lang="en-US"/>
          </a:p>
        </p:txBody>
      </p:sp>
      <p:sp>
        <p:nvSpPr>
          <p:cNvPr id="8232" name="Line 41"/>
          <p:cNvSpPr>
            <a:spLocks noChangeShapeType="1"/>
          </p:cNvSpPr>
          <p:nvPr/>
        </p:nvSpPr>
        <p:spPr bwMode="auto">
          <a:xfrm>
            <a:off x="2647950" y="3810000"/>
            <a:ext cx="381000" cy="838200"/>
          </a:xfrm>
          <a:prstGeom prst="line">
            <a:avLst/>
          </a:prstGeom>
          <a:noFill/>
          <a:ln w="25400">
            <a:solidFill>
              <a:schemeClr val="tx1"/>
            </a:solidFill>
            <a:round/>
            <a:headEnd/>
            <a:tailEnd/>
          </a:ln>
        </p:spPr>
        <p:txBody>
          <a:bodyPr/>
          <a:lstStyle/>
          <a:p>
            <a:endParaRPr lang="en-US"/>
          </a:p>
        </p:txBody>
      </p:sp>
      <p:sp>
        <p:nvSpPr>
          <p:cNvPr id="8233" name="Oval 42"/>
          <p:cNvSpPr>
            <a:spLocks noChangeArrowheads="1"/>
          </p:cNvSpPr>
          <p:nvPr/>
        </p:nvSpPr>
        <p:spPr bwMode="auto">
          <a:xfrm>
            <a:off x="1123950" y="4648200"/>
            <a:ext cx="1143000" cy="381000"/>
          </a:xfrm>
          <a:prstGeom prst="ellipse">
            <a:avLst/>
          </a:prstGeom>
          <a:noFill/>
          <a:ln w="25400">
            <a:solidFill>
              <a:schemeClr val="tx1"/>
            </a:solidFill>
            <a:round/>
            <a:headEnd/>
            <a:tailEnd/>
          </a:ln>
        </p:spPr>
        <p:txBody>
          <a:bodyPr wrap="none" anchor="ctr"/>
          <a:lstStyle/>
          <a:p>
            <a:endParaRPr lang="en-US"/>
          </a:p>
        </p:txBody>
      </p:sp>
      <p:sp>
        <p:nvSpPr>
          <p:cNvPr id="8234" name="Oval 43"/>
          <p:cNvSpPr>
            <a:spLocks noChangeArrowheads="1"/>
          </p:cNvSpPr>
          <p:nvPr/>
        </p:nvSpPr>
        <p:spPr bwMode="auto">
          <a:xfrm>
            <a:off x="2647950" y="4648200"/>
            <a:ext cx="1143000" cy="381000"/>
          </a:xfrm>
          <a:prstGeom prst="ellipse">
            <a:avLst/>
          </a:prstGeom>
          <a:noFill/>
          <a:ln w="25400">
            <a:solidFill>
              <a:schemeClr val="tx1"/>
            </a:solidFill>
            <a:round/>
            <a:headEnd/>
            <a:tailEnd/>
          </a:ln>
        </p:spPr>
        <p:txBody>
          <a:bodyPr wrap="none" anchor="ctr"/>
          <a:lstStyle/>
          <a:p>
            <a:endParaRPr lang="en-US"/>
          </a:p>
        </p:txBody>
      </p:sp>
      <p:sp>
        <p:nvSpPr>
          <p:cNvPr id="8235" name="Text Box 44"/>
          <p:cNvSpPr txBox="1">
            <a:spLocks noChangeArrowheads="1"/>
          </p:cNvSpPr>
          <p:nvPr/>
        </p:nvSpPr>
        <p:spPr bwMode="auto">
          <a:xfrm>
            <a:off x="1371600" y="4648200"/>
            <a:ext cx="679450" cy="366713"/>
          </a:xfrm>
          <a:prstGeom prst="rect">
            <a:avLst/>
          </a:prstGeom>
          <a:noFill/>
          <a:ln w="9525">
            <a:noFill/>
            <a:miter lim="800000"/>
            <a:headEnd/>
            <a:tailEnd/>
          </a:ln>
        </p:spPr>
        <p:txBody>
          <a:bodyPr wrap="none">
            <a:spAutoFit/>
          </a:bodyPr>
          <a:lstStyle/>
          <a:p>
            <a:pPr algn="ctr"/>
            <a:r>
              <a:rPr lang="en-US" sz="1800" b="1">
                <a:latin typeface="Times New Roman" pitchFamily="18" charset="0"/>
              </a:rPr>
              <a:t>www</a:t>
            </a:r>
          </a:p>
        </p:txBody>
      </p:sp>
      <p:sp>
        <p:nvSpPr>
          <p:cNvPr id="8236" name="Text Box 45"/>
          <p:cNvSpPr txBox="1">
            <a:spLocks noChangeArrowheads="1"/>
          </p:cNvSpPr>
          <p:nvPr/>
        </p:nvSpPr>
        <p:spPr bwMode="auto">
          <a:xfrm>
            <a:off x="2695575" y="4648200"/>
            <a:ext cx="1079500" cy="366713"/>
          </a:xfrm>
          <a:prstGeom prst="rect">
            <a:avLst/>
          </a:prstGeom>
          <a:noFill/>
          <a:ln w="9525">
            <a:noFill/>
            <a:miter lim="800000"/>
            <a:headEnd/>
            <a:tailEnd/>
          </a:ln>
        </p:spPr>
        <p:txBody>
          <a:bodyPr wrap="none">
            <a:spAutoFit/>
          </a:bodyPr>
          <a:lstStyle/>
          <a:p>
            <a:pPr algn="ctr"/>
            <a:r>
              <a:rPr lang="en-US" sz="1800" b="1">
                <a:latin typeface="Times New Roman" pitchFamily="18" charset="0"/>
              </a:rPr>
              <a:t>.research</a:t>
            </a:r>
          </a:p>
        </p:txBody>
      </p:sp>
      <p:sp>
        <p:nvSpPr>
          <p:cNvPr id="8237" name="Text Box 46"/>
          <p:cNvSpPr txBox="1">
            <a:spLocks noChangeArrowheads="1"/>
          </p:cNvSpPr>
          <p:nvPr/>
        </p:nvSpPr>
        <p:spPr bwMode="auto">
          <a:xfrm>
            <a:off x="2241550" y="4522788"/>
            <a:ext cx="488950" cy="457200"/>
          </a:xfrm>
          <a:prstGeom prst="rect">
            <a:avLst/>
          </a:prstGeom>
          <a:noFill/>
          <a:ln w="9525">
            <a:noFill/>
            <a:miter lim="800000"/>
            <a:headEnd/>
            <a:tailEnd/>
          </a:ln>
        </p:spPr>
        <p:txBody>
          <a:bodyPr wrap="none">
            <a:spAutoFit/>
          </a:bodyPr>
          <a:lstStyle/>
          <a:p>
            <a:pPr algn="ctr"/>
            <a:r>
              <a:rPr lang="en-US" b="1">
                <a:latin typeface="Times New Roman" pitchFamily="18" charset="0"/>
              </a:rPr>
              <a:t>…</a:t>
            </a:r>
          </a:p>
        </p:txBody>
      </p:sp>
      <p:sp>
        <p:nvSpPr>
          <p:cNvPr id="8238" name="Oval 47"/>
          <p:cNvSpPr>
            <a:spLocks noChangeArrowheads="1"/>
          </p:cNvSpPr>
          <p:nvPr/>
        </p:nvSpPr>
        <p:spPr bwMode="auto">
          <a:xfrm>
            <a:off x="1905000" y="5867400"/>
            <a:ext cx="1143000" cy="381000"/>
          </a:xfrm>
          <a:prstGeom prst="ellipse">
            <a:avLst/>
          </a:prstGeom>
          <a:noFill/>
          <a:ln w="25400">
            <a:solidFill>
              <a:schemeClr val="tx1"/>
            </a:solidFill>
            <a:round/>
            <a:headEnd/>
            <a:tailEnd/>
          </a:ln>
        </p:spPr>
        <p:txBody>
          <a:bodyPr wrap="none" anchor="ctr"/>
          <a:lstStyle/>
          <a:p>
            <a:endParaRPr lang="en-US"/>
          </a:p>
        </p:txBody>
      </p:sp>
      <p:sp>
        <p:nvSpPr>
          <p:cNvPr id="8239" name="Text Box 48"/>
          <p:cNvSpPr txBox="1">
            <a:spLocks noChangeArrowheads="1"/>
          </p:cNvSpPr>
          <p:nvPr/>
        </p:nvSpPr>
        <p:spPr bwMode="auto">
          <a:xfrm>
            <a:off x="2133600" y="5867400"/>
            <a:ext cx="679450" cy="366713"/>
          </a:xfrm>
          <a:prstGeom prst="rect">
            <a:avLst/>
          </a:prstGeom>
          <a:noFill/>
          <a:ln w="9525">
            <a:noFill/>
            <a:miter lim="800000"/>
            <a:headEnd/>
            <a:tailEnd/>
          </a:ln>
        </p:spPr>
        <p:txBody>
          <a:bodyPr wrap="none">
            <a:spAutoFit/>
          </a:bodyPr>
          <a:lstStyle/>
          <a:p>
            <a:pPr algn="ctr"/>
            <a:r>
              <a:rPr lang="en-US" sz="1800" b="1">
                <a:latin typeface="Times New Roman" pitchFamily="18" charset="0"/>
              </a:rPr>
              <a:t>www</a:t>
            </a:r>
          </a:p>
        </p:txBody>
      </p:sp>
      <p:sp>
        <p:nvSpPr>
          <p:cNvPr id="8240" name="Line 49"/>
          <p:cNvSpPr>
            <a:spLocks noChangeShapeType="1"/>
          </p:cNvSpPr>
          <p:nvPr/>
        </p:nvSpPr>
        <p:spPr bwMode="auto">
          <a:xfrm flipH="1">
            <a:off x="2667000" y="5029200"/>
            <a:ext cx="381000" cy="838200"/>
          </a:xfrm>
          <a:prstGeom prst="line">
            <a:avLst/>
          </a:prstGeom>
          <a:noFill/>
          <a:ln w="25400">
            <a:solidFill>
              <a:schemeClr val="tx1"/>
            </a:solidFill>
            <a:round/>
            <a:headEnd/>
            <a:tailEnd/>
          </a:ln>
        </p:spPr>
        <p:txBody>
          <a:bodyPr/>
          <a:lstStyle/>
          <a:p>
            <a:endParaRPr lang="en-US"/>
          </a:p>
        </p:txBody>
      </p:sp>
      <p:sp>
        <p:nvSpPr>
          <p:cNvPr id="8241" name="Line 50"/>
          <p:cNvSpPr>
            <a:spLocks noChangeShapeType="1"/>
          </p:cNvSpPr>
          <p:nvPr/>
        </p:nvSpPr>
        <p:spPr bwMode="auto">
          <a:xfrm flipH="1">
            <a:off x="4876800" y="3810000"/>
            <a:ext cx="381000" cy="838200"/>
          </a:xfrm>
          <a:prstGeom prst="line">
            <a:avLst/>
          </a:prstGeom>
          <a:noFill/>
          <a:ln w="25400">
            <a:solidFill>
              <a:srgbClr val="FF6600"/>
            </a:solidFill>
            <a:round/>
            <a:headEnd/>
            <a:tailEnd/>
          </a:ln>
        </p:spPr>
        <p:txBody>
          <a:bodyPr/>
          <a:lstStyle/>
          <a:p>
            <a:endParaRPr lang="en-US"/>
          </a:p>
        </p:txBody>
      </p:sp>
      <p:sp>
        <p:nvSpPr>
          <p:cNvPr id="8242" name="Oval 51"/>
          <p:cNvSpPr>
            <a:spLocks noChangeArrowheads="1"/>
          </p:cNvSpPr>
          <p:nvPr/>
        </p:nvSpPr>
        <p:spPr bwMode="auto">
          <a:xfrm>
            <a:off x="4114800" y="4648200"/>
            <a:ext cx="1143000" cy="381000"/>
          </a:xfrm>
          <a:prstGeom prst="ellipse">
            <a:avLst/>
          </a:prstGeom>
          <a:noFill/>
          <a:ln w="25400">
            <a:solidFill>
              <a:srgbClr val="008080"/>
            </a:solidFill>
            <a:round/>
            <a:headEnd/>
            <a:tailEnd/>
          </a:ln>
        </p:spPr>
        <p:txBody>
          <a:bodyPr wrap="none" anchor="ctr"/>
          <a:lstStyle/>
          <a:p>
            <a:endParaRPr lang="en-US"/>
          </a:p>
        </p:txBody>
      </p:sp>
      <p:sp>
        <p:nvSpPr>
          <p:cNvPr id="8243" name="Text Box 52"/>
          <p:cNvSpPr txBox="1">
            <a:spLocks noChangeArrowheads="1"/>
          </p:cNvSpPr>
          <p:nvPr/>
        </p:nvSpPr>
        <p:spPr bwMode="auto">
          <a:xfrm>
            <a:off x="4410075" y="4648200"/>
            <a:ext cx="434975" cy="369888"/>
          </a:xfrm>
          <a:prstGeom prst="rect">
            <a:avLst/>
          </a:prstGeom>
          <a:noFill/>
          <a:ln w="9525">
            <a:noFill/>
            <a:miter lim="800000"/>
            <a:headEnd/>
            <a:tailEnd/>
          </a:ln>
        </p:spPr>
        <p:txBody>
          <a:bodyPr wrap="none">
            <a:spAutoFit/>
          </a:bodyPr>
          <a:lstStyle/>
          <a:p>
            <a:pPr algn="ctr"/>
            <a:r>
              <a:rPr lang="en-US" sz="1800" b="1">
                <a:solidFill>
                  <a:srgbClr val="008080"/>
                </a:solidFill>
                <a:latin typeface="Times New Roman" pitchFamily="18" charset="0"/>
              </a:rPr>
              <a:t>.cs</a:t>
            </a:r>
          </a:p>
        </p:txBody>
      </p:sp>
      <p:sp>
        <p:nvSpPr>
          <p:cNvPr id="8244" name="Text Box 53"/>
          <p:cNvSpPr txBox="1">
            <a:spLocks noChangeArrowheads="1"/>
          </p:cNvSpPr>
          <p:nvPr/>
        </p:nvSpPr>
        <p:spPr bwMode="auto">
          <a:xfrm>
            <a:off x="5232400" y="4495800"/>
            <a:ext cx="488950" cy="457200"/>
          </a:xfrm>
          <a:prstGeom prst="rect">
            <a:avLst/>
          </a:prstGeom>
          <a:noFill/>
          <a:ln w="9525">
            <a:noFill/>
            <a:miter lim="800000"/>
            <a:headEnd/>
            <a:tailEnd/>
          </a:ln>
        </p:spPr>
        <p:txBody>
          <a:bodyPr wrap="none">
            <a:spAutoFit/>
          </a:bodyPr>
          <a:lstStyle/>
          <a:p>
            <a:pPr algn="ctr"/>
            <a:r>
              <a:rPr lang="en-US" b="1">
                <a:latin typeface="Times New Roman" pitchFamily="18" charset="0"/>
              </a:rPr>
              <a:t>…</a:t>
            </a:r>
          </a:p>
        </p:txBody>
      </p:sp>
      <p:sp>
        <p:nvSpPr>
          <p:cNvPr id="8245" name="Text Box 54"/>
          <p:cNvSpPr txBox="1">
            <a:spLocks noChangeArrowheads="1"/>
          </p:cNvSpPr>
          <p:nvPr/>
        </p:nvSpPr>
        <p:spPr bwMode="auto">
          <a:xfrm>
            <a:off x="5867400" y="4648200"/>
            <a:ext cx="755650" cy="369888"/>
          </a:xfrm>
          <a:prstGeom prst="rect">
            <a:avLst/>
          </a:prstGeom>
          <a:noFill/>
          <a:ln w="9525">
            <a:noFill/>
            <a:miter lim="800000"/>
            <a:headEnd/>
            <a:tailEnd/>
          </a:ln>
        </p:spPr>
        <p:txBody>
          <a:bodyPr wrap="none">
            <a:spAutoFit/>
          </a:bodyPr>
          <a:lstStyle/>
          <a:p>
            <a:pPr algn="ctr"/>
            <a:r>
              <a:rPr lang="en-US" sz="1800" b="1">
                <a:latin typeface="Times New Roman" pitchFamily="18" charset="0"/>
              </a:rPr>
              <a:t>.math</a:t>
            </a:r>
          </a:p>
        </p:txBody>
      </p:sp>
      <p:sp>
        <p:nvSpPr>
          <p:cNvPr id="8246" name="Oval 55"/>
          <p:cNvSpPr>
            <a:spLocks noChangeArrowheads="1"/>
          </p:cNvSpPr>
          <p:nvPr/>
        </p:nvSpPr>
        <p:spPr bwMode="auto">
          <a:xfrm>
            <a:off x="5638800" y="4648200"/>
            <a:ext cx="1143000" cy="381000"/>
          </a:xfrm>
          <a:prstGeom prst="ellipse">
            <a:avLst/>
          </a:prstGeom>
          <a:noFill/>
          <a:ln w="25400">
            <a:solidFill>
              <a:schemeClr val="tx1"/>
            </a:solidFill>
            <a:round/>
            <a:headEnd/>
            <a:tailEnd/>
          </a:ln>
        </p:spPr>
        <p:txBody>
          <a:bodyPr wrap="none" anchor="ctr"/>
          <a:lstStyle/>
          <a:p>
            <a:endParaRPr lang="en-US"/>
          </a:p>
        </p:txBody>
      </p:sp>
      <p:sp>
        <p:nvSpPr>
          <p:cNvPr id="8247" name="Line 56"/>
          <p:cNvSpPr>
            <a:spLocks noChangeShapeType="1"/>
          </p:cNvSpPr>
          <p:nvPr/>
        </p:nvSpPr>
        <p:spPr bwMode="auto">
          <a:xfrm>
            <a:off x="5638800" y="3810000"/>
            <a:ext cx="381000" cy="838200"/>
          </a:xfrm>
          <a:prstGeom prst="line">
            <a:avLst/>
          </a:prstGeom>
          <a:noFill/>
          <a:ln w="25400">
            <a:solidFill>
              <a:srgbClr val="FF6600"/>
            </a:solidFill>
            <a:round/>
            <a:headEnd/>
            <a:tailEnd/>
          </a:ln>
        </p:spPr>
        <p:txBody>
          <a:bodyPr/>
          <a:lstStyle/>
          <a:p>
            <a:endParaRPr lang="en-US"/>
          </a:p>
        </p:txBody>
      </p:sp>
      <p:sp>
        <p:nvSpPr>
          <p:cNvPr id="8248" name="Oval 57"/>
          <p:cNvSpPr>
            <a:spLocks noChangeArrowheads="1"/>
          </p:cNvSpPr>
          <p:nvPr/>
        </p:nvSpPr>
        <p:spPr bwMode="auto">
          <a:xfrm>
            <a:off x="3352800" y="5867400"/>
            <a:ext cx="1143000" cy="381000"/>
          </a:xfrm>
          <a:prstGeom prst="ellipse">
            <a:avLst/>
          </a:prstGeom>
          <a:noFill/>
          <a:ln w="25400">
            <a:solidFill>
              <a:srgbClr val="008080"/>
            </a:solidFill>
            <a:round/>
            <a:headEnd/>
            <a:tailEnd/>
          </a:ln>
        </p:spPr>
        <p:txBody>
          <a:bodyPr wrap="none" anchor="ctr"/>
          <a:lstStyle/>
          <a:p>
            <a:endParaRPr lang="en-US"/>
          </a:p>
        </p:txBody>
      </p:sp>
      <p:sp>
        <p:nvSpPr>
          <p:cNvPr id="8249" name="Text Box 58"/>
          <p:cNvSpPr txBox="1">
            <a:spLocks noChangeArrowheads="1"/>
          </p:cNvSpPr>
          <p:nvPr/>
        </p:nvSpPr>
        <p:spPr bwMode="auto">
          <a:xfrm>
            <a:off x="3581400" y="5867400"/>
            <a:ext cx="679450" cy="366713"/>
          </a:xfrm>
          <a:prstGeom prst="rect">
            <a:avLst/>
          </a:prstGeom>
          <a:noFill/>
          <a:ln w="9525">
            <a:noFill/>
            <a:miter lim="800000"/>
            <a:headEnd/>
            <a:tailEnd/>
          </a:ln>
        </p:spPr>
        <p:txBody>
          <a:bodyPr wrap="none">
            <a:spAutoFit/>
          </a:bodyPr>
          <a:lstStyle/>
          <a:p>
            <a:pPr algn="ctr"/>
            <a:r>
              <a:rPr lang="en-US" sz="1800" b="1">
                <a:solidFill>
                  <a:srgbClr val="008080"/>
                </a:solidFill>
                <a:latin typeface="Times New Roman" pitchFamily="18" charset="0"/>
              </a:rPr>
              <a:t>www</a:t>
            </a:r>
          </a:p>
        </p:txBody>
      </p:sp>
      <p:sp>
        <p:nvSpPr>
          <p:cNvPr id="8250" name="Line 59"/>
          <p:cNvSpPr>
            <a:spLocks noChangeShapeType="1"/>
          </p:cNvSpPr>
          <p:nvPr/>
        </p:nvSpPr>
        <p:spPr bwMode="auto">
          <a:xfrm flipH="1">
            <a:off x="4114800" y="5029200"/>
            <a:ext cx="381000" cy="838200"/>
          </a:xfrm>
          <a:prstGeom prst="line">
            <a:avLst/>
          </a:prstGeom>
          <a:noFill/>
          <a:ln w="25400">
            <a:solidFill>
              <a:srgbClr val="008080"/>
            </a:solidFill>
            <a:round/>
            <a:headEnd/>
            <a:tailEnd/>
          </a:ln>
        </p:spPr>
        <p:txBody>
          <a:bodyPr/>
          <a:lstStyle/>
          <a:p>
            <a:endParaRPr lang="en-US"/>
          </a:p>
        </p:txBody>
      </p:sp>
      <p:sp>
        <p:nvSpPr>
          <p:cNvPr id="8251" name="Text Box 60"/>
          <p:cNvSpPr txBox="1">
            <a:spLocks noChangeArrowheads="1"/>
          </p:cNvSpPr>
          <p:nvPr/>
        </p:nvSpPr>
        <p:spPr bwMode="auto">
          <a:xfrm>
            <a:off x="4470400" y="5715000"/>
            <a:ext cx="488950" cy="457200"/>
          </a:xfrm>
          <a:prstGeom prst="rect">
            <a:avLst/>
          </a:prstGeom>
          <a:noFill/>
          <a:ln w="9525">
            <a:noFill/>
            <a:miter lim="800000"/>
            <a:headEnd/>
            <a:tailEnd/>
          </a:ln>
        </p:spPr>
        <p:txBody>
          <a:bodyPr wrap="none">
            <a:spAutoFit/>
          </a:bodyPr>
          <a:lstStyle/>
          <a:p>
            <a:pPr algn="ctr"/>
            <a:r>
              <a:rPr lang="en-US" b="1">
                <a:solidFill>
                  <a:srgbClr val="008080"/>
                </a:solidFill>
                <a:latin typeface="Times New Roman" pitchFamily="18" charset="0"/>
              </a:rPr>
              <a:t>…</a:t>
            </a:r>
          </a:p>
        </p:txBody>
      </p:sp>
      <p:sp>
        <p:nvSpPr>
          <p:cNvPr id="8252" name="Line 61"/>
          <p:cNvSpPr>
            <a:spLocks noChangeShapeType="1"/>
          </p:cNvSpPr>
          <p:nvPr/>
        </p:nvSpPr>
        <p:spPr bwMode="auto">
          <a:xfrm>
            <a:off x="4876800" y="5029200"/>
            <a:ext cx="381000" cy="838200"/>
          </a:xfrm>
          <a:prstGeom prst="line">
            <a:avLst/>
          </a:prstGeom>
          <a:noFill/>
          <a:ln w="25400">
            <a:solidFill>
              <a:srgbClr val="008080"/>
            </a:solidFill>
            <a:round/>
            <a:headEnd/>
            <a:tailEnd/>
          </a:ln>
        </p:spPr>
        <p:txBody>
          <a:bodyPr/>
          <a:lstStyle/>
          <a:p>
            <a:endParaRPr lang="en-US"/>
          </a:p>
        </p:txBody>
      </p:sp>
      <p:sp>
        <p:nvSpPr>
          <p:cNvPr id="8253" name="Oval 62"/>
          <p:cNvSpPr>
            <a:spLocks noChangeArrowheads="1"/>
          </p:cNvSpPr>
          <p:nvPr/>
        </p:nvSpPr>
        <p:spPr bwMode="auto">
          <a:xfrm>
            <a:off x="4876800" y="5867400"/>
            <a:ext cx="1143000" cy="381000"/>
          </a:xfrm>
          <a:prstGeom prst="ellipse">
            <a:avLst/>
          </a:prstGeom>
          <a:noFill/>
          <a:ln w="25400">
            <a:solidFill>
              <a:srgbClr val="008080"/>
            </a:solidFill>
            <a:round/>
            <a:headEnd/>
            <a:tailEnd/>
          </a:ln>
        </p:spPr>
        <p:txBody>
          <a:bodyPr wrap="none" anchor="ctr"/>
          <a:lstStyle/>
          <a:p>
            <a:endParaRPr lang="en-US"/>
          </a:p>
        </p:txBody>
      </p:sp>
      <p:sp>
        <p:nvSpPr>
          <p:cNvPr id="8254" name="Text Box 63"/>
          <p:cNvSpPr txBox="1">
            <a:spLocks noChangeArrowheads="1"/>
          </p:cNvSpPr>
          <p:nvPr/>
        </p:nvSpPr>
        <p:spPr bwMode="auto">
          <a:xfrm>
            <a:off x="5197475" y="5867400"/>
            <a:ext cx="495300" cy="366713"/>
          </a:xfrm>
          <a:prstGeom prst="rect">
            <a:avLst/>
          </a:prstGeom>
          <a:noFill/>
          <a:ln w="9525">
            <a:noFill/>
            <a:miter lim="800000"/>
            <a:headEnd/>
            <a:tailEnd/>
          </a:ln>
        </p:spPr>
        <p:txBody>
          <a:bodyPr wrap="none">
            <a:spAutoFit/>
          </a:bodyPr>
          <a:lstStyle/>
          <a:p>
            <a:pPr algn="ctr"/>
            <a:r>
              <a:rPr lang="en-US" sz="1800" b="1">
                <a:solidFill>
                  <a:srgbClr val="008080"/>
                </a:solidFill>
                <a:latin typeface="Times New Roman" pitchFamily="18" charset="0"/>
              </a:rPr>
              <a:t>.lcs</a:t>
            </a:r>
          </a:p>
        </p:txBody>
      </p:sp>
      <p:sp>
        <p:nvSpPr>
          <p:cNvPr id="8255" name="Line 64"/>
          <p:cNvSpPr>
            <a:spLocks noChangeShapeType="1"/>
          </p:cNvSpPr>
          <p:nvPr/>
        </p:nvSpPr>
        <p:spPr bwMode="auto">
          <a:xfrm flipH="1">
            <a:off x="5257800" y="6248400"/>
            <a:ext cx="76200" cy="228600"/>
          </a:xfrm>
          <a:prstGeom prst="line">
            <a:avLst/>
          </a:prstGeom>
          <a:noFill/>
          <a:ln w="25400">
            <a:solidFill>
              <a:srgbClr val="008080"/>
            </a:solidFill>
            <a:prstDash val="sysDot"/>
            <a:round/>
            <a:headEnd/>
            <a:tailEnd/>
          </a:ln>
        </p:spPr>
        <p:txBody>
          <a:bodyPr/>
          <a:lstStyle/>
          <a:p>
            <a:endParaRPr lang="en-US"/>
          </a:p>
        </p:txBody>
      </p:sp>
      <p:sp>
        <p:nvSpPr>
          <p:cNvPr id="8256" name="Line 65"/>
          <p:cNvSpPr>
            <a:spLocks noChangeShapeType="1"/>
          </p:cNvSpPr>
          <p:nvPr/>
        </p:nvSpPr>
        <p:spPr bwMode="auto">
          <a:xfrm flipH="1">
            <a:off x="6019800" y="5029200"/>
            <a:ext cx="76200" cy="228600"/>
          </a:xfrm>
          <a:prstGeom prst="line">
            <a:avLst/>
          </a:prstGeom>
          <a:noFill/>
          <a:ln w="25400">
            <a:solidFill>
              <a:schemeClr val="tx1"/>
            </a:solidFill>
            <a:prstDash val="sysDot"/>
            <a:round/>
            <a:headEnd/>
            <a:tailEnd/>
          </a:ln>
        </p:spPr>
        <p:txBody>
          <a:bodyPr/>
          <a:lstStyle/>
          <a:p>
            <a:endParaRPr lang="en-US"/>
          </a:p>
        </p:txBody>
      </p:sp>
      <p:sp>
        <p:nvSpPr>
          <p:cNvPr id="8257" name="Line 66"/>
          <p:cNvSpPr>
            <a:spLocks noChangeShapeType="1"/>
          </p:cNvSpPr>
          <p:nvPr/>
        </p:nvSpPr>
        <p:spPr bwMode="auto">
          <a:xfrm flipH="1">
            <a:off x="3886200" y="3810000"/>
            <a:ext cx="76200" cy="228600"/>
          </a:xfrm>
          <a:prstGeom prst="line">
            <a:avLst/>
          </a:prstGeom>
          <a:noFill/>
          <a:ln w="25400">
            <a:solidFill>
              <a:schemeClr val="tx1"/>
            </a:solidFill>
            <a:prstDash val="sysDot"/>
            <a:round/>
            <a:headEnd/>
            <a:tailEnd/>
          </a:ln>
        </p:spPr>
        <p:txBody>
          <a:bodyPr/>
          <a:lstStyle/>
          <a:p>
            <a:endParaRPr lang="en-US"/>
          </a:p>
        </p:txBody>
      </p:sp>
      <p:sp>
        <p:nvSpPr>
          <p:cNvPr id="8258" name="Line 67"/>
          <p:cNvSpPr>
            <a:spLocks noChangeShapeType="1"/>
          </p:cNvSpPr>
          <p:nvPr/>
        </p:nvSpPr>
        <p:spPr bwMode="auto">
          <a:xfrm flipH="1">
            <a:off x="6781800" y="3810000"/>
            <a:ext cx="76200" cy="228600"/>
          </a:xfrm>
          <a:prstGeom prst="line">
            <a:avLst/>
          </a:prstGeom>
          <a:noFill/>
          <a:ln w="25400">
            <a:solidFill>
              <a:schemeClr val="tx1"/>
            </a:solidFill>
            <a:prstDash val="sysDot"/>
            <a:round/>
            <a:headEnd/>
            <a:tailEnd/>
          </a:ln>
        </p:spPr>
        <p:txBody>
          <a:bodyPr/>
          <a:lstStyle/>
          <a:p>
            <a:endParaRPr lang="en-US"/>
          </a:p>
        </p:txBody>
      </p:sp>
      <p:sp>
        <p:nvSpPr>
          <p:cNvPr id="8259" name="Line 68"/>
          <p:cNvSpPr>
            <a:spLocks noChangeShapeType="1"/>
          </p:cNvSpPr>
          <p:nvPr/>
        </p:nvSpPr>
        <p:spPr bwMode="auto">
          <a:xfrm>
            <a:off x="5562600" y="6248400"/>
            <a:ext cx="76200" cy="228600"/>
          </a:xfrm>
          <a:prstGeom prst="line">
            <a:avLst/>
          </a:prstGeom>
          <a:noFill/>
          <a:ln w="25400">
            <a:solidFill>
              <a:srgbClr val="008080"/>
            </a:solidFill>
            <a:prstDash val="sysDot"/>
            <a:round/>
            <a:headEnd/>
            <a:tailEnd/>
          </a:ln>
        </p:spPr>
        <p:txBody>
          <a:bodyPr/>
          <a:lstStyle/>
          <a:p>
            <a:endParaRPr lang="en-US"/>
          </a:p>
        </p:txBody>
      </p:sp>
      <p:sp>
        <p:nvSpPr>
          <p:cNvPr id="8260" name="Line 69"/>
          <p:cNvSpPr>
            <a:spLocks noChangeShapeType="1"/>
          </p:cNvSpPr>
          <p:nvPr/>
        </p:nvSpPr>
        <p:spPr bwMode="auto">
          <a:xfrm>
            <a:off x="6324600" y="5029200"/>
            <a:ext cx="76200" cy="228600"/>
          </a:xfrm>
          <a:prstGeom prst="line">
            <a:avLst/>
          </a:prstGeom>
          <a:noFill/>
          <a:ln w="25400">
            <a:solidFill>
              <a:schemeClr val="tx1"/>
            </a:solidFill>
            <a:prstDash val="sysDot"/>
            <a:round/>
            <a:headEnd/>
            <a:tailEnd/>
          </a:ln>
        </p:spPr>
        <p:txBody>
          <a:bodyPr/>
          <a:lstStyle/>
          <a:p>
            <a:endParaRPr lang="en-US"/>
          </a:p>
        </p:txBody>
      </p:sp>
      <p:sp>
        <p:nvSpPr>
          <p:cNvPr id="8261" name="Line 70"/>
          <p:cNvSpPr>
            <a:spLocks noChangeShapeType="1"/>
          </p:cNvSpPr>
          <p:nvPr/>
        </p:nvSpPr>
        <p:spPr bwMode="auto">
          <a:xfrm>
            <a:off x="7162800" y="3810000"/>
            <a:ext cx="76200" cy="228600"/>
          </a:xfrm>
          <a:prstGeom prst="line">
            <a:avLst/>
          </a:prstGeom>
          <a:noFill/>
          <a:ln w="25400">
            <a:solidFill>
              <a:schemeClr val="tx1"/>
            </a:solidFill>
            <a:prstDash val="sysDot"/>
            <a:round/>
            <a:headEnd/>
            <a:tailEnd/>
          </a:ln>
        </p:spPr>
        <p:txBody>
          <a:bodyPr/>
          <a:lstStyle/>
          <a:p>
            <a:endParaRPr lang="en-US"/>
          </a:p>
        </p:txBody>
      </p:sp>
      <p:sp>
        <p:nvSpPr>
          <p:cNvPr id="8262" name="Line 71"/>
          <p:cNvSpPr>
            <a:spLocks noChangeShapeType="1"/>
          </p:cNvSpPr>
          <p:nvPr/>
        </p:nvSpPr>
        <p:spPr bwMode="auto">
          <a:xfrm>
            <a:off x="4191000" y="3810000"/>
            <a:ext cx="76200" cy="228600"/>
          </a:xfrm>
          <a:prstGeom prst="line">
            <a:avLst/>
          </a:prstGeom>
          <a:noFill/>
          <a:ln w="25400">
            <a:solidFill>
              <a:schemeClr val="tx1"/>
            </a:solidFill>
            <a:prstDash val="sysDot"/>
            <a:round/>
            <a:headEnd/>
            <a:tailEnd/>
          </a:ln>
        </p:spPr>
        <p:txBody>
          <a:bodyPr/>
          <a:lstStyle/>
          <a:p>
            <a:endParaRPr lang="en-US"/>
          </a:p>
        </p:txBody>
      </p:sp>
      <p:sp>
        <p:nvSpPr>
          <p:cNvPr id="8263" name="Line 72"/>
          <p:cNvSpPr>
            <a:spLocks noChangeShapeType="1"/>
          </p:cNvSpPr>
          <p:nvPr/>
        </p:nvSpPr>
        <p:spPr bwMode="auto">
          <a:xfrm>
            <a:off x="7772400" y="2590800"/>
            <a:ext cx="76200" cy="228600"/>
          </a:xfrm>
          <a:prstGeom prst="line">
            <a:avLst/>
          </a:prstGeom>
          <a:noFill/>
          <a:ln w="25400">
            <a:solidFill>
              <a:schemeClr val="tx1"/>
            </a:solidFill>
            <a:prstDash val="sysDot"/>
            <a:round/>
            <a:headEnd/>
            <a:tailEnd/>
          </a:ln>
        </p:spPr>
        <p:txBody>
          <a:bodyPr/>
          <a:lstStyle/>
          <a:p>
            <a:endParaRPr lang="en-US"/>
          </a:p>
        </p:txBody>
      </p:sp>
      <p:sp>
        <p:nvSpPr>
          <p:cNvPr id="8264" name="Line 73"/>
          <p:cNvSpPr>
            <a:spLocks noChangeShapeType="1"/>
          </p:cNvSpPr>
          <p:nvPr/>
        </p:nvSpPr>
        <p:spPr bwMode="auto">
          <a:xfrm>
            <a:off x="4876800" y="2590800"/>
            <a:ext cx="76200" cy="228600"/>
          </a:xfrm>
          <a:prstGeom prst="line">
            <a:avLst/>
          </a:prstGeom>
          <a:noFill/>
          <a:ln w="25400">
            <a:solidFill>
              <a:schemeClr val="tx1"/>
            </a:solidFill>
            <a:prstDash val="sysDot"/>
            <a:round/>
            <a:headEnd/>
            <a:tailEnd/>
          </a:ln>
        </p:spPr>
        <p:txBody>
          <a:bodyPr/>
          <a:lstStyle/>
          <a:p>
            <a:endParaRPr lang="en-US"/>
          </a:p>
        </p:txBody>
      </p:sp>
      <p:sp>
        <p:nvSpPr>
          <p:cNvPr id="8265" name="Line 74"/>
          <p:cNvSpPr>
            <a:spLocks noChangeShapeType="1"/>
          </p:cNvSpPr>
          <p:nvPr/>
        </p:nvSpPr>
        <p:spPr bwMode="auto">
          <a:xfrm flipH="1">
            <a:off x="7467600" y="2590800"/>
            <a:ext cx="76200" cy="228600"/>
          </a:xfrm>
          <a:prstGeom prst="line">
            <a:avLst/>
          </a:prstGeom>
          <a:noFill/>
          <a:ln w="25400">
            <a:solidFill>
              <a:schemeClr val="tx1"/>
            </a:solidFill>
            <a:prstDash val="sysDot"/>
            <a:round/>
            <a:headEnd/>
            <a:tailEnd/>
          </a:ln>
        </p:spPr>
        <p:txBody>
          <a:bodyPr/>
          <a:lstStyle/>
          <a:p>
            <a:endParaRPr lang="en-US"/>
          </a:p>
        </p:txBody>
      </p:sp>
      <p:sp>
        <p:nvSpPr>
          <p:cNvPr id="8266" name="Line 75"/>
          <p:cNvSpPr>
            <a:spLocks noChangeShapeType="1"/>
          </p:cNvSpPr>
          <p:nvPr/>
        </p:nvSpPr>
        <p:spPr bwMode="auto">
          <a:xfrm flipH="1">
            <a:off x="4572000" y="2590800"/>
            <a:ext cx="76200" cy="228600"/>
          </a:xfrm>
          <a:prstGeom prst="line">
            <a:avLst/>
          </a:prstGeom>
          <a:noFill/>
          <a:ln w="25400">
            <a:solidFill>
              <a:schemeClr val="tx1"/>
            </a:solidFill>
            <a:prstDash val="sysDot"/>
            <a:round/>
            <a:headEnd/>
            <a:tailEnd/>
          </a:ln>
        </p:spPr>
        <p:txBody>
          <a:bodyPr/>
          <a:lstStyle/>
          <a:p>
            <a:endParaRPr lang="en-US"/>
          </a:p>
        </p:txBody>
      </p:sp>
      <p:sp>
        <p:nvSpPr>
          <p:cNvPr id="8267" name="Line 76"/>
          <p:cNvSpPr>
            <a:spLocks noChangeShapeType="1"/>
          </p:cNvSpPr>
          <p:nvPr/>
        </p:nvSpPr>
        <p:spPr bwMode="auto">
          <a:xfrm>
            <a:off x="3352800" y="5029200"/>
            <a:ext cx="76200" cy="228600"/>
          </a:xfrm>
          <a:prstGeom prst="line">
            <a:avLst/>
          </a:prstGeom>
          <a:noFill/>
          <a:ln w="25400">
            <a:solidFill>
              <a:schemeClr val="tx1"/>
            </a:solidFill>
            <a:prstDash val="sysDot"/>
            <a:round/>
            <a:headEnd/>
            <a:tailEnd/>
          </a:ln>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4" name="Rectangle 2"/>
          <p:cNvSpPr>
            <a:spLocks noGrp="1" noChangeArrowheads="1"/>
          </p:cNvSpPr>
          <p:nvPr>
            <p:ph type="title"/>
          </p:nvPr>
        </p:nvSpPr>
        <p:spPr/>
        <p:txBody>
          <a:bodyPr/>
          <a:lstStyle/>
          <a:p>
            <a:pPr indent="0"/>
            <a:r>
              <a:rPr lang="en-US" smtClean="0"/>
              <a:t>DNS Name Resolution</a:t>
            </a:r>
          </a:p>
        </p:txBody>
      </p:sp>
      <p:graphicFrame>
        <p:nvGraphicFramePr>
          <p:cNvPr id="9218" name="Object 3"/>
          <p:cNvGraphicFramePr>
            <a:graphicFrameLocks noChangeAspect="1"/>
          </p:cNvGraphicFramePr>
          <p:nvPr/>
        </p:nvGraphicFramePr>
        <p:xfrm>
          <a:off x="3124200" y="5410200"/>
          <a:ext cx="762000" cy="606425"/>
        </p:xfrm>
        <a:graphic>
          <a:graphicData uri="http://schemas.openxmlformats.org/presentationml/2006/ole">
            <mc:AlternateContent xmlns:mc="http://schemas.openxmlformats.org/markup-compatibility/2006">
              <mc:Choice xmlns:v="urn:schemas-microsoft-com:vml" Requires="v">
                <p:oleObj spid="_x0000_s15454" name="Clip" r:id="rId4" imgW="4671000" imgH="3711600" progId="MS_ClipArt_Gallery.2">
                  <p:embed/>
                </p:oleObj>
              </mc:Choice>
              <mc:Fallback>
                <p:oleObj name="Clip" r:id="rId4" imgW="4671000" imgH="3711600" progId="MS_ClipArt_Gallery.2">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5410200"/>
                        <a:ext cx="762000"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9" name="Object 4"/>
          <p:cNvGraphicFramePr>
            <a:graphicFrameLocks noChangeAspect="1"/>
          </p:cNvGraphicFramePr>
          <p:nvPr/>
        </p:nvGraphicFramePr>
        <p:xfrm>
          <a:off x="3124200" y="4191000"/>
          <a:ext cx="762000" cy="596900"/>
        </p:xfrm>
        <a:graphic>
          <a:graphicData uri="http://schemas.openxmlformats.org/presentationml/2006/ole">
            <mc:AlternateContent xmlns:mc="http://schemas.openxmlformats.org/markup-compatibility/2006">
              <mc:Choice xmlns:v="urn:schemas-microsoft-com:vml" Requires="v">
                <p:oleObj spid="_x0000_s15455" name="Clip" r:id="rId6" imgW="4671000" imgH="3857760" progId="MS_ClipArt_Gallery.2">
                  <p:embed/>
                </p:oleObj>
              </mc:Choice>
              <mc:Fallback>
                <p:oleObj name="Clip" r:id="rId6" imgW="4671000" imgH="3857760" progId="MS_ClipArt_Gallery.2">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3124200" y="4191000"/>
                        <a:ext cx="762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5" name="Text Box 5"/>
          <p:cNvSpPr txBox="1">
            <a:spLocks noChangeArrowheads="1"/>
          </p:cNvSpPr>
          <p:nvPr/>
        </p:nvSpPr>
        <p:spPr bwMode="auto">
          <a:xfrm>
            <a:off x="1885950" y="4191000"/>
            <a:ext cx="1147763" cy="584200"/>
          </a:xfrm>
          <a:prstGeom prst="rect">
            <a:avLst/>
          </a:prstGeom>
          <a:noFill/>
          <a:ln w="9525">
            <a:noFill/>
            <a:miter lim="800000"/>
            <a:headEnd/>
            <a:tailEnd/>
          </a:ln>
        </p:spPr>
        <p:txBody>
          <a:bodyPr wrap="none">
            <a:spAutoFit/>
          </a:bodyPr>
          <a:lstStyle/>
          <a:p>
            <a:pPr algn="ctr"/>
            <a:r>
              <a:rPr lang="en-US" sz="1600" b="1">
                <a:latin typeface="Times New Roman" pitchFamily="18" charset="0"/>
              </a:rPr>
              <a:t>.cs.unc.edu</a:t>
            </a:r>
          </a:p>
          <a:p>
            <a:pPr algn="ctr"/>
            <a:r>
              <a:rPr lang="en-US" sz="1600" b="1">
                <a:latin typeface="Times New Roman" pitchFamily="18" charset="0"/>
              </a:rPr>
              <a:t>(resolver)</a:t>
            </a:r>
          </a:p>
        </p:txBody>
      </p:sp>
      <p:sp>
        <p:nvSpPr>
          <p:cNvPr id="9226" name="Text Box 6"/>
          <p:cNvSpPr txBox="1">
            <a:spLocks noChangeArrowheads="1"/>
          </p:cNvSpPr>
          <p:nvPr/>
        </p:nvSpPr>
        <p:spPr bwMode="auto">
          <a:xfrm>
            <a:off x="1752600" y="5562600"/>
            <a:ext cx="1446213" cy="336550"/>
          </a:xfrm>
          <a:prstGeom prst="rect">
            <a:avLst/>
          </a:prstGeom>
          <a:noFill/>
          <a:ln w="9525">
            <a:noFill/>
            <a:miter lim="800000"/>
            <a:headEnd/>
            <a:tailEnd/>
          </a:ln>
        </p:spPr>
        <p:txBody>
          <a:bodyPr wrap="none">
            <a:spAutoFit/>
          </a:bodyPr>
          <a:lstStyle/>
          <a:p>
            <a:pPr algn="ctr"/>
            <a:r>
              <a:rPr lang="en-US" sz="1600" b="1">
                <a:latin typeface="Times New Roman" pitchFamily="18" charset="0"/>
              </a:rPr>
              <a:t>(stub resolver)</a:t>
            </a:r>
          </a:p>
        </p:txBody>
      </p:sp>
      <p:grpSp>
        <p:nvGrpSpPr>
          <p:cNvPr id="2" name="Group 7"/>
          <p:cNvGrpSpPr>
            <a:grpSpLocks/>
          </p:cNvGrpSpPr>
          <p:nvPr/>
        </p:nvGrpSpPr>
        <p:grpSpPr bwMode="auto">
          <a:xfrm>
            <a:off x="1676400" y="4800600"/>
            <a:ext cx="1676400" cy="609600"/>
            <a:chOff x="768" y="3024"/>
            <a:chExt cx="1056" cy="384"/>
          </a:xfrm>
        </p:grpSpPr>
        <p:sp>
          <p:nvSpPr>
            <p:cNvPr id="9251" name="Line 8"/>
            <p:cNvSpPr>
              <a:spLocks noChangeShapeType="1"/>
            </p:cNvSpPr>
            <p:nvPr/>
          </p:nvSpPr>
          <p:spPr bwMode="auto">
            <a:xfrm flipV="1">
              <a:off x="1824" y="3072"/>
              <a:ext cx="0" cy="336"/>
            </a:xfrm>
            <a:prstGeom prst="line">
              <a:avLst/>
            </a:prstGeom>
            <a:noFill/>
            <a:ln w="25400">
              <a:solidFill>
                <a:schemeClr val="tx1"/>
              </a:solidFill>
              <a:round/>
              <a:headEnd/>
              <a:tailEnd type="triangle" w="med" len="med"/>
            </a:ln>
          </p:spPr>
          <p:txBody>
            <a:bodyPr/>
            <a:lstStyle/>
            <a:p>
              <a:endParaRPr lang="en-US"/>
            </a:p>
          </p:txBody>
        </p:sp>
        <p:sp>
          <p:nvSpPr>
            <p:cNvPr id="9252" name="Text Box 9"/>
            <p:cNvSpPr txBox="1">
              <a:spLocks noChangeArrowheads="1"/>
            </p:cNvSpPr>
            <p:nvPr/>
          </p:nvSpPr>
          <p:spPr bwMode="auto">
            <a:xfrm>
              <a:off x="768" y="3168"/>
              <a:ext cx="1047" cy="212"/>
            </a:xfrm>
            <a:prstGeom prst="rect">
              <a:avLst/>
            </a:prstGeom>
            <a:noFill/>
            <a:ln w="9525">
              <a:noFill/>
              <a:miter lim="800000"/>
              <a:headEnd/>
              <a:tailEnd/>
            </a:ln>
          </p:spPr>
          <p:txBody>
            <a:bodyPr wrap="none">
              <a:spAutoFit/>
            </a:bodyPr>
            <a:lstStyle/>
            <a:p>
              <a:r>
                <a:rPr lang="en-US" sz="1600" b="1">
                  <a:latin typeface="Times New Roman" pitchFamily="18" charset="0"/>
                </a:rPr>
                <a:t>“www.foo.com?”</a:t>
              </a:r>
            </a:p>
          </p:txBody>
        </p:sp>
        <p:sp>
          <p:nvSpPr>
            <p:cNvPr id="9253" name="Text Box 10"/>
            <p:cNvSpPr txBox="1">
              <a:spLocks noChangeArrowheads="1"/>
            </p:cNvSpPr>
            <p:nvPr/>
          </p:nvSpPr>
          <p:spPr bwMode="auto">
            <a:xfrm>
              <a:off x="1584" y="3024"/>
              <a:ext cx="228" cy="173"/>
            </a:xfrm>
            <a:prstGeom prst="rect">
              <a:avLst/>
            </a:prstGeom>
            <a:noFill/>
            <a:ln w="9525">
              <a:noFill/>
              <a:miter lim="800000"/>
              <a:headEnd/>
              <a:tailEnd/>
            </a:ln>
          </p:spPr>
          <p:txBody>
            <a:bodyPr wrap="none">
              <a:spAutoFit/>
            </a:bodyPr>
            <a:lstStyle/>
            <a:p>
              <a:pPr algn="ctr"/>
              <a:r>
                <a:rPr lang="en-US" sz="1200" b="1">
                  <a:latin typeface="Times New Roman" pitchFamily="18" charset="0"/>
                </a:rPr>
                <a:t>(1)</a:t>
              </a:r>
            </a:p>
          </p:txBody>
        </p:sp>
      </p:grpSp>
      <p:graphicFrame>
        <p:nvGraphicFramePr>
          <p:cNvPr id="9220" name="Object 11"/>
          <p:cNvGraphicFramePr>
            <a:graphicFrameLocks noChangeAspect="1"/>
          </p:cNvGraphicFramePr>
          <p:nvPr/>
        </p:nvGraphicFramePr>
        <p:xfrm>
          <a:off x="6248400" y="4114800"/>
          <a:ext cx="762000" cy="596900"/>
        </p:xfrm>
        <a:graphic>
          <a:graphicData uri="http://schemas.openxmlformats.org/presentationml/2006/ole">
            <mc:AlternateContent xmlns:mc="http://schemas.openxmlformats.org/markup-compatibility/2006">
              <mc:Choice xmlns:v="urn:schemas-microsoft-com:vml" Requires="v">
                <p:oleObj spid="_x0000_s15456" name="Clip" r:id="rId8" imgW="4671000" imgH="3857760" progId="MS_ClipArt_Gallery.2">
                  <p:embed/>
                </p:oleObj>
              </mc:Choice>
              <mc:Fallback>
                <p:oleObj name="Clip" r:id="rId8" imgW="4671000" imgH="3857760" progId="MS_ClipArt_Gallery.2">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6248400" y="4114800"/>
                        <a:ext cx="762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1" name="Object 12"/>
          <p:cNvGraphicFramePr>
            <a:graphicFrameLocks noChangeAspect="1"/>
          </p:cNvGraphicFramePr>
          <p:nvPr/>
        </p:nvGraphicFramePr>
        <p:xfrm>
          <a:off x="6248400" y="2895600"/>
          <a:ext cx="762000" cy="596900"/>
        </p:xfrm>
        <a:graphic>
          <a:graphicData uri="http://schemas.openxmlformats.org/presentationml/2006/ole">
            <mc:AlternateContent xmlns:mc="http://schemas.openxmlformats.org/markup-compatibility/2006">
              <mc:Choice xmlns:v="urn:schemas-microsoft-com:vml" Requires="v">
                <p:oleObj spid="_x0000_s15457" name="Clip" r:id="rId9" imgW="4671000" imgH="3857760" progId="MS_ClipArt_Gallery.2">
                  <p:embed/>
                </p:oleObj>
              </mc:Choice>
              <mc:Fallback>
                <p:oleObj name="Clip" r:id="rId9" imgW="4671000" imgH="3857760" progId="MS_ClipArt_Gallery.2">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6248400" y="2895600"/>
                        <a:ext cx="762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2" name="Object 13"/>
          <p:cNvGraphicFramePr>
            <a:graphicFrameLocks noChangeAspect="1"/>
          </p:cNvGraphicFramePr>
          <p:nvPr/>
        </p:nvGraphicFramePr>
        <p:xfrm>
          <a:off x="6248400" y="1600200"/>
          <a:ext cx="762000" cy="596900"/>
        </p:xfrm>
        <a:graphic>
          <a:graphicData uri="http://schemas.openxmlformats.org/presentationml/2006/ole">
            <mc:AlternateContent xmlns:mc="http://schemas.openxmlformats.org/markup-compatibility/2006">
              <mc:Choice xmlns:v="urn:schemas-microsoft-com:vml" Requires="v">
                <p:oleObj spid="_x0000_s15458" name="Clip" r:id="rId10" imgW="4671000" imgH="3857760" progId="MS_ClipArt_Gallery.2">
                  <p:embed/>
                </p:oleObj>
              </mc:Choice>
              <mc:Fallback>
                <p:oleObj name="Clip" r:id="rId10" imgW="4671000" imgH="3857760" progId="MS_ClipArt_Gallery.2">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6248400" y="1600200"/>
                        <a:ext cx="762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4"/>
          <p:cNvGrpSpPr>
            <a:grpSpLocks/>
          </p:cNvGrpSpPr>
          <p:nvPr/>
        </p:nvGrpSpPr>
        <p:grpSpPr bwMode="auto">
          <a:xfrm>
            <a:off x="3581400" y="1981200"/>
            <a:ext cx="2743200" cy="2286000"/>
            <a:chOff x="1968" y="1248"/>
            <a:chExt cx="1728" cy="1440"/>
          </a:xfrm>
        </p:grpSpPr>
        <p:sp>
          <p:nvSpPr>
            <p:cNvPr id="9248" name="Line 15"/>
            <p:cNvSpPr>
              <a:spLocks noChangeShapeType="1"/>
            </p:cNvSpPr>
            <p:nvPr/>
          </p:nvSpPr>
          <p:spPr bwMode="auto">
            <a:xfrm flipV="1">
              <a:off x="2016" y="1344"/>
              <a:ext cx="1680" cy="1344"/>
            </a:xfrm>
            <a:prstGeom prst="line">
              <a:avLst/>
            </a:prstGeom>
            <a:noFill/>
            <a:ln w="25400">
              <a:solidFill>
                <a:schemeClr val="tx1"/>
              </a:solidFill>
              <a:round/>
              <a:headEnd type="triangle" w="med" len="med"/>
              <a:tailEnd type="triangle" w="med" len="med"/>
            </a:ln>
          </p:spPr>
          <p:txBody>
            <a:bodyPr/>
            <a:lstStyle/>
            <a:p>
              <a:endParaRPr lang="en-US"/>
            </a:p>
          </p:txBody>
        </p:sp>
        <p:sp>
          <p:nvSpPr>
            <p:cNvPr id="9249" name="Text Box 16"/>
            <p:cNvSpPr txBox="1">
              <a:spLocks noChangeArrowheads="1"/>
            </p:cNvSpPr>
            <p:nvPr/>
          </p:nvSpPr>
          <p:spPr bwMode="auto">
            <a:xfrm>
              <a:off x="3408" y="1248"/>
              <a:ext cx="228" cy="173"/>
            </a:xfrm>
            <a:prstGeom prst="rect">
              <a:avLst/>
            </a:prstGeom>
            <a:noFill/>
            <a:ln w="9525">
              <a:noFill/>
              <a:miter lim="800000"/>
              <a:headEnd/>
              <a:tailEnd/>
            </a:ln>
          </p:spPr>
          <p:txBody>
            <a:bodyPr wrap="none">
              <a:spAutoFit/>
            </a:bodyPr>
            <a:lstStyle/>
            <a:p>
              <a:pPr algn="ctr"/>
              <a:r>
                <a:rPr lang="en-US" sz="1200" b="1">
                  <a:latin typeface="Times New Roman" pitchFamily="18" charset="0"/>
                </a:rPr>
                <a:t>(2)</a:t>
              </a:r>
            </a:p>
          </p:txBody>
        </p:sp>
        <p:sp>
          <p:nvSpPr>
            <p:cNvPr id="9250" name="Text Box 17"/>
            <p:cNvSpPr txBox="1">
              <a:spLocks noChangeArrowheads="1"/>
            </p:cNvSpPr>
            <p:nvPr/>
          </p:nvSpPr>
          <p:spPr bwMode="auto">
            <a:xfrm>
              <a:off x="1968" y="2400"/>
              <a:ext cx="228" cy="173"/>
            </a:xfrm>
            <a:prstGeom prst="rect">
              <a:avLst/>
            </a:prstGeom>
            <a:noFill/>
            <a:ln w="9525">
              <a:noFill/>
              <a:miter lim="800000"/>
              <a:headEnd/>
              <a:tailEnd/>
            </a:ln>
          </p:spPr>
          <p:txBody>
            <a:bodyPr wrap="none">
              <a:spAutoFit/>
            </a:bodyPr>
            <a:lstStyle/>
            <a:p>
              <a:pPr algn="ctr"/>
              <a:r>
                <a:rPr lang="en-US" sz="1200" b="1">
                  <a:latin typeface="Times New Roman" pitchFamily="18" charset="0"/>
                </a:rPr>
                <a:t>(3)</a:t>
              </a:r>
            </a:p>
          </p:txBody>
        </p:sp>
      </p:grpSp>
      <p:sp>
        <p:nvSpPr>
          <p:cNvPr id="9229" name="Text Box 18"/>
          <p:cNvSpPr txBox="1">
            <a:spLocks noChangeArrowheads="1"/>
          </p:cNvSpPr>
          <p:nvPr/>
        </p:nvSpPr>
        <p:spPr bwMode="auto">
          <a:xfrm>
            <a:off x="6064250" y="1281113"/>
            <a:ext cx="1139825" cy="336550"/>
          </a:xfrm>
          <a:prstGeom prst="rect">
            <a:avLst/>
          </a:prstGeom>
          <a:noFill/>
          <a:ln w="9525">
            <a:noFill/>
            <a:miter lim="800000"/>
            <a:headEnd/>
            <a:tailEnd/>
          </a:ln>
        </p:spPr>
        <p:txBody>
          <a:bodyPr wrap="none">
            <a:spAutoFit/>
          </a:bodyPr>
          <a:lstStyle/>
          <a:p>
            <a:pPr algn="ctr"/>
            <a:r>
              <a:rPr lang="en-US" sz="1600" b="1">
                <a:latin typeface="Times New Roman" pitchFamily="18" charset="0"/>
              </a:rPr>
              <a:t>root server</a:t>
            </a:r>
          </a:p>
        </p:txBody>
      </p:sp>
      <p:grpSp>
        <p:nvGrpSpPr>
          <p:cNvPr id="4" name="Group 19"/>
          <p:cNvGrpSpPr>
            <a:grpSpLocks/>
          </p:cNvGrpSpPr>
          <p:nvPr/>
        </p:nvGrpSpPr>
        <p:grpSpPr bwMode="auto">
          <a:xfrm>
            <a:off x="3810000" y="3124200"/>
            <a:ext cx="2438400" cy="1295400"/>
            <a:chOff x="2112" y="1968"/>
            <a:chExt cx="1536" cy="816"/>
          </a:xfrm>
        </p:grpSpPr>
        <p:sp>
          <p:nvSpPr>
            <p:cNvPr id="9245" name="Line 20"/>
            <p:cNvSpPr>
              <a:spLocks noChangeShapeType="1"/>
            </p:cNvSpPr>
            <p:nvPr/>
          </p:nvSpPr>
          <p:spPr bwMode="auto">
            <a:xfrm flipV="1">
              <a:off x="2112" y="2112"/>
              <a:ext cx="1536" cy="672"/>
            </a:xfrm>
            <a:prstGeom prst="line">
              <a:avLst/>
            </a:prstGeom>
            <a:noFill/>
            <a:ln w="25400">
              <a:solidFill>
                <a:schemeClr val="tx1"/>
              </a:solidFill>
              <a:round/>
              <a:headEnd type="triangle" w="med" len="med"/>
              <a:tailEnd type="triangle" w="med" len="med"/>
            </a:ln>
          </p:spPr>
          <p:txBody>
            <a:bodyPr/>
            <a:lstStyle/>
            <a:p>
              <a:endParaRPr lang="en-US"/>
            </a:p>
          </p:txBody>
        </p:sp>
        <p:sp>
          <p:nvSpPr>
            <p:cNvPr id="9246" name="Text Box 21"/>
            <p:cNvSpPr txBox="1">
              <a:spLocks noChangeArrowheads="1"/>
            </p:cNvSpPr>
            <p:nvPr/>
          </p:nvSpPr>
          <p:spPr bwMode="auto">
            <a:xfrm>
              <a:off x="3408" y="1968"/>
              <a:ext cx="228" cy="173"/>
            </a:xfrm>
            <a:prstGeom prst="rect">
              <a:avLst/>
            </a:prstGeom>
            <a:noFill/>
            <a:ln w="9525">
              <a:noFill/>
              <a:miter lim="800000"/>
              <a:headEnd/>
              <a:tailEnd/>
            </a:ln>
          </p:spPr>
          <p:txBody>
            <a:bodyPr wrap="none">
              <a:spAutoFit/>
            </a:bodyPr>
            <a:lstStyle/>
            <a:p>
              <a:pPr algn="ctr"/>
              <a:r>
                <a:rPr lang="en-US" sz="1200" b="1">
                  <a:latin typeface="Times New Roman" pitchFamily="18" charset="0"/>
                </a:rPr>
                <a:t>(4)</a:t>
              </a:r>
            </a:p>
          </p:txBody>
        </p:sp>
        <p:sp>
          <p:nvSpPr>
            <p:cNvPr id="9247" name="Text Box 22"/>
            <p:cNvSpPr txBox="1">
              <a:spLocks noChangeArrowheads="1"/>
            </p:cNvSpPr>
            <p:nvPr/>
          </p:nvSpPr>
          <p:spPr bwMode="auto">
            <a:xfrm>
              <a:off x="2112" y="2544"/>
              <a:ext cx="228" cy="173"/>
            </a:xfrm>
            <a:prstGeom prst="rect">
              <a:avLst/>
            </a:prstGeom>
            <a:noFill/>
            <a:ln w="9525">
              <a:noFill/>
              <a:miter lim="800000"/>
              <a:headEnd/>
              <a:tailEnd/>
            </a:ln>
          </p:spPr>
          <p:txBody>
            <a:bodyPr wrap="none">
              <a:spAutoFit/>
            </a:bodyPr>
            <a:lstStyle/>
            <a:p>
              <a:pPr algn="ctr"/>
              <a:r>
                <a:rPr lang="en-US" sz="1200" b="1">
                  <a:latin typeface="Times New Roman" pitchFamily="18" charset="0"/>
                </a:rPr>
                <a:t>(5)</a:t>
              </a:r>
            </a:p>
          </p:txBody>
        </p:sp>
      </p:grpSp>
      <p:grpSp>
        <p:nvGrpSpPr>
          <p:cNvPr id="5" name="Group 23"/>
          <p:cNvGrpSpPr>
            <a:grpSpLocks/>
          </p:cNvGrpSpPr>
          <p:nvPr/>
        </p:nvGrpSpPr>
        <p:grpSpPr bwMode="auto">
          <a:xfrm>
            <a:off x="3886200" y="4191000"/>
            <a:ext cx="2362200" cy="381000"/>
            <a:chOff x="2160" y="2640"/>
            <a:chExt cx="1488" cy="240"/>
          </a:xfrm>
        </p:grpSpPr>
        <p:sp>
          <p:nvSpPr>
            <p:cNvPr id="9242" name="Line 24"/>
            <p:cNvSpPr>
              <a:spLocks noChangeShapeType="1"/>
            </p:cNvSpPr>
            <p:nvPr/>
          </p:nvSpPr>
          <p:spPr bwMode="auto">
            <a:xfrm flipV="1">
              <a:off x="2160" y="2832"/>
              <a:ext cx="1488" cy="48"/>
            </a:xfrm>
            <a:prstGeom prst="line">
              <a:avLst/>
            </a:prstGeom>
            <a:noFill/>
            <a:ln w="25400">
              <a:solidFill>
                <a:schemeClr val="tx1"/>
              </a:solidFill>
              <a:round/>
              <a:headEnd type="triangle" w="med" len="med"/>
              <a:tailEnd type="triangle" w="med" len="med"/>
            </a:ln>
          </p:spPr>
          <p:txBody>
            <a:bodyPr/>
            <a:lstStyle/>
            <a:p>
              <a:endParaRPr lang="en-US"/>
            </a:p>
          </p:txBody>
        </p:sp>
        <p:sp>
          <p:nvSpPr>
            <p:cNvPr id="9243" name="Text Box 25"/>
            <p:cNvSpPr txBox="1">
              <a:spLocks noChangeArrowheads="1"/>
            </p:cNvSpPr>
            <p:nvPr/>
          </p:nvSpPr>
          <p:spPr bwMode="auto">
            <a:xfrm>
              <a:off x="2256" y="2688"/>
              <a:ext cx="228" cy="173"/>
            </a:xfrm>
            <a:prstGeom prst="rect">
              <a:avLst/>
            </a:prstGeom>
            <a:noFill/>
            <a:ln w="9525">
              <a:noFill/>
              <a:miter lim="800000"/>
              <a:headEnd/>
              <a:tailEnd/>
            </a:ln>
          </p:spPr>
          <p:txBody>
            <a:bodyPr wrap="none">
              <a:spAutoFit/>
            </a:bodyPr>
            <a:lstStyle/>
            <a:p>
              <a:pPr algn="ctr"/>
              <a:r>
                <a:rPr lang="en-US" sz="1200" b="1">
                  <a:latin typeface="Times New Roman" pitchFamily="18" charset="0"/>
                </a:rPr>
                <a:t>(7)</a:t>
              </a:r>
            </a:p>
          </p:txBody>
        </p:sp>
        <p:sp>
          <p:nvSpPr>
            <p:cNvPr id="9244" name="Text Box 26"/>
            <p:cNvSpPr txBox="1">
              <a:spLocks noChangeArrowheads="1"/>
            </p:cNvSpPr>
            <p:nvPr/>
          </p:nvSpPr>
          <p:spPr bwMode="auto">
            <a:xfrm>
              <a:off x="3408" y="2640"/>
              <a:ext cx="228" cy="173"/>
            </a:xfrm>
            <a:prstGeom prst="rect">
              <a:avLst/>
            </a:prstGeom>
            <a:noFill/>
            <a:ln w="9525">
              <a:noFill/>
              <a:miter lim="800000"/>
              <a:headEnd/>
              <a:tailEnd/>
            </a:ln>
          </p:spPr>
          <p:txBody>
            <a:bodyPr wrap="none">
              <a:spAutoFit/>
            </a:bodyPr>
            <a:lstStyle/>
            <a:p>
              <a:pPr algn="ctr"/>
              <a:r>
                <a:rPr lang="en-US" sz="1200" b="1">
                  <a:latin typeface="Times New Roman" pitchFamily="18" charset="0"/>
                </a:rPr>
                <a:t>(6)</a:t>
              </a:r>
            </a:p>
          </p:txBody>
        </p:sp>
      </p:grpSp>
      <p:sp>
        <p:nvSpPr>
          <p:cNvPr id="9232" name="Text Box 27"/>
          <p:cNvSpPr txBox="1">
            <a:spLocks noChangeArrowheads="1"/>
          </p:cNvSpPr>
          <p:nvPr/>
        </p:nvSpPr>
        <p:spPr bwMode="auto">
          <a:xfrm>
            <a:off x="6038850" y="2652713"/>
            <a:ext cx="1190625" cy="336550"/>
          </a:xfrm>
          <a:prstGeom prst="rect">
            <a:avLst/>
          </a:prstGeom>
          <a:noFill/>
          <a:ln w="9525">
            <a:noFill/>
            <a:miter lim="800000"/>
            <a:headEnd/>
            <a:tailEnd/>
          </a:ln>
        </p:spPr>
        <p:txBody>
          <a:bodyPr wrap="none">
            <a:spAutoFit/>
          </a:bodyPr>
          <a:lstStyle/>
          <a:p>
            <a:pPr algn="ctr"/>
            <a:r>
              <a:rPr lang="en-US" sz="1600" b="1">
                <a:latin typeface="Times New Roman" pitchFamily="18" charset="0"/>
              </a:rPr>
              <a:t>.com server</a:t>
            </a:r>
          </a:p>
        </p:txBody>
      </p:sp>
      <p:sp>
        <p:nvSpPr>
          <p:cNvPr id="9233" name="Text Box 28"/>
          <p:cNvSpPr txBox="1">
            <a:spLocks noChangeArrowheads="1"/>
          </p:cNvSpPr>
          <p:nvPr/>
        </p:nvSpPr>
        <p:spPr bwMode="auto">
          <a:xfrm>
            <a:off x="5875338" y="3871913"/>
            <a:ext cx="1512887" cy="336550"/>
          </a:xfrm>
          <a:prstGeom prst="rect">
            <a:avLst/>
          </a:prstGeom>
          <a:noFill/>
          <a:ln w="9525">
            <a:noFill/>
            <a:miter lim="800000"/>
            <a:headEnd/>
            <a:tailEnd/>
          </a:ln>
        </p:spPr>
        <p:txBody>
          <a:bodyPr wrap="none">
            <a:spAutoFit/>
          </a:bodyPr>
          <a:lstStyle/>
          <a:p>
            <a:pPr algn="ctr"/>
            <a:r>
              <a:rPr lang="en-US" sz="1600" b="1">
                <a:latin typeface="Times New Roman" pitchFamily="18" charset="0"/>
              </a:rPr>
              <a:t>.foo.com server</a:t>
            </a:r>
          </a:p>
        </p:txBody>
      </p:sp>
      <p:grpSp>
        <p:nvGrpSpPr>
          <p:cNvPr id="6" name="Group 29"/>
          <p:cNvGrpSpPr>
            <a:grpSpLocks/>
          </p:cNvGrpSpPr>
          <p:nvPr/>
        </p:nvGrpSpPr>
        <p:grpSpPr bwMode="auto">
          <a:xfrm>
            <a:off x="3581400" y="4876800"/>
            <a:ext cx="1758950" cy="579438"/>
            <a:chOff x="1968" y="3072"/>
            <a:chExt cx="1108" cy="365"/>
          </a:xfrm>
        </p:grpSpPr>
        <p:sp>
          <p:nvSpPr>
            <p:cNvPr id="9239" name="Line 30"/>
            <p:cNvSpPr>
              <a:spLocks noChangeShapeType="1"/>
            </p:cNvSpPr>
            <p:nvPr/>
          </p:nvSpPr>
          <p:spPr bwMode="auto">
            <a:xfrm>
              <a:off x="1968" y="3072"/>
              <a:ext cx="0" cy="336"/>
            </a:xfrm>
            <a:prstGeom prst="line">
              <a:avLst/>
            </a:prstGeom>
            <a:noFill/>
            <a:ln w="25400">
              <a:solidFill>
                <a:schemeClr val="tx1"/>
              </a:solidFill>
              <a:round/>
              <a:headEnd/>
              <a:tailEnd type="triangle" w="med" len="med"/>
            </a:ln>
          </p:spPr>
          <p:txBody>
            <a:bodyPr/>
            <a:lstStyle/>
            <a:p>
              <a:endParaRPr lang="en-US"/>
            </a:p>
          </p:txBody>
        </p:sp>
        <p:sp>
          <p:nvSpPr>
            <p:cNvPr id="9240" name="Text Box 31"/>
            <p:cNvSpPr txBox="1">
              <a:spLocks noChangeArrowheads="1"/>
            </p:cNvSpPr>
            <p:nvPr/>
          </p:nvSpPr>
          <p:spPr bwMode="auto">
            <a:xfrm>
              <a:off x="1968" y="3264"/>
              <a:ext cx="228" cy="173"/>
            </a:xfrm>
            <a:prstGeom prst="rect">
              <a:avLst/>
            </a:prstGeom>
            <a:noFill/>
            <a:ln w="9525">
              <a:noFill/>
              <a:miter lim="800000"/>
              <a:headEnd/>
              <a:tailEnd/>
            </a:ln>
          </p:spPr>
          <p:txBody>
            <a:bodyPr wrap="none">
              <a:spAutoFit/>
            </a:bodyPr>
            <a:lstStyle/>
            <a:p>
              <a:pPr algn="ctr"/>
              <a:r>
                <a:rPr lang="en-US" sz="1200" b="1">
                  <a:latin typeface="Times New Roman" pitchFamily="18" charset="0"/>
                </a:rPr>
                <a:t>(8)</a:t>
              </a:r>
            </a:p>
          </p:txBody>
        </p:sp>
        <p:sp>
          <p:nvSpPr>
            <p:cNvPr id="9241" name="Text Box 32"/>
            <p:cNvSpPr txBox="1">
              <a:spLocks noChangeArrowheads="1"/>
            </p:cNvSpPr>
            <p:nvPr/>
          </p:nvSpPr>
          <p:spPr bwMode="auto">
            <a:xfrm>
              <a:off x="1968" y="3120"/>
              <a:ext cx="1108" cy="212"/>
            </a:xfrm>
            <a:prstGeom prst="rect">
              <a:avLst/>
            </a:prstGeom>
            <a:noFill/>
            <a:ln w="9525">
              <a:noFill/>
              <a:miter lim="800000"/>
              <a:headEnd/>
              <a:tailEnd/>
            </a:ln>
          </p:spPr>
          <p:txBody>
            <a:bodyPr wrap="none">
              <a:spAutoFit/>
            </a:bodyPr>
            <a:lstStyle/>
            <a:p>
              <a:pPr algn="ctr"/>
              <a:r>
                <a:rPr lang="en-US" sz="1600" b="1">
                  <a:latin typeface="Times New Roman" pitchFamily="18" charset="0"/>
                </a:rPr>
                <a:t>“208.228.229.218”</a:t>
              </a:r>
            </a:p>
          </p:txBody>
        </p:sp>
      </p:grpSp>
      <p:graphicFrame>
        <p:nvGraphicFramePr>
          <p:cNvPr id="9223" name="Object 33"/>
          <p:cNvGraphicFramePr>
            <a:graphicFrameLocks noChangeAspect="1"/>
          </p:cNvGraphicFramePr>
          <p:nvPr/>
        </p:nvGraphicFramePr>
        <p:xfrm>
          <a:off x="6248400" y="5410200"/>
          <a:ext cx="762000" cy="596900"/>
        </p:xfrm>
        <a:graphic>
          <a:graphicData uri="http://schemas.openxmlformats.org/presentationml/2006/ole">
            <mc:AlternateContent xmlns:mc="http://schemas.openxmlformats.org/markup-compatibility/2006">
              <mc:Choice xmlns:v="urn:schemas-microsoft-com:vml" Requires="v">
                <p:oleObj spid="_x0000_s15459" name="Clip" r:id="rId11" imgW="4671000" imgH="3857760" progId="MS_ClipArt_Gallery.2">
                  <p:embed/>
                </p:oleObj>
              </mc:Choice>
              <mc:Fallback>
                <p:oleObj name="Clip" r:id="rId11" imgW="4671000" imgH="3857760" progId="MS_ClipArt_Gallery.2">
                  <p:embed/>
                  <p:pic>
                    <p:nvPicPr>
                      <p:cNvPr id="0" name="Object 33"/>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6248400" y="5410200"/>
                        <a:ext cx="762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35" name="Text Box 34"/>
          <p:cNvSpPr txBox="1">
            <a:spLocks noChangeArrowheads="1"/>
          </p:cNvSpPr>
          <p:nvPr/>
        </p:nvSpPr>
        <p:spPr bwMode="auto">
          <a:xfrm>
            <a:off x="5942013" y="5105400"/>
            <a:ext cx="1357312" cy="336550"/>
          </a:xfrm>
          <a:prstGeom prst="rect">
            <a:avLst/>
          </a:prstGeom>
          <a:noFill/>
          <a:ln w="9525">
            <a:noFill/>
            <a:miter lim="800000"/>
            <a:headEnd/>
            <a:tailEnd/>
          </a:ln>
        </p:spPr>
        <p:txBody>
          <a:bodyPr wrap="none">
            <a:spAutoFit/>
          </a:bodyPr>
          <a:lstStyle/>
          <a:p>
            <a:pPr algn="ctr"/>
            <a:r>
              <a:rPr lang="en-US" sz="1600" b="1">
                <a:latin typeface="Times New Roman" pitchFamily="18" charset="0"/>
              </a:rPr>
              <a:t>www.foo.com</a:t>
            </a:r>
          </a:p>
        </p:txBody>
      </p:sp>
      <p:grpSp>
        <p:nvGrpSpPr>
          <p:cNvPr id="7" name="Group 35"/>
          <p:cNvGrpSpPr>
            <a:grpSpLocks/>
          </p:cNvGrpSpPr>
          <p:nvPr/>
        </p:nvGrpSpPr>
        <p:grpSpPr bwMode="auto">
          <a:xfrm>
            <a:off x="3886200" y="5410200"/>
            <a:ext cx="2362200" cy="304800"/>
            <a:chOff x="2160" y="3408"/>
            <a:chExt cx="1488" cy="192"/>
          </a:xfrm>
        </p:grpSpPr>
        <p:sp>
          <p:nvSpPr>
            <p:cNvPr id="9237" name="Line 36"/>
            <p:cNvSpPr>
              <a:spLocks noChangeShapeType="1"/>
            </p:cNvSpPr>
            <p:nvPr/>
          </p:nvSpPr>
          <p:spPr bwMode="auto">
            <a:xfrm>
              <a:off x="2160" y="3600"/>
              <a:ext cx="1488" cy="0"/>
            </a:xfrm>
            <a:prstGeom prst="line">
              <a:avLst/>
            </a:prstGeom>
            <a:noFill/>
            <a:ln w="25400">
              <a:solidFill>
                <a:schemeClr val="tx1"/>
              </a:solidFill>
              <a:round/>
              <a:headEnd/>
              <a:tailEnd type="triangle" w="med" len="med"/>
            </a:ln>
          </p:spPr>
          <p:txBody>
            <a:bodyPr/>
            <a:lstStyle/>
            <a:p>
              <a:endParaRPr lang="en-US"/>
            </a:p>
          </p:txBody>
        </p:sp>
        <p:sp>
          <p:nvSpPr>
            <p:cNvPr id="9238" name="Text Box 37"/>
            <p:cNvSpPr txBox="1">
              <a:spLocks noChangeArrowheads="1"/>
            </p:cNvSpPr>
            <p:nvPr/>
          </p:nvSpPr>
          <p:spPr bwMode="auto">
            <a:xfrm>
              <a:off x="3408" y="3408"/>
              <a:ext cx="228" cy="173"/>
            </a:xfrm>
            <a:prstGeom prst="rect">
              <a:avLst/>
            </a:prstGeom>
            <a:noFill/>
            <a:ln w="9525">
              <a:noFill/>
              <a:miter lim="800000"/>
              <a:headEnd/>
              <a:tailEnd/>
            </a:ln>
          </p:spPr>
          <p:txBody>
            <a:bodyPr wrap="none">
              <a:spAutoFit/>
            </a:bodyPr>
            <a:lstStyle/>
            <a:p>
              <a:pPr algn="ctr"/>
              <a:r>
                <a:rPr lang="en-US" sz="1200" b="1">
                  <a:latin typeface="Times New Roman" pitchFamily="18" charset="0"/>
                </a:rPr>
                <a:t>(9)</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8" name="Rectangle 2"/>
          <p:cNvSpPr>
            <a:spLocks noGrp="1" noChangeArrowheads="1"/>
          </p:cNvSpPr>
          <p:nvPr>
            <p:ph type="title"/>
          </p:nvPr>
        </p:nvSpPr>
        <p:spPr/>
        <p:txBody>
          <a:bodyPr/>
          <a:lstStyle/>
          <a:p>
            <a:pPr indent="0"/>
            <a:r>
              <a:rPr lang="en-US" smtClean="0"/>
              <a:t>DNSSEC</a:t>
            </a:r>
          </a:p>
        </p:txBody>
      </p:sp>
      <p:graphicFrame>
        <p:nvGraphicFramePr>
          <p:cNvPr id="10242" name="Object 3"/>
          <p:cNvGraphicFramePr>
            <a:graphicFrameLocks noChangeAspect="1"/>
          </p:cNvGraphicFramePr>
          <p:nvPr/>
        </p:nvGraphicFramePr>
        <p:xfrm>
          <a:off x="1143000" y="5410200"/>
          <a:ext cx="762000" cy="606425"/>
        </p:xfrm>
        <a:graphic>
          <a:graphicData uri="http://schemas.openxmlformats.org/presentationml/2006/ole">
            <mc:AlternateContent xmlns:mc="http://schemas.openxmlformats.org/markup-compatibility/2006">
              <mc:Choice xmlns:v="urn:schemas-microsoft-com:vml" Requires="v">
                <p:oleObj spid="_x0000_s16478" name="Clip" r:id="rId4" imgW="4671000" imgH="3711600" progId="MS_ClipArt_Gallery.2">
                  <p:embed/>
                </p:oleObj>
              </mc:Choice>
              <mc:Fallback>
                <p:oleObj name="Clip" r:id="rId4" imgW="4671000" imgH="3711600" progId="MS_ClipArt_Gallery.2">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5410200"/>
                        <a:ext cx="762000"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4"/>
          <p:cNvGraphicFramePr>
            <a:graphicFrameLocks noChangeAspect="1"/>
          </p:cNvGraphicFramePr>
          <p:nvPr/>
        </p:nvGraphicFramePr>
        <p:xfrm>
          <a:off x="1143000" y="4191000"/>
          <a:ext cx="762000" cy="596900"/>
        </p:xfrm>
        <a:graphic>
          <a:graphicData uri="http://schemas.openxmlformats.org/presentationml/2006/ole">
            <mc:AlternateContent xmlns:mc="http://schemas.openxmlformats.org/markup-compatibility/2006">
              <mc:Choice xmlns:v="urn:schemas-microsoft-com:vml" Requires="v">
                <p:oleObj spid="_x0000_s16479" name="Clip" r:id="rId6" imgW="4671000" imgH="3857760" progId="MS_ClipArt_Gallery.2">
                  <p:embed/>
                </p:oleObj>
              </mc:Choice>
              <mc:Fallback>
                <p:oleObj name="Clip" r:id="rId6" imgW="4671000" imgH="3857760" progId="MS_ClipArt_Gallery.2">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1143000" y="4191000"/>
                        <a:ext cx="762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5"/>
          <p:cNvGraphicFramePr>
            <a:graphicFrameLocks noChangeAspect="1"/>
          </p:cNvGraphicFramePr>
          <p:nvPr/>
        </p:nvGraphicFramePr>
        <p:xfrm>
          <a:off x="7391400" y="4114800"/>
          <a:ext cx="762000" cy="596900"/>
        </p:xfrm>
        <a:graphic>
          <a:graphicData uri="http://schemas.openxmlformats.org/presentationml/2006/ole">
            <mc:AlternateContent xmlns:mc="http://schemas.openxmlformats.org/markup-compatibility/2006">
              <mc:Choice xmlns:v="urn:schemas-microsoft-com:vml" Requires="v">
                <p:oleObj spid="_x0000_s16480" name="Clip" r:id="rId8" imgW="4671000" imgH="3857760" progId="MS_ClipArt_Gallery.2">
                  <p:embed/>
                </p:oleObj>
              </mc:Choice>
              <mc:Fallback>
                <p:oleObj name="Clip" r:id="rId8" imgW="4671000" imgH="3857760" progId="MS_ClipArt_Gallery.2">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7391400" y="4114800"/>
                        <a:ext cx="762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5" name="Object 6"/>
          <p:cNvGraphicFramePr>
            <a:graphicFrameLocks noChangeAspect="1"/>
          </p:cNvGraphicFramePr>
          <p:nvPr/>
        </p:nvGraphicFramePr>
        <p:xfrm>
          <a:off x="7391400" y="2590800"/>
          <a:ext cx="762000" cy="596900"/>
        </p:xfrm>
        <a:graphic>
          <a:graphicData uri="http://schemas.openxmlformats.org/presentationml/2006/ole">
            <mc:AlternateContent xmlns:mc="http://schemas.openxmlformats.org/markup-compatibility/2006">
              <mc:Choice xmlns:v="urn:schemas-microsoft-com:vml" Requires="v">
                <p:oleObj spid="_x0000_s16481" name="Clip" r:id="rId9" imgW="4671000" imgH="3857760" progId="MS_ClipArt_Gallery.2">
                  <p:embed/>
                </p:oleObj>
              </mc:Choice>
              <mc:Fallback>
                <p:oleObj name="Clip" r:id="rId9" imgW="4671000" imgH="3857760" progId="MS_ClipArt_Gallery.2">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7391400" y="2590800"/>
                        <a:ext cx="762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6" name="Object 7"/>
          <p:cNvGraphicFramePr>
            <a:graphicFrameLocks noChangeAspect="1"/>
          </p:cNvGraphicFramePr>
          <p:nvPr/>
        </p:nvGraphicFramePr>
        <p:xfrm>
          <a:off x="7391400" y="990600"/>
          <a:ext cx="762000" cy="596900"/>
        </p:xfrm>
        <a:graphic>
          <a:graphicData uri="http://schemas.openxmlformats.org/presentationml/2006/ole">
            <mc:AlternateContent xmlns:mc="http://schemas.openxmlformats.org/markup-compatibility/2006">
              <mc:Choice xmlns:v="urn:schemas-microsoft-com:vml" Requires="v">
                <p:oleObj spid="_x0000_s16482" name="Clip" r:id="rId10" imgW="4671000" imgH="3857760" progId="MS_ClipArt_Gallery.2">
                  <p:embed/>
                </p:oleObj>
              </mc:Choice>
              <mc:Fallback>
                <p:oleObj name="Clip" r:id="rId10" imgW="4671000" imgH="3857760" progId="MS_ClipArt_Gallery.2">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7391400" y="990600"/>
                        <a:ext cx="762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9" name="Line 8"/>
          <p:cNvSpPr>
            <a:spLocks noChangeShapeType="1"/>
          </p:cNvSpPr>
          <p:nvPr/>
        </p:nvSpPr>
        <p:spPr bwMode="auto">
          <a:xfrm flipV="1">
            <a:off x="1752600" y="1371600"/>
            <a:ext cx="5715000" cy="2819400"/>
          </a:xfrm>
          <a:prstGeom prst="line">
            <a:avLst/>
          </a:prstGeom>
          <a:noFill/>
          <a:ln w="25400">
            <a:solidFill>
              <a:schemeClr val="tx1"/>
            </a:solidFill>
            <a:round/>
            <a:headEnd type="triangle" w="med" len="med"/>
            <a:tailEnd/>
          </a:ln>
        </p:spPr>
        <p:txBody>
          <a:bodyPr/>
          <a:lstStyle/>
          <a:p>
            <a:endParaRPr lang="en-US"/>
          </a:p>
        </p:txBody>
      </p:sp>
      <p:sp>
        <p:nvSpPr>
          <p:cNvPr id="10250" name="Text Box 9"/>
          <p:cNvSpPr txBox="1">
            <a:spLocks noChangeArrowheads="1"/>
          </p:cNvSpPr>
          <p:nvPr/>
        </p:nvSpPr>
        <p:spPr bwMode="auto">
          <a:xfrm>
            <a:off x="1676400" y="3810000"/>
            <a:ext cx="361950" cy="274638"/>
          </a:xfrm>
          <a:prstGeom prst="rect">
            <a:avLst/>
          </a:prstGeom>
          <a:noFill/>
          <a:ln w="9525">
            <a:noFill/>
            <a:miter lim="800000"/>
            <a:headEnd/>
            <a:tailEnd/>
          </a:ln>
        </p:spPr>
        <p:txBody>
          <a:bodyPr wrap="none">
            <a:spAutoFit/>
          </a:bodyPr>
          <a:lstStyle/>
          <a:p>
            <a:pPr algn="ctr"/>
            <a:r>
              <a:rPr lang="en-US" sz="1200" b="1">
                <a:latin typeface="Times New Roman" pitchFamily="18" charset="0"/>
              </a:rPr>
              <a:t>(3)</a:t>
            </a:r>
          </a:p>
        </p:txBody>
      </p:sp>
      <p:sp>
        <p:nvSpPr>
          <p:cNvPr id="10251" name="Text Box 10"/>
          <p:cNvSpPr txBox="1">
            <a:spLocks noChangeArrowheads="1"/>
          </p:cNvSpPr>
          <p:nvPr/>
        </p:nvSpPr>
        <p:spPr bwMode="auto">
          <a:xfrm>
            <a:off x="7162800" y="1568450"/>
            <a:ext cx="1139825" cy="336550"/>
          </a:xfrm>
          <a:prstGeom prst="rect">
            <a:avLst/>
          </a:prstGeom>
          <a:noFill/>
          <a:ln w="9525">
            <a:noFill/>
            <a:miter lim="800000"/>
            <a:headEnd/>
            <a:tailEnd/>
          </a:ln>
        </p:spPr>
        <p:txBody>
          <a:bodyPr wrap="none">
            <a:spAutoFit/>
          </a:bodyPr>
          <a:lstStyle/>
          <a:p>
            <a:pPr algn="ctr"/>
            <a:r>
              <a:rPr lang="en-US" sz="1600" b="1">
                <a:latin typeface="Times New Roman" pitchFamily="18" charset="0"/>
              </a:rPr>
              <a:t>root server</a:t>
            </a:r>
          </a:p>
        </p:txBody>
      </p:sp>
      <p:sp>
        <p:nvSpPr>
          <p:cNvPr id="10252" name="Line 11"/>
          <p:cNvSpPr>
            <a:spLocks noChangeShapeType="1"/>
          </p:cNvSpPr>
          <p:nvPr/>
        </p:nvSpPr>
        <p:spPr bwMode="auto">
          <a:xfrm flipV="1">
            <a:off x="1828800" y="2971800"/>
            <a:ext cx="5638800" cy="1371600"/>
          </a:xfrm>
          <a:prstGeom prst="line">
            <a:avLst/>
          </a:prstGeom>
          <a:noFill/>
          <a:ln w="25400">
            <a:solidFill>
              <a:schemeClr val="tx1"/>
            </a:solidFill>
            <a:round/>
            <a:headEnd type="triangle" w="med" len="med"/>
            <a:tailEnd/>
          </a:ln>
        </p:spPr>
        <p:txBody>
          <a:bodyPr/>
          <a:lstStyle/>
          <a:p>
            <a:endParaRPr lang="en-US"/>
          </a:p>
        </p:txBody>
      </p:sp>
      <p:sp>
        <p:nvSpPr>
          <p:cNvPr id="10253" name="Text Box 12"/>
          <p:cNvSpPr txBox="1">
            <a:spLocks noChangeArrowheads="1"/>
          </p:cNvSpPr>
          <p:nvPr/>
        </p:nvSpPr>
        <p:spPr bwMode="auto">
          <a:xfrm>
            <a:off x="2076450" y="3962400"/>
            <a:ext cx="361950" cy="274638"/>
          </a:xfrm>
          <a:prstGeom prst="rect">
            <a:avLst/>
          </a:prstGeom>
          <a:noFill/>
          <a:ln w="9525">
            <a:noFill/>
            <a:miter lim="800000"/>
            <a:headEnd/>
            <a:tailEnd/>
          </a:ln>
        </p:spPr>
        <p:txBody>
          <a:bodyPr wrap="none">
            <a:spAutoFit/>
          </a:bodyPr>
          <a:lstStyle/>
          <a:p>
            <a:pPr algn="ctr"/>
            <a:r>
              <a:rPr lang="en-US" sz="1200" b="1">
                <a:latin typeface="Times New Roman" pitchFamily="18" charset="0"/>
              </a:rPr>
              <a:t>(5)</a:t>
            </a:r>
          </a:p>
        </p:txBody>
      </p:sp>
      <p:sp>
        <p:nvSpPr>
          <p:cNvPr id="10254" name="Line 13"/>
          <p:cNvSpPr>
            <a:spLocks noChangeShapeType="1"/>
          </p:cNvSpPr>
          <p:nvPr/>
        </p:nvSpPr>
        <p:spPr bwMode="auto">
          <a:xfrm flipV="1">
            <a:off x="1905000" y="4419600"/>
            <a:ext cx="5486400" cy="152400"/>
          </a:xfrm>
          <a:prstGeom prst="line">
            <a:avLst/>
          </a:prstGeom>
          <a:noFill/>
          <a:ln w="25400">
            <a:solidFill>
              <a:schemeClr val="tx1"/>
            </a:solidFill>
            <a:round/>
            <a:headEnd type="triangle" w="med" len="med"/>
            <a:tailEnd/>
          </a:ln>
        </p:spPr>
        <p:txBody>
          <a:bodyPr/>
          <a:lstStyle/>
          <a:p>
            <a:endParaRPr lang="en-US"/>
          </a:p>
        </p:txBody>
      </p:sp>
      <p:sp>
        <p:nvSpPr>
          <p:cNvPr id="10255" name="Text Box 14"/>
          <p:cNvSpPr txBox="1">
            <a:spLocks noChangeArrowheads="1"/>
          </p:cNvSpPr>
          <p:nvPr/>
        </p:nvSpPr>
        <p:spPr bwMode="auto">
          <a:xfrm>
            <a:off x="1981200" y="4267200"/>
            <a:ext cx="361950" cy="274638"/>
          </a:xfrm>
          <a:prstGeom prst="rect">
            <a:avLst/>
          </a:prstGeom>
          <a:noFill/>
          <a:ln w="9525">
            <a:noFill/>
            <a:miter lim="800000"/>
            <a:headEnd/>
            <a:tailEnd/>
          </a:ln>
        </p:spPr>
        <p:txBody>
          <a:bodyPr wrap="none">
            <a:spAutoFit/>
          </a:bodyPr>
          <a:lstStyle/>
          <a:p>
            <a:pPr algn="ctr"/>
            <a:r>
              <a:rPr lang="en-US" sz="1200" b="1">
                <a:latin typeface="Times New Roman" pitchFamily="18" charset="0"/>
              </a:rPr>
              <a:t>(7)</a:t>
            </a:r>
          </a:p>
        </p:txBody>
      </p:sp>
      <p:sp>
        <p:nvSpPr>
          <p:cNvPr id="10256" name="Text Box 15"/>
          <p:cNvSpPr txBox="1">
            <a:spLocks noChangeArrowheads="1"/>
          </p:cNvSpPr>
          <p:nvPr/>
        </p:nvSpPr>
        <p:spPr bwMode="auto">
          <a:xfrm>
            <a:off x="7162800" y="3168650"/>
            <a:ext cx="1190625" cy="336550"/>
          </a:xfrm>
          <a:prstGeom prst="rect">
            <a:avLst/>
          </a:prstGeom>
          <a:noFill/>
          <a:ln w="9525">
            <a:noFill/>
            <a:miter lim="800000"/>
            <a:headEnd/>
            <a:tailEnd/>
          </a:ln>
        </p:spPr>
        <p:txBody>
          <a:bodyPr wrap="none">
            <a:spAutoFit/>
          </a:bodyPr>
          <a:lstStyle/>
          <a:p>
            <a:pPr algn="ctr"/>
            <a:r>
              <a:rPr lang="en-US" sz="1600" b="1">
                <a:latin typeface="Times New Roman" pitchFamily="18" charset="0"/>
              </a:rPr>
              <a:t>.com server</a:t>
            </a:r>
          </a:p>
        </p:txBody>
      </p:sp>
      <p:sp>
        <p:nvSpPr>
          <p:cNvPr id="10257" name="Text Box 16"/>
          <p:cNvSpPr txBox="1">
            <a:spLocks noChangeArrowheads="1"/>
          </p:cNvSpPr>
          <p:nvPr/>
        </p:nvSpPr>
        <p:spPr bwMode="auto">
          <a:xfrm>
            <a:off x="7010400" y="4616450"/>
            <a:ext cx="1512888" cy="336550"/>
          </a:xfrm>
          <a:prstGeom prst="rect">
            <a:avLst/>
          </a:prstGeom>
          <a:noFill/>
          <a:ln w="9525">
            <a:noFill/>
            <a:miter lim="800000"/>
            <a:headEnd/>
            <a:tailEnd/>
          </a:ln>
        </p:spPr>
        <p:txBody>
          <a:bodyPr wrap="none">
            <a:spAutoFit/>
          </a:bodyPr>
          <a:lstStyle/>
          <a:p>
            <a:pPr algn="ctr"/>
            <a:r>
              <a:rPr lang="en-US" sz="1600" b="1">
                <a:latin typeface="Times New Roman" pitchFamily="18" charset="0"/>
              </a:rPr>
              <a:t>.foo.com server</a:t>
            </a:r>
          </a:p>
        </p:txBody>
      </p:sp>
      <p:sp>
        <p:nvSpPr>
          <p:cNvPr id="10258" name="Line 17"/>
          <p:cNvSpPr>
            <a:spLocks noChangeShapeType="1"/>
          </p:cNvSpPr>
          <p:nvPr/>
        </p:nvSpPr>
        <p:spPr bwMode="auto">
          <a:xfrm>
            <a:off x="1524000" y="4876800"/>
            <a:ext cx="0" cy="533400"/>
          </a:xfrm>
          <a:prstGeom prst="line">
            <a:avLst/>
          </a:prstGeom>
          <a:noFill/>
          <a:ln w="25400">
            <a:solidFill>
              <a:schemeClr val="tx1"/>
            </a:solidFill>
            <a:round/>
            <a:headEnd/>
            <a:tailEnd type="triangle" w="med" len="med"/>
          </a:ln>
        </p:spPr>
        <p:txBody>
          <a:bodyPr/>
          <a:lstStyle/>
          <a:p>
            <a:endParaRPr lang="en-US"/>
          </a:p>
        </p:txBody>
      </p:sp>
      <p:sp>
        <p:nvSpPr>
          <p:cNvPr id="10259" name="Text Box 18"/>
          <p:cNvSpPr txBox="1">
            <a:spLocks noChangeArrowheads="1"/>
          </p:cNvSpPr>
          <p:nvPr/>
        </p:nvSpPr>
        <p:spPr bwMode="auto">
          <a:xfrm>
            <a:off x="1524000" y="5181600"/>
            <a:ext cx="361950" cy="274638"/>
          </a:xfrm>
          <a:prstGeom prst="rect">
            <a:avLst/>
          </a:prstGeom>
          <a:noFill/>
          <a:ln w="9525">
            <a:noFill/>
            <a:miter lim="800000"/>
            <a:headEnd/>
            <a:tailEnd/>
          </a:ln>
        </p:spPr>
        <p:txBody>
          <a:bodyPr wrap="none">
            <a:spAutoFit/>
          </a:bodyPr>
          <a:lstStyle/>
          <a:p>
            <a:pPr algn="ctr"/>
            <a:r>
              <a:rPr lang="en-US" sz="1200" b="1">
                <a:latin typeface="Times New Roman" pitchFamily="18" charset="0"/>
              </a:rPr>
              <a:t>(8)</a:t>
            </a:r>
          </a:p>
        </p:txBody>
      </p:sp>
      <p:graphicFrame>
        <p:nvGraphicFramePr>
          <p:cNvPr id="10247" name="Object 19"/>
          <p:cNvGraphicFramePr>
            <a:graphicFrameLocks noChangeAspect="1"/>
          </p:cNvGraphicFramePr>
          <p:nvPr/>
        </p:nvGraphicFramePr>
        <p:xfrm>
          <a:off x="7391400" y="5410200"/>
          <a:ext cx="762000" cy="596900"/>
        </p:xfrm>
        <a:graphic>
          <a:graphicData uri="http://schemas.openxmlformats.org/presentationml/2006/ole">
            <mc:AlternateContent xmlns:mc="http://schemas.openxmlformats.org/markup-compatibility/2006">
              <mc:Choice xmlns:v="urn:schemas-microsoft-com:vml" Requires="v">
                <p:oleObj spid="_x0000_s16483" name="Clip" r:id="rId11" imgW="4671000" imgH="3857760" progId="MS_ClipArt_Gallery.2">
                  <p:embed/>
                </p:oleObj>
              </mc:Choice>
              <mc:Fallback>
                <p:oleObj name="Clip" r:id="rId11" imgW="4671000" imgH="3857760" progId="MS_ClipArt_Gallery.2">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7391400" y="5410200"/>
                        <a:ext cx="762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0" name="Text Box 20"/>
          <p:cNvSpPr txBox="1">
            <a:spLocks noChangeArrowheads="1"/>
          </p:cNvSpPr>
          <p:nvPr/>
        </p:nvSpPr>
        <p:spPr bwMode="auto">
          <a:xfrm>
            <a:off x="7086600" y="5988050"/>
            <a:ext cx="1357313" cy="336550"/>
          </a:xfrm>
          <a:prstGeom prst="rect">
            <a:avLst/>
          </a:prstGeom>
          <a:noFill/>
          <a:ln w="9525">
            <a:noFill/>
            <a:miter lim="800000"/>
            <a:headEnd/>
            <a:tailEnd/>
          </a:ln>
        </p:spPr>
        <p:txBody>
          <a:bodyPr wrap="none">
            <a:spAutoFit/>
          </a:bodyPr>
          <a:lstStyle/>
          <a:p>
            <a:pPr algn="ctr"/>
            <a:r>
              <a:rPr lang="en-US" sz="1600" b="1">
                <a:latin typeface="Times New Roman" pitchFamily="18" charset="0"/>
              </a:rPr>
              <a:t>www.foo.com</a:t>
            </a:r>
          </a:p>
        </p:txBody>
      </p:sp>
      <p:sp>
        <p:nvSpPr>
          <p:cNvPr id="10261" name="Text Box 21"/>
          <p:cNvSpPr txBox="1">
            <a:spLocks noChangeArrowheads="1"/>
          </p:cNvSpPr>
          <p:nvPr/>
        </p:nvSpPr>
        <p:spPr bwMode="auto">
          <a:xfrm rot="-1555126">
            <a:off x="2266950" y="2482850"/>
            <a:ext cx="4392613" cy="336550"/>
          </a:xfrm>
          <a:prstGeom prst="rect">
            <a:avLst/>
          </a:prstGeom>
          <a:noFill/>
          <a:ln w="9525">
            <a:noFill/>
            <a:miter lim="800000"/>
            <a:headEnd/>
            <a:tailEnd/>
          </a:ln>
        </p:spPr>
        <p:txBody>
          <a:bodyPr wrap="none">
            <a:spAutoFit/>
          </a:bodyPr>
          <a:lstStyle/>
          <a:p>
            <a:pPr algn="ctr"/>
            <a:r>
              <a:rPr lang="en-US" sz="1600" b="1" i="1" dirty="0" err="1">
                <a:latin typeface="Times New Roman" pitchFamily="18" charset="0"/>
              </a:rPr>
              <a:t>K</a:t>
            </a:r>
            <a:r>
              <a:rPr lang="en-US" sz="1600" b="1" baseline="-25000" dirty="0" err="1">
                <a:latin typeface="Times New Roman" pitchFamily="18" charset="0"/>
              </a:rPr>
              <a:t>root</a:t>
            </a:r>
            <a:r>
              <a:rPr lang="en-US" sz="1600" b="1" dirty="0">
                <a:latin typeface="Times New Roman" pitchFamily="18" charset="0"/>
              </a:rPr>
              <a:t> signed (key(</a:t>
            </a:r>
            <a:r>
              <a:rPr lang="en-US" sz="1600" b="1" i="1" dirty="0">
                <a:latin typeface="Times New Roman" pitchFamily="18" charset="0"/>
              </a:rPr>
              <a:t>K</a:t>
            </a:r>
            <a:r>
              <a:rPr lang="en-US" sz="1600" b="1" baseline="-25000" dirty="0">
                <a:latin typeface="Times New Roman" pitchFamily="18" charset="0"/>
              </a:rPr>
              <a:t>.com</a:t>
            </a:r>
            <a:r>
              <a:rPr lang="en-US" sz="1600" b="1" dirty="0">
                <a:latin typeface="Times New Roman" pitchFamily="18" charset="0"/>
              </a:rPr>
              <a:t>) </a:t>
            </a:r>
            <a:r>
              <a:rPr lang="en-US" sz="1600" b="1" dirty="0" err="1">
                <a:latin typeface="Times New Roman" pitchFamily="18" charset="0"/>
                <a:sym typeface="Symbol" pitchFamily="18" charset="2"/>
              </a:rPr>
              <a:t>speaksfor</a:t>
            </a:r>
            <a:r>
              <a:rPr lang="en-US" sz="1600" b="1" dirty="0">
                <a:latin typeface="Times New Roman" pitchFamily="18" charset="0"/>
                <a:sym typeface="Symbol" pitchFamily="18" charset="2"/>
              </a:rPr>
              <a:t> key(</a:t>
            </a:r>
            <a:r>
              <a:rPr lang="en-US" sz="1600" b="1" i="1" dirty="0" err="1">
                <a:latin typeface="Times New Roman" pitchFamily="18" charset="0"/>
                <a:sym typeface="Symbol" pitchFamily="18" charset="2"/>
              </a:rPr>
              <a:t>K</a:t>
            </a:r>
            <a:r>
              <a:rPr lang="en-US" sz="1600" b="1" baseline="-25000" dirty="0" err="1">
                <a:latin typeface="Times New Roman" pitchFamily="18" charset="0"/>
                <a:sym typeface="Symbol" pitchFamily="18" charset="2"/>
              </a:rPr>
              <a:t>root</a:t>
            </a:r>
            <a:r>
              <a:rPr lang="en-US" sz="1600" b="1" dirty="0">
                <a:latin typeface="Times New Roman" pitchFamily="18" charset="0"/>
                <a:sym typeface="Symbol" pitchFamily="18" charset="2"/>
              </a:rPr>
              <a:t>).com)</a:t>
            </a:r>
            <a:endParaRPr lang="en-US" sz="1600" b="1" dirty="0">
              <a:latin typeface="Times New Roman" pitchFamily="18" charset="0"/>
            </a:endParaRPr>
          </a:p>
        </p:txBody>
      </p:sp>
      <p:sp>
        <p:nvSpPr>
          <p:cNvPr id="10262" name="Text Box 22"/>
          <p:cNvSpPr txBox="1">
            <a:spLocks noChangeArrowheads="1"/>
          </p:cNvSpPr>
          <p:nvPr/>
        </p:nvSpPr>
        <p:spPr bwMode="auto">
          <a:xfrm rot="-821918">
            <a:off x="2360613" y="3244850"/>
            <a:ext cx="4970462" cy="336550"/>
          </a:xfrm>
          <a:prstGeom prst="rect">
            <a:avLst/>
          </a:prstGeom>
          <a:noFill/>
          <a:ln w="9525">
            <a:noFill/>
            <a:miter lim="800000"/>
            <a:headEnd/>
            <a:tailEnd/>
          </a:ln>
        </p:spPr>
        <p:txBody>
          <a:bodyPr wrap="none">
            <a:spAutoFit/>
          </a:bodyPr>
          <a:lstStyle/>
          <a:p>
            <a:pPr algn="ctr"/>
            <a:r>
              <a:rPr lang="en-US" sz="1600" b="1" i="1" dirty="0">
                <a:latin typeface="Times New Roman" pitchFamily="18" charset="0"/>
              </a:rPr>
              <a:t>K</a:t>
            </a:r>
            <a:r>
              <a:rPr lang="en-US" sz="1600" b="1" baseline="-25000" dirty="0">
                <a:latin typeface="Times New Roman" pitchFamily="18" charset="0"/>
              </a:rPr>
              <a:t>.com</a:t>
            </a:r>
            <a:r>
              <a:rPr lang="en-US" sz="1600" b="1" dirty="0">
                <a:latin typeface="Times New Roman" pitchFamily="18" charset="0"/>
              </a:rPr>
              <a:t> signed (key(</a:t>
            </a:r>
            <a:r>
              <a:rPr lang="en-US" sz="1600" b="1" i="1" dirty="0">
                <a:latin typeface="Times New Roman" pitchFamily="18" charset="0"/>
              </a:rPr>
              <a:t>K</a:t>
            </a:r>
            <a:r>
              <a:rPr lang="en-US" sz="1600" b="1" baseline="-25000" dirty="0">
                <a:latin typeface="Times New Roman" pitchFamily="18" charset="0"/>
              </a:rPr>
              <a:t>.foo.com</a:t>
            </a:r>
            <a:r>
              <a:rPr lang="en-US" sz="1600" b="1" dirty="0">
                <a:latin typeface="Times New Roman" pitchFamily="18" charset="0"/>
              </a:rPr>
              <a:t>) </a:t>
            </a:r>
            <a:r>
              <a:rPr lang="en-US" sz="1600" b="1" dirty="0" err="1">
                <a:latin typeface="Times New Roman" pitchFamily="18" charset="0"/>
                <a:sym typeface="Symbol" pitchFamily="18" charset="2"/>
              </a:rPr>
              <a:t>speaksfor</a:t>
            </a:r>
            <a:r>
              <a:rPr lang="en-US" sz="1600" b="1" dirty="0">
                <a:latin typeface="Times New Roman" pitchFamily="18" charset="0"/>
                <a:sym typeface="Symbol" pitchFamily="18" charset="2"/>
              </a:rPr>
              <a:t> key(</a:t>
            </a:r>
            <a:r>
              <a:rPr lang="en-US" sz="1600" b="1" i="1" dirty="0" err="1">
                <a:latin typeface="Times New Roman" pitchFamily="18" charset="0"/>
                <a:sym typeface="Symbol" pitchFamily="18" charset="2"/>
              </a:rPr>
              <a:t>K</a:t>
            </a:r>
            <a:r>
              <a:rPr lang="en-US" sz="1600" b="1" baseline="-25000" dirty="0" err="1">
                <a:latin typeface="Times New Roman" pitchFamily="18" charset="0"/>
                <a:sym typeface="Symbol" pitchFamily="18" charset="2"/>
              </a:rPr>
              <a:t>root</a:t>
            </a:r>
            <a:r>
              <a:rPr lang="en-US" sz="1600" b="1" dirty="0">
                <a:latin typeface="Times New Roman" pitchFamily="18" charset="0"/>
                <a:sym typeface="Symbol" pitchFamily="18" charset="2"/>
              </a:rPr>
              <a:t>).</a:t>
            </a:r>
            <a:r>
              <a:rPr lang="en-US" sz="1600" b="1" dirty="0" err="1">
                <a:latin typeface="Times New Roman" pitchFamily="18" charset="0"/>
                <a:sym typeface="Symbol" pitchFamily="18" charset="2"/>
              </a:rPr>
              <a:t>com</a:t>
            </a:r>
            <a:r>
              <a:rPr lang="en-US" sz="1600" b="1" dirty="0" err="1">
                <a:latin typeface="Times New Roman" pitchFamily="18" charset="0"/>
                <a:cs typeface="Times New Roman" pitchFamily="18" charset="0"/>
                <a:sym typeface="Symbol" pitchFamily="18" charset="2"/>
              </a:rPr>
              <a:t>.foo</a:t>
            </a:r>
            <a:r>
              <a:rPr lang="en-US" sz="1600" b="1" dirty="0">
                <a:latin typeface="Times New Roman" pitchFamily="18" charset="0"/>
                <a:sym typeface="Symbol" pitchFamily="18" charset="2"/>
              </a:rPr>
              <a:t>)</a:t>
            </a:r>
            <a:endParaRPr lang="en-US" sz="1600" b="1" dirty="0">
              <a:latin typeface="Times New Roman" pitchFamily="18" charset="0"/>
              <a:cs typeface="Times New Roman" pitchFamily="18" charset="0"/>
            </a:endParaRPr>
          </a:p>
        </p:txBody>
      </p:sp>
      <p:sp>
        <p:nvSpPr>
          <p:cNvPr id="10263" name="Text Box 23"/>
          <p:cNvSpPr txBox="1">
            <a:spLocks noChangeArrowheads="1"/>
          </p:cNvSpPr>
          <p:nvPr/>
        </p:nvSpPr>
        <p:spPr bwMode="auto">
          <a:xfrm rot="-102838">
            <a:off x="2765425" y="3879850"/>
            <a:ext cx="4691063" cy="581025"/>
          </a:xfrm>
          <a:prstGeom prst="rect">
            <a:avLst/>
          </a:prstGeom>
          <a:noFill/>
          <a:ln w="9525">
            <a:noFill/>
            <a:miter lim="800000"/>
            <a:headEnd/>
            <a:tailEnd/>
          </a:ln>
        </p:spPr>
        <p:txBody>
          <a:bodyPr wrap="none">
            <a:spAutoFit/>
          </a:bodyPr>
          <a:lstStyle/>
          <a:p>
            <a:pPr algn="r"/>
            <a:r>
              <a:rPr lang="en-US" sz="1600" b="1" i="1" dirty="0">
                <a:latin typeface="Times New Roman" pitchFamily="18" charset="0"/>
              </a:rPr>
              <a:t>K</a:t>
            </a:r>
            <a:r>
              <a:rPr lang="en-US" sz="1600" b="1" baseline="-25000" dirty="0">
                <a:latin typeface="Times New Roman" pitchFamily="18" charset="0"/>
              </a:rPr>
              <a:t>.foo.com</a:t>
            </a:r>
            <a:r>
              <a:rPr lang="en-US" sz="1600" b="1" dirty="0">
                <a:latin typeface="Times New Roman" pitchFamily="18" charset="0"/>
              </a:rPr>
              <a:t> signed</a:t>
            </a:r>
          </a:p>
          <a:p>
            <a:pPr algn="r"/>
            <a:r>
              <a:rPr lang="en-US" sz="1600" b="1" dirty="0">
                <a:latin typeface="Times New Roman" pitchFamily="18" charset="0"/>
              </a:rPr>
              <a:t>(key(</a:t>
            </a:r>
            <a:r>
              <a:rPr lang="en-US" sz="1600" b="1" i="1" dirty="0">
                <a:latin typeface="Times New Roman" pitchFamily="18" charset="0"/>
              </a:rPr>
              <a:t>K</a:t>
            </a:r>
            <a:r>
              <a:rPr lang="en-US" sz="1600" b="1" baseline="-25000" dirty="0">
                <a:latin typeface="Times New Roman" pitchFamily="18" charset="0"/>
              </a:rPr>
              <a:t>www.foo.com</a:t>
            </a:r>
            <a:r>
              <a:rPr lang="en-US" sz="1600" b="1" dirty="0">
                <a:latin typeface="Times New Roman" pitchFamily="18" charset="0"/>
              </a:rPr>
              <a:t>) </a:t>
            </a:r>
            <a:r>
              <a:rPr lang="en-US" sz="1600" b="1" dirty="0" err="1">
                <a:latin typeface="Times New Roman" pitchFamily="18" charset="0"/>
                <a:sym typeface="Symbol" pitchFamily="18" charset="2"/>
              </a:rPr>
              <a:t>speaksfor</a:t>
            </a:r>
            <a:r>
              <a:rPr lang="en-US" sz="1600" b="1" dirty="0">
                <a:latin typeface="Times New Roman" pitchFamily="18" charset="0"/>
                <a:sym typeface="Symbol" pitchFamily="18" charset="2"/>
              </a:rPr>
              <a:t> key(</a:t>
            </a:r>
            <a:r>
              <a:rPr lang="en-US" sz="1600" b="1" i="1" dirty="0" err="1">
                <a:latin typeface="Times New Roman" pitchFamily="18" charset="0"/>
              </a:rPr>
              <a:t>K</a:t>
            </a:r>
            <a:r>
              <a:rPr lang="en-US" sz="1600" b="1" baseline="-25000" dirty="0" err="1">
                <a:latin typeface="Times New Roman" pitchFamily="18" charset="0"/>
              </a:rPr>
              <a:t>root</a:t>
            </a:r>
            <a:r>
              <a:rPr lang="en-US" sz="1600" b="1" dirty="0">
                <a:latin typeface="Times New Roman" pitchFamily="18" charset="0"/>
                <a:sym typeface="Symbol" pitchFamily="18" charset="2"/>
              </a:rPr>
              <a:t>).</a:t>
            </a:r>
            <a:r>
              <a:rPr lang="en-US" sz="1600" b="1" dirty="0" err="1">
                <a:latin typeface="Times New Roman" pitchFamily="18" charset="0"/>
                <a:cs typeface="Times New Roman" pitchFamily="18" charset="0"/>
                <a:sym typeface="Symbol" pitchFamily="18" charset="2"/>
              </a:rPr>
              <a:t>com.foo.www</a:t>
            </a:r>
            <a:r>
              <a:rPr lang="en-US" sz="1600" b="1" dirty="0">
                <a:latin typeface="Times New Roman" pitchFamily="18" charset="0"/>
                <a:cs typeface="Times New Roman" pitchFamily="18" charset="0"/>
                <a:sym typeface="Symbol" pitchFamily="18" charset="2"/>
              </a:rPr>
              <a:t>)</a:t>
            </a:r>
          </a:p>
        </p:txBody>
      </p:sp>
      <p:sp>
        <p:nvSpPr>
          <p:cNvPr id="10264" name="Text Box 24"/>
          <p:cNvSpPr txBox="1">
            <a:spLocks noChangeArrowheads="1"/>
          </p:cNvSpPr>
          <p:nvPr/>
        </p:nvSpPr>
        <p:spPr bwMode="auto">
          <a:xfrm>
            <a:off x="1714500" y="4876800"/>
            <a:ext cx="1101725" cy="336550"/>
          </a:xfrm>
          <a:prstGeom prst="rect">
            <a:avLst/>
          </a:prstGeom>
          <a:noFill/>
          <a:ln w="9525">
            <a:noFill/>
            <a:miter lim="800000"/>
            <a:headEnd/>
            <a:tailEnd/>
          </a:ln>
        </p:spPr>
        <p:txBody>
          <a:bodyPr wrap="none">
            <a:spAutoFit/>
          </a:bodyPr>
          <a:lstStyle/>
          <a:p>
            <a:pPr algn="ctr"/>
            <a:r>
              <a:rPr lang="en-US" sz="1600" b="1">
                <a:latin typeface="Times New Roman" pitchFamily="18" charset="0"/>
                <a:sym typeface="Symbol" pitchFamily="18" charset="2"/>
              </a:rPr>
              <a:t>(3), (5), (7)</a:t>
            </a:r>
            <a:endParaRPr lang="en-US" sz="1600" b="1">
              <a:latin typeface="Times New Roman" pitchFamily="18" charset="0"/>
            </a:endParaRPr>
          </a:p>
        </p:txBody>
      </p:sp>
      <p:sp>
        <p:nvSpPr>
          <p:cNvPr id="10265" name="Text Box 25"/>
          <p:cNvSpPr txBox="1">
            <a:spLocks noChangeArrowheads="1"/>
          </p:cNvSpPr>
          <p:nvPr/>
        </p:nvSpPr>
        <p:spPr bwMode="auto">
          <a:xfrm>
            <a:off x="152400" y="6019800"/>
            <a:ext cx="3206750" cy="366713"/>
          </a:xfrm>
          <a:prstGeom prst="rect">
            <a:avLst/>
          </a:prstGeom>
          <a:noFill/>
          <a:ln w="9525">
            <a:noFill/>
            <a:miter lim="800000"/>
            <a:headEnd/>
            <a:tailEnd/>
          </a:ln>
        </p:spPr>
        <p:txBody>
          <a:bodyPr wrap="none">
            <a:spAutoFit/>
          </a:bodyPr>
          <a:lstStyle/>
          <a:p>
            <a:pPr algn="ctr"/>
            <a:r>
              <a:rPr lang="en-US" sz="1800" b="1">
                <a:latin typeface="Times New Roman" pitchFamily="18" charset="0"/>
              </a:rPr>
              <a:t>What does the client conclude</a:t>
            </a:r>
            <a:r>
              <a:rPr lang="en-US" sz="1800" b="1">
                <a:latin typeface="Times New Roman" pitchFamily="18" charset="0"/>
                <a:sym typeface="Symbol" pitchFamily="18" charset="2"/>
              </a:rPr>
              <a:t>?</a:t>
            </a:r>
          </a:p>
        </p:txBody>
      </p:sp>
      <p:sp>
        <p:nvSpPr>
          <p:cNvPr id="10266" name="Rectangle 26"/>
          <p:cNvSpPr>
            <a:spLocks noChangeArrowheads="1"/>
          </p:cNvSpPr>
          <p:nvPr/>
        </p:nvSpPr>
        <p:spPr bwMode="auto">
          <a:xfrm>
            <a:off x="533400" y="990600"/>
            <a:ext cx="5534025" cy="1100138"/>
          </a:xfrm>
          <a:prstGeom prst="rect">
            <a:avLst/>
          </a:prstGeom>
          <a:noFill/>
          <a:ln w="9525">
            <a:noFill/>
            <a:miter lim="800000"/>
            <a:headEnd/>
            <a:tailEnd/>
          </a:ln>
        </p:spPr>
        <p:txBody>
          <a:bodyPr/>
          <a:lstStyle/>
          <a:p>
            <a:pPr marL="342900" indent="-342900">
              <a:spcBef>
                <a:spcPct val="20000"/>
              </a:spcBef>
              <a:buClr>
                <a:srgbClr val="990000"/>
              </a:buClr>
              <a:buSzPct val="70000"/>
              <a:buFont typeface="Wingdings 2" pitchFamily="18" charset="2"/>
              <a:buChar char="¢"/>
            </a:pPr>
            <a:r>
              <a:rPr lang="en-US" b="1">
                <a:latin typeface="Arial Narrow" pitchFamily="34" charset="0"/>
              </a:rPr>
              <a:t>Each DNS record is digitally signed</a:t>
            </a:r>
          </a:p>
          <a:p>
            <a:pPr marL="342900" indent="-342900">
              <a:spcBef>
                <a:spcPct val="20000"/>
              </a:spcBef>
              <a:buClr>
                <a:srgbClr val="990000"/>
              </a:buClr>
              <a:buSzPct val="70000"/>
              <a:buFont typeface="Wingdings 2" pitchFamily="18" charset="2"/>
              <a:buChar char="¢"/>
            </a:pPr>
            <a:r>
              <a:rPr lang="en-US" b="1">
                <a:latin typeface="Arial Narrow" pitchFamily="34" charset="0"/>
              </a:rPr>
              <a:t>Certificates are appended to responses</a:t>
            </a:r>
            <a:endParaRPr lang="en-US" sz="2000">
              <a:latin typeface="Times New Roman" pitchFamily="18" charset="0"/>
            </a:endParaRPr>
          </a:p>
          <a:p>
            <a:pPr marL="742950" lvl="1" indent="-285750">
              <a:spcBef>
                <a:spcPct val="20000"/>
              </a:spcBef>
              <a:buClr>
                <a:srgbClr val="990000"/>
              </a:buClr>
              <a:buSzPct val="75000"/>
              <a:buFont typeface="Wingdings 3" pitchFamily="18" charset="2"/>
              <a:buChar char="{"/>
            </a:pPr>
            <a:endParaRPr lang="en-US" sz="2000">
              <a:latin typeface="Times New Roman"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indent="0"/>
            <a:r>
              <a:rPr lang="en-US" smtClean="0"/>
              <a:t>Example Proof</a:t>
            </a:r>
          </a:p>
        </p:txBody>
      </p:sp>
      <p:sp>
        <p:nvSpPr>
          <p:cNvPr id="55299" name="Rectangle 3"/>
          <p:cNvSpPr>
            <a:spLocks noGrp="1" noChangeArrowheads="1"/>
          </p:cNvSpPr>
          <p:nvPr>
            <p:ph type="body" idx="1"/>
          </p:nvPr>
        </p:nvSpPr>
        <p:spPr>
          <a:xfrm>
            <a:off x="638175" y="1066800"/>
            <a:ext cx="8353425" cy="5334000"/>
          </a:xfrm>
        </p:spPr>
        <p:txBody>
          <a:bodyPr/>
          <a:lstStyle/>
          <a:p>
            <a:pPr marL="457200" indent="-457200">
              <a:buFont typeface="Wingdings 2" pitchFamily="18" charset="2"/>
              <a:buAutoNum type="arabicPeriod"/>
            </a:pPr>
            <a:r>
              <a:rPr lang="en-US" sz="2000" i="1" dirty="0" err="1" smtClean="0">
                <a:latin typeface="Times New Roman" pitchFamily="18" charset="0"/>
              </a:rPr>
              <a:t>K</a:t>
            </a:r>
            <a:r>
              <a:rPr lang="en-US" sz="2000" baseline="-25000" dirty="0" err="1" smtClean="0">
                <a:latin typeface="Times New Roman" pitchFamily="18" charset="0"/>
              </a:rPr>
              <a:t>root</a:t>
            </a:r>
            <a:r>
              <a:rPr lang="en-US" sz="2000" dirty="0" smtClean="0">
                <a:latin typeface="Times New Roman" pitchFamily="18" charset="0"/>
              </a:rPr>
              <a:t> signed (key(</a:t>
            </a:r>
            <a:r>
              <a:rPr lang="en-US" sz="2000" i="1" dirty="0" smtClean="0">
                <a:latin typeface="Times New Roman" pitchFamily="18" charset="0"/>
              </a:rPr>
              <a:t>K</a:t>
            </a:r>
            <a:r>
              <a:rPr lang="en-US" sz="2000" baseline="-25000" dirty="0" smtClean="0">
                <a:latin typeface="Times New Roman" pitchFamily="18" charset="0"/>
              </a:rPr>
              <a:t>.com</a:t>
            </a:r>
            <a:r>
              <a:rPr lang="en-US" sz="2000" dirty="0" smtClean="0">
                <a:latin typeface="Times New Roman" pitchFamily="18" charset="0"/>
              </a:rPr>
              <a:t>) </a:t>
            </a:r>
            <a:r>
              <a:rPr lang="en-US" sz="2000" dirty="0" err="1" smtClean="0">
                <a:latin typeface="Times New Roman" pitchFamily="18" charset="0"/>
                <a:sym typeface="Symbol" pitchFamily="18" charset="2"/>
              </a:rPr>
              <a:t>speaksfor</a:t>
            </a:r>
            <a:r>
              <a:rPr lang="en-US" sz="2000" dirty="0" smtClean="0">
                <a:latin typeface="Times New Roman" pitchFamily="18" charset="0"/>
                <a:sym typeface="Symbol" pitchFamily="18" charset="2"/>
              </a:rPr>
              <a:t> key(</a:t>
            </a:r>
            <a:r>
              <a:rPr lang="en-US" sz="2000" i="1" dirty="0" err="1" smtClean="0">
                <a:latin typeface="Times New Roman" pitchFamily="18" charset="0"/>
                <a:sym typeface="Symbol" pitchFamily="18" charset="2"/>
              </a:rPr>
              <a:t>K</a:t>
            </a:r>
            <a:r>
              <a:rPr lang="en-US" sz="2000" baseline="-25000" dirty="0" err="1" smtClean="0">
                <a:latin typeface="Times New Roman" pitchFamily="18" charset="0"/>
                <a:sym typeface="Symbol" pitchFamily="18" charset="2"/>
              </a:rPr>
              <a:t>root</a:t>
            </a:r>
            <a:r>
              <a:rPr lang="en-US" sz="2000" dirty="0" smtClean="0">
                <a:latin typeface="Times New Roman" pitchFamily="18" charset="0"/>
                <a:sym typeface="Symbol" pitchFamily="18" charset="2"/>
              </a:rPr>
              <a:t>).com)</a:t>
            </a:r>
          </a:p>
          <a:p>
            <a:pPr marL="457200" indent="-457200">
              <a:buFont typeface="Wingdings 2" pitchFamily="18" charset="2"/>
              <a:buAutoNum type="arabicPeriod"/>
            </a:pPr>
            <a:r>
              <a:rPr lang="en-US" sz="2000" i="1" dirty="0" smtClean="0">
                <a:latin typeface="Times New Roman" pitchFamily="18" charset="0"/>
                <a:sym typeface="Symbol" pitchFamily="18" charset="2"/>
              </a:rPr>
              <a:t>K</a:t>
            </a:r>
            <a:r>
              <a:rPr lang="en-US" sz="2000" baseline="-25000" dirty="0" smtClean="0">
                <a:latin typeface="Times New Roman" pitchFamily="18" charset="0"/>
                <a:sym typeface="Symbol" pitchFamily="18" charset="2"/>
              </a:rPr>
              <a:t>.com</a:t>
            </a:r>
            <a:r>
              <a:rPr lang="en-US" sz="2000" dirty="0" smtClean="0">
                <a:latin typeface="Times New Roman" pitchFamily="18" charset="0"/>
                <a:sym typeface="Symbol" pitchFamily="18" charset="2"/>
              </a:rPr>
              <a:t> signed (key(</a:t>
            </a:r>
            <a:r>
              <a:rPr lang="en-US" sz="2000" i="1" dirty="0" smtClean="0">
                <a:latin typeface="Times New Roman" pitchFamily="18" charset="0"/>
                <a:sym typeface="Symbol" pitchFamily="18" charset="2"/>
              </a:rPr>
              <a:t>K</a:t>
            </a:r>
            <a:r>
              <a:rPr lang="en-US" sz="2000" baseline="-25000" dirty="0" smtClean="0">
                <a:latin typeface="Times New Roman" pitchFamily="18" charset="0"/>
                <a:sym typeface="Symbol" pitchFamily="18" charset="2"/>
              </a:rPr>
              <a:t>.foo.com</a:t>
            </a:r>
            <a:r>
              <a:rPr lang="en-US" sz="2000" dirty="0" smtClean="0">
                <a:latin typeface="Times New Roman" pitchFamily="18" charset="0"/>
                <a:sym typeface="Symbol" pitchFamily="18" charset="2"/>
              </a:rPr>
              <a:t>) </a:t>
            </a:r>
            <a:r>
              <a:rPr lang="en-US" sz="2000" dirty="0" err="1" smtClean="0">
                <a:latin typeface="Times New Roman" pitchFamily="18" charset="0"/>
                <a:sym typeface="Symbol" pitchFamily="18" charset="2"/>
              </a:rPr>
              <a:t>speaksfor</a:t>
            </a:r>
            <a:r>
              <a:rPr lang="en-US" sz="2000" dirty="0" smtClean="0">
                <a:latin typeface="Times New Roman" pitchFamily="18" charset="0"/>
                <a:sym typeface="Symbol" pitchFamily="18" charset="2"/>
              </a:rPr>
              <a:t> key(</a:t>
            </a:r>
            <a:r>
              <a:rPr lang="en-US" sz="2000" i="1" dirty="0" err="1" smtClean="0">
                <a:latin typeface="Times New Roman" pitchFamily="18" charset="0"/>
                <a:sym typeface="Symbol" pitchFamily="18" charset="2"/>
              </a:rPr>
              <a:t>K</a:t>
            </a:r>
            <a:r>
              <a:rPr lang="en-US" sz="2000" baseline="-25000" dirty="0" err="1" smtClean="0">
                <a:latin typeface="Times New Roman" pitchFamily="18" charset="0"/>
                <a:sym typeface="Symbol" pitchFamily="18" charset="2"/>
              </a:rPr>
              <a:t>root</a:t>
            </a:r>
            <a:r>
              <a:rPr lang="en-US" sz="2000" dirty="0" smtClean="0">
                <a:latin typeface="Times New Roman" pitchFamily="18" charset="0"/>
                <a:sym typeface="Symbol" pitchFamily="18" charset="2"/>
              </a:rPr>
              <a:t>).</a:t>
            </a:r>
            <a:r>
              <a:rPr lang="en-US" sz="2000" dirty="0" err="1" smtClean="0">
                <a:latin typeface="Times New Roman" pitchFamily="18" charset="0"/>
                <a:cs typeface="Times New Roman" pitchFamily="18" charset="0"/>
                <a:sym typeface="Symbol" pitchFamily="18" charset="2"/>
              </a:rPr>
              <a:t>com.foo</a:t>
            </a:r>
            <a:r>
              <a:rPr lang="en-US" sz="2000" dirty="0" smtClean="0">
                <a:latin typeface="Times New Roman" pitchFamily="18" charset="0"/>
                <a:cs typeface="Times New Roman" pitchFamily="18" charset="0"/>
                <a:sym typeface="Symbol" pitchFamily="18" charset="2"/>
              </a:rPr>
              <a:t>)</a:t>
            </a:r>
          </a:p>
          <a:p>
            <a:pPr marL="457200" indent="-457200">
              <a:buFont typeface="Wingdings 2" pitchFamily="18" charset="2"/>
              <a:buAutoNum type="arabicPeriod"/>
            </a:pPr>
            <a:r>
              <a:rPr lang="en-US" sz="2000" i="1" dirty="0" smtClean="0">
                <a:latin typeface="Times New Roman" pitchFamily="18" charset="0"/>
                <a:cs typeface="Times New Roman" pitchFamily="18" charset="0"/>
                <a:sym typeface="Symbol" pitchFamily="18" charset="2"/>
              </a:rPr>
              <a:t>K</a:t>
            </a:r>
            <a:r>
              <a:rPr lang="en-US" sz="2000" baseline="-25000" dirty="0" smtClean="0">
                <a:latin typeface="Times New Roman" pitchFamily="18" charset="0"/>
                <a:cs typeface="Times New Roman" pitchFamily="18" charset="0"/>
                <a:sym typeface="Symbol" pitchFamily="18" charset="2"/>
              </a:rPr>
              <a:t>.foo.com</a:t>
            </a:r>
            <a:r>
              <a:rPr lang="en-US" sz="2000" dirty="0" smtClean="0">
                <a:latin typeface="Times New Roman" pitchFamily="18" charset="0"/>
                <a:cs typeface="Times New Roman" pitchFamily="18" charset="0"/>
                <a:sym typeface="Symbol" pitchFamily="18" charset="2"/>
              </a:rPr>
              <a:t> signed (key(</a:t>
            </a:r>
            <a:r>
              <a:rPr lang="en-US" sz="2000" i="1" dirty="0" smtClean="0">
                <a:latin typeface="Times New Roman" pitchFamily="18" charset="0"/>
                <a:cs typeface="Times New Roman" pitchFamily="18" charset="0"/>
                <a:sym typeface="Symbol" pitchFamily="18" charset="2"/>
              </a:rPr>
              <a:t>K</a:t>
            </a:r>
            <a:r>
              <a:rPr lang="en-US" sz="2000" baseline="-25000" dirty="0" smtClean="0">
                <a:latin typeface="Times New Roman" pitchFamily="18" charset="0"/>
                <a:cs typeface="Times New Roman" pitchFamily="18" charset="0"/>
                <a:sym typeface="Symbol" pitchFamily="18" charset="2"/>
              </a:rPr>
              <a:t>www.foo.com</a:t>
            </a:r>
            <a:r>
              <a:rPr lang="en-US" sz="2000" dirty="0" smtClean="0">
                <a:latin typeface="Times New Roman" pitchFamily="18" charset="0"/>
                <a:cs typeface="Times New Roman" pitchFamily="18" charset="0"/>
                <a:sym typeface="Symbol" pitchFamily="18" charset="2"/>
              </a:rPr>
              <a:t>) </a:t>
            </a:r>
            <a:r>
              <a:rPr lang="en-US" sz="2000" dirty="0" err="1" smtClean="0">
                <a:latin typeface="Times New Roman" pitchFamily="18" charset="0"/>
                <a:cs typeface="Times New Roman" pitchFamily="18" charset="0"/>
                <a:sym typeface="Symbol" pitchFamily="18" charset="2"/>
              </a:rPr>
              <a:t>speaksfor</a:t>
            </a:r>
            <a:r>
              <a:rPr lang="en-US" sz="2000" dirty="0" smtClean="0">
                <a:latin typeface="Times New Roman" pitchFamily="18" charset="0"/>
                <a:cs typeface="Times New Roman" pitchFamily="18" charset="0"/>
                <a:sym typeface="Symbol" pitchFamily="18" charset="2"/>
              </a:rPr>
              <a:t> key(</a:t>
            </a:r>
            <a:r>
              <a:rPr lang="en-US" sz="2000" i="1" dirty="0" err="1" smtClean="0">
                <a:latin typeface="Times New Roman" pitchFamily="18" charset="0"/>
                <a:cs typeface="Times New Roman" pitchFamily="18" charset="0"/>
                <a:sym typeface="Symbol" pitchFamily="18" charset="2"/>
              </a:rPr>
              <a:t>K</a:t>
            </a:r>
            <a:r>
              <a:rPr lang="en-US" sz="2000" baseline="-25000" dirty="0" err="1" smtClean="0">
                <a:latin typeface="Times New Roman" pitchFamily="18" charset="0"/>
                <a:cs typeface="Times New Roman" pitchFamily="18" charset="0"/>
                <a:sym typeface="Symbol" pitchFamily="18" charset="2"/>
              </a:rPr>
              <a:t>root</a:t>
            </a:r>
            <a:r>
              <a:rPr lang="en-US" sz="2000" dirty="0" smtClean="0">
                <a:latin typeface="Times New Roman" pitchFamily="18" charset="0"/>
                <a:cs typeface="Times New Roman" pitchFamily="18" charset="0"/>
                <a:sym typeface="Symbol" pitchFamily="18" charset="2"/>
              </a:rPr>
              <a:t>).</a:t>
            </a:r>
            <a:r>
              <a:rPr lang="en-US" sz="2000" dirty="0" err="1" smtClean="0">
                <a:latin typeface="Times New Roman" pitchFamily="18" charset="0"/>
                <a:cs typeface="Times New Roman" pitchFamily="18" charset="0"/>
                <a:sym typeface="Symbol" pitchFamily="18" charset="2"/>
              </a:rPr>
              <a:t>com.foo.www</a:t>
            </a:r>
            <a:r>
              <a:rPr lang="en-US" sz="2000" dirty="0" smtClean="0">
                <a:latin typeface="Times New Roman" pitchFamily="18" charset="0"/>
                <a:cs typeface="Times New Roman" pitchFamily="18" charset="0"/>
                <a:sym typeface="Symbol" pitchFamily="18" charset="2"/>
              </a:rPr>
              <a:t>)</a:t>
            </a:r>
          </a:p>
          <a:p>
            <a:pPr marL="457200" indent="-457200">
              <a:buFont typeface="Wingdings 2" pitchFamily="18" charset="2"/>
              <a:buAutoNum type="arabicPeriod"/>
            </a:pPr>
            <a:r>
              <a:rPr lang="en-US" sz="2000" i="1" dirty="0" smtClean="0">
                <a:latin typeface="Times New Roman" pitchFamily="18" charset="0"/>
                <a:cs typeface="Times New Roman" pitchFamily="18" charset="0"/>
                <a:sym typeface="Symbol" pitchFamily="18" charset="2"/>
              </a:rPr>
              <a:t>K</a:t>
            </a:r>
            <a:r>
              <a:rPr lang="en-US" sz="2000" baseline="-25000" dirty="0" smtClean="0">
                <a:latin typeface="Times New Roman" pitchFamily="18" charset="0"/>
                <a:cs typeface="Times New Roman" pitchFamily="18" charset="0"/>
                <a:sym typeface="Symbol" pitchFamily="18" charset="2"/>
              </a:rPr>
              <a:t>www.foo.com</a:t>
            </a:r>
            <a:r>
              <a:rPr lang="en-US" sz="2000" dirty="0" smtClean="0">
                <a:latin typeface="Times New Roman" pitchFamily="18" charset="0"/>
                <a:cs typeface="Times New Roman" pitchFamily="18" charset="0"/>
                <a:sym typeface="Symbol" pitchFamily="18" charset="2"/>
              </a:rPr>
              <a:t> signed </a:t>
            </a:r>
            <a:r>
              <a:rPr lang="en-US" sz="2000" i="1" dirty="0" smtClean="0">
                <a:latin typeface="Times New Roman" pitchFamily="18" charset="0"/>
                <a:cs typeface="Times New Roman" pitchFamily="18" charset="0"/>
                <a:sym typeface="Symbol" pitchFamily="18" charset="2"/>
              </a:rPr>
              <a:t>F</a:t>
            </a:r>
          </a:p>
          <a:p>
            <a:pPr marL="457200" indent="-457200">
              <a:buFont typeface="Wingdings 2" pitchFamily="18" charset="2"/>
              <a:buAutoNum type="arabicPeriod"/>
            </a:pPr>
            <a:r>
              <a:rPr lang="en-US" sz="2000" dirty="0" smtClean="0">
                <a:latin typeface="Times New Roman" pitchFamily="18" charset="0"/>
                <a:cs typeface="Times New Roman" pitchFamily="18" charset="0"/>
                <a:sym typeface="Symbol" pitchFamily="18" charset="2"/>
              </a:rPr>
              <a:t>key(</a:t>
            </a:r>
            <a:r>
              <a:rPr lang="en-US" sz="2000" i="1" dirty="0" err="1" smtClean="0">
                <a:latin typeface="Times New Roman" pitchFamily="18" charset="0"/>
                <a:cs typeface="Times New Roman" pitchFamily="18" charset="0"/>
                <a:sym typeface="Symbol" pitchFamily="18" charset="2"/>
              </a:rPr>
              <a:t>K</a:t>
            </a:r>
            <a:r>
              <a:rPr lang="en-US" sz="2000" baseline="-25000" dirty="0" err="1" smtClean="0">
                <a:latin typeface="Times New Roman" pitchFamily="18" charset="0"/>
                <a:cs typeface="Times New Roman" pitchFamily="18" charset="0"/>
                <a:sym typeface="Symbol" pitchFamily="18" charset="2"/>
              </a:rPr>
              <a:t>root</a:t>
            </a:r>
            <a:r>
              <a:rPr lang="en-US" sz="2000" dirty="0" smtClean="0">
                <a:latin typeface="Times New Roman" pitchFamily="18" charset="0"/>
                <a:cs typeface="Times New Roman" pitchFamily="18" charset="0"/>
                <a:sym typeface="Symbol" pitchFamily="18" charset="2"/>
              </a:rPr>
              <a:t>) says (</a:t>
            </a:r>
            <a:r>
              <a:rPr lang="en-US" sz="2000" dirty="0" smtClean="0">
                <a:latin typeface="Times New Roman" pitchFamily="18" charset="0"/>
              </a:rPr>
              <a:t>key(</a:t>
            </a:r>
            <a:r>
              <a:rPr lang="en-US" sz="2000" i="1" dirty="0" smtClean="0">
                <a:latin typeface="Times New Roman" pitchFamily="18" charset="0"/>
              </a:rPr>
              <a:t>K</a:t>
            </a:r>
            <a:r>
              <a:rPr lang="en-US" sz="2000" baseline="-25000" dirty="0" smtClean="0">
                <a:latin typeface="Times New Roman" pitchFamily="18" charset="0"/>
              </a:rPr>
              <a:t>.com</a:t>
            </a:r>
            <a:r>
              <a:rPr lang="en-US" sz="2000" dirty="0" smtClean="0">
                <a:latin typeface="Times New Roman" pitchFamily="18" charset="0"/>
              </a:rPr>
              <a:t>) </a:t>
            </a:r>
            <a:r>
              <a:rPr lang="en-US" sz="2000" dirty="0" err="1" smtClean="0">
                <a:latin typeface="Times New Roman" pitchFamily="18" charset="0"/>
                <a:sym typeface="Symbol" pitchFamily="18" charset="2"/>
              </a:rPr>
              <a:t>speaksfor</a:t>
            </a:r>
            <a:r>
              <a:rPr lang="en-US" sz="2000" dirty="0" smtClean="0">
                <a:latin typeface="Times New Roman" pitchFamily="18" charset="0"/>
                <a:sym typeface="Symbol" pitchFamily="18" charset="2"/>
              </a:rPr>
              <a:t> key(</a:t>
            </a:r>
            <a:r>
              <a:rPr lang="en-US" sz="2000" i="1" dirty="0" err="1" smtClean="0">
                <a:latin typeface="Times New Roman" pitchFamily="18" charset="0"/>
                <a:sym typeface="Symbol" pitchFamily="18" charset="2"/>
              </a:rPr>
              <a:t>K</a:t>
            </a:r>
            <a:r>
              <a:rPr lang="en-US" sz="2000" baseline="-25000" dirty="0" err="1" smtClean="0">
                <a:latin typeface="Times New Roman" pitchFamily="18" charset="0"/>
                <a:sym typeface="Symbol" pitchFamily="18" charset="2"/>
              </a:rPr>
              <a:t>root</a:t>
            </a:r>
            <a:r>
              <a:rPr lang="en-US" sz="2000" dirty="0" smtClean="0">
                <a:latin typeface="Times New Roman" pitchFamily="18" charset="0"/>
                <a:sym typeface="Symbol" pitchFamily="18" charset="2"/>
              </a:rPr>
              <a:t>).com)	         </a:t>
            </a:r>
            <a:r>
              <a:rPr lang="en-US" sz="2000" dirty="0" smtClean="0">
                <a:solidFill>
                  <a:schemeClr val="accent2"/>
                </a:solidFill>
                <a:latin typeface="Times New Roman" pitchFamily="18" charset="0"/>
                <a:sym typeface="Symbol" pitchFamily="18" charset="2"/>
              </a:rPr>
              <a:t>says-I(1)</a:t>
            </a:r>
          </a:p>
          <a:p>
            <a:pPr marL="457200" indent="-457200">
              <a:buFont typeface="Wingdings 2" pitchFamily="18" charset="2"/>
              <a:buAutoNum type="arabicPeriod"/>
            </a:pPr>
            <a:r>
              <a:rPr lang="en-US" sz="2000" dirty="0" smtClean="0">
                <a:latin typeface="Times New Roman" pitchFamily="18" charset="0"/>
                <a:sym typeface="Symbol" pitchFamily="18" charset="2"/>
              </a:rPr>
              <a:t>key(</a:t>
            </a:r>
            <a:r>
              <a:rPr lang="en-US" sz="2000" i="1" dirty="0" smtClean="0">
                <a:latin typeface="Times New Roman" pitchFamily="18" charset="0"/>
                <a:sym typeface="Symbol" pitchFamily="18" charset="2"/>
              </a:rPr>
              <a:t>K</a:t>
            </a:r>
            <a:r>
              <a:rPr lang="en-US" sz="2000" baseline="-25000" dirty="0" smtClean="0">
                <a:latin typeface="Times New Roman" pitchFamily="18" charset="0"/>
                <a:sym typeface="Symbol" pitchFamily="18" charset="2"/>
              </a:rPr>
              <a:t>.com</a:t>
            </a:r>
            <a:r>
              <a:rPr lang="en-US" sz="2000" dirty="0" smtClean="0">
                <a:latin typeface="Times New Roman" pitchFamily="18" charset="0"/>
                <a:sym typeface="Symbol" pitchFamily="18" charset="2"/>
              </a:rPr>
              <a:t>) says (key(</a:t>
            </a:r>
            <a:r>
              <a:rPr lang="en-US" sz="2000" i="1" dirty="0" smtClean="0">
                <a:latin typeface="Times New Roman" pitchFamily="18" charset="0"/>
                <a:sym typeface="Symbol" pitchFamily="18" charset="2"/>
              </a:rPr>
              <a:t>K</a:t>
            </a:r>
            <a:r>
              <a:rPr lang="en-US" sz="2000" baseline="-25000" dirty="0" smtClean="0">
                <a:latin typeface="Times New Roman" pitchFamily="18" charset="0"/>
                <a:sym typeface="Symbol" pitchFamily="18" charset="2"/>
              </a:rPr>
              <a:t>.foo.com</a:t>
            </a:r>
            <a:r>
              <a:rPr lang="en-US" sz="2000" dirty="0" smtClean="0">
                <a:latin typeface="Times New Roman" pitchFamily="18" charset="0"/>
                <a:sym typeface="Symbol" pitchFamily="18" charset="2"/>
              </a:rPr>
              <a:t>) </a:t>
            </a:r>
            <a:r>
              <a:rPr lang="en-US" sz="2000" dirty="0" err="1" smtClean="0">
                <a:latin typeface="Times New Roman" pitchFamily="18" charset="0"/>
                <a:sym typeface="Symbol" pitchFamily="18" charset="2"/>
              </a:rPr>
              <a:t>speaksfor</a:t>
            </a:r>
            <a:r>
              <a:rPr lang="en-US" sz="2000" dirty="0" smtClean="0">
                <a:latin typeface="Times New Roman" pitchFamily="18" charset="0"/>
                <a:sym typeface="Symbol" pitchFamily="18" charset="2"/>
              </a:rPr>
              <a:t> key(</a:t>
            </a:r>
            <a:r>
              <a:rPr lang="en-US" sz="2000" i="1" dirty="0" err="1" smtClean="0">
                <a:latin typeface="Times New Roman" pitchFamily="18" charset="0"/>
                <a:sym typeface="Symbol" pitchFamily="18" charset="2"/>
              </a:rPr>
              <a:t>K</a:t>
            </a:r>
            <a:r>
              <a:rPr lang="en-US" sz="2000" baseline="-25000" dirty="0" err="1" smtClean="0">
                <a:latin typeface="Times New Roman" pitchFamily="18" charset="0"/>
                <a:sym typeface="Symbol" pitchFamily="18" charset="2"/>
              </a:rPr>
              <a:t>root</a:t>
            </a:r>
            <a:r>
              <a:rPr lang="en-US" sz="2000" dirty="0" smtClean="0">
                <a:latin typeface="Times New Roman" pitchFamily="18" charset="0"/>
                <a:sym typeface="Symbol" pitchFamily="18" charset="2"/>
              </a:rPr>
              <a:t>).</a:t>
            </a:r>
            <a:r>
              <a:rPr lang="en-US" sz="2000" dirty="0" err="1" smtClean="0">
                <a:latin typeface="Times New Roman" pitchFamily="18" charset="0"/>
                <a:cs typeface="Times New Roman" pitchFamily="18" charset="0"/>
                <a:sym typeface="Symbol" pitchFamily="18" charset="2"/>
              </a:rPr>
              <a:t>com.foo</a:t>
            </a:r>
            <a:r>
              <a:rPr lang="en-US" sz="2000" dirty="0" smtClean="0">
                <a:latin typeface="Times New Roman" pitchFamily="18" charset="0"/>
                <a:cs typeface="Times New Roman" pitchFamily="18" charset="0"/>
                <a:sym typeface="Symbol" pitchFamily="18" charset="2"/>
              </a:rPr>
              <a:t>)     </a:t>
            </a:r>
            <a:r>
              <a:rPr lang="en-US" sz="2000" dirty="0" smtClean="0">
                <a:solidFill>
                  <a:schemeClr val="accent2"/>
                </a:solidFill>
                <a:latin typeface="Times New Roman" pitchFamily="18" charset="0"/>
                <a:cs typeface="Times New Roman" pitchFamily="18" charset="0"/>
                <a:sym typeface="Symbol" pitchFamily="18" charset="2"/>
              </a:rPr>
              <a:t>says-I(2)</a:t>
            </a:r>
          </a:p>
          <a:p>
            <a:pPr marL="457200" indent="-457200">
              <a:buFont typeface="Wingdings 2" pitchFamily="18" charset="2"/>
              <a:buAutoNum type="arabicPeriod"/>
            </a:pPr>
            <a:r>
              <a:rPr lang="en-US" sz="2000" dirty="0" smtClean="0">
                <a:latin typeface="Times New Roman" pitchFamily="18" charset="0"/>
                <a:cs typeface="Times New Roman" pitchFamily="18" charset="0"/>
                <a:sym typeface="Symbol" pitchFamily="18" charset="2"/>
              </a:rPr>
              <a:t>key(</a:t>
            </a:r>
            <a:r>
              <a:rPr lang="en-US" sz="2000" i="1" dirty="0" smtClean="0">
                <a:latin typeface="Times New Roman" pitchFamily="18" charset="0"/>
                <a:cs typeface="Times New Roman" pitchFamily="18" charset="0"/>
                <a:sym typeface="Symbol" pitchFamily="18" charset="2"/>
              </a:rPr>
              <a:t>K</a:t>
            </a:r>
            <a:r>
              <a:rPr lang="en-US" sz="2000" baseline="-25000" dirty="0" smtClean="0">
                <a:latin typeface="Times New Roman" pitchFamily="18" charset="0"/>
                <a:cs typeface="Times New Roman" pitchFamily="18" charset="0"/>
                <a:sym typeface="Symbol" pitchFamily="18" charset="2"/>
              </a:rPr>
              <a:t>.foo.com</a:t>
            </a:r>
            <a:r>
              <a:rPr lang="en-US" sz="2000" dirty="0" smtClean="0">
                <a:latin typeface="Times New Roman" pitchFamily="18" charset="0"/>
                <a:cs typeface="Times New Roman" pitchFamily="18" charset="0"/>
                <a:sym typeface="Symbol" pitchFamily="18" charset="2"/>
              </a:rPr>
              <a:t>) says (key(</a:t>
            </a:r>
            <a:r>
              <a:rPr lang="en-US" sz="2000" i="1" dirty="0" smtClean="0">
                <a:latin typeface="Times New Roman" pitchFamily="18" charset="0"/>
                <a:cs typeface="Times New Roman" pitchFamily="18" charset="0"/>
                <a:sym typeface="Symbol" pitchFamily="18" charset="2"/>
              </a:rPr>
              <a:t>K</a:t>
            </a:r>
            <a:r>
              <a:rPr lang="en-US" sz="2000" baseline="-25000" dirty="0" smtClean="0">
                <a:latin typeface="Times New Roman" pitchFamily="18" charset="0"/>
                <a:cs typeface="Times New Roman" pitchFamily="18" charset="0"/>
                <a:sym typeface="Symbol" pitchFamily="18" charset="2"/>
              </a:rPr>
              <a:t>www.foo.com</a:t>
            </a:r>
            <a:r>
              <a:rPr lang="en-US" sz="2000" dirty="0" smtClean="0">
                <a:latin typeface="Times New Roman" pitchFamily="18" charset="0"/>
                <a:cs typeface="Times New Roman" pitchFamily="18" charset="0"/>
                <a:sym typeface="Symbol" pitchFamily="18" charset="2"/>
              </a:rPr>
              <a:t>) </a:t>
            </a:r>
            <a:r>
              <a:rPr lang="en-US" sz="2000" dirty="0" err="1" smtClean="0">
                <a:latin typeface="Times New Roman" pitchFamily="18" charset="0"/>
                <a:cs typeface="Times New Roman" pitchFamily="18" charset="0"/>
                <a:sym typeface="Symbol" pitchFamily="18" charset="2"/>
              </a:rPr>
              <a:t>speaksfor</a:t>
            </a:r>
            <a:r>
              <a:rPr lang="en-US" sz="2000" dirty="0" smtClean="0">
                <a:latin typeface="Times New Roman" pitchFamily="18" charset="0"/>
                <a:cs typeface="Times New Roman" pitchFamily="18" charset="0"/>
                <a:sym typeface="Symbol" pitchFamily="18" charset="2"/>
              </a:rPr>
              <a:t> key(</a:t>
            </a:r>
            <a:r>
              <a:rPr lang="en-US" sz="2000" i="1" dirty="0" err="1" smtClean="0">
                <a:latin typeface="Times New Roman" pitchFamily="18" charset="0"/>
                <a:cs typeface="Times New Roman" pitchFamily="18" charset="0"/>
                <a:sym typeface="Symbol" pitchFamily="18" charset="2"/>
              </a:rPr>
              <a:t>K</a:t>
            </a:r>
            <a:r>
              <a:rPr lang="en-US" sz="2000" baseline="-25000" dirty="0" err="1" smtClean="0">
                <a:latin typeface="Times New Roman" pitchFamily="18" charset="0"/>
                <a:cs typeface="Times New Roman" pitchFamily="18" charset="0"/>
                <a:sym typeface="Symbol" pitchFamily="18" charset="2"/>
              </a:rPr>
              <a:t>root</a:t>
            </a:r>
            <a:r>
              <a:rPr lang="en-US" sz="2000" dirty="0" smtClean="0">
                <a:latin typeface="Times New Roman" pitchFamily="18" charset="0"/>
                <a:cs typeface="Times New Roman" pitchFamily="18" charset="0"/>
                <a:sym typeface="Symbol" pitchFamily="18" charset="2"/>
              </a:rPr>
              <a:t>).</a:t>
            </a:r>
            <a:r>
              <a:rPr lang="en-US" sz="2000" dirty="0" err="1" smtClean="0">
                <a:latin typeface="Times New Roman" pitchFamily="18" charset="0"/>
                <a:cs typeface="Times New Roman" pitchFamily="18" charset="0"/>
                <a:sym typeface="Symbol" pitchFamily="18" charset="2"/>
              </a:rPr>
              <a:t>com.foo.www</a:t>
            </a:r>
            <a:r>
              <a:rPr lang="en-US" sz="2000" dirty="0" smtClean="0">
                <a:latin typeface="Times New Roman" pitchFamily="18" charset="0"/>
                <a:cs typeface="Times New Roman" pitchFamily="18" charset="0"/>
                <a:sym typeface="Symbol" pitchFamily="18" charset="2"/>
              </a:rPr>
              <a:t>)</a:t>
            </a:r>
          </a:p>
          <a:p>
            <a:pPr marL="838200" lvl="1" indent="-381000">
              <a:buFont typeface="Wingdings 2" pitchFamily="18" charset="2"/>
              <a:buNone/>
            </a:pPr>
            <a:r>
              <a:rPr lang="en-US" b="1" dirty="0" smtClean="0">
                <a:cs typeface="Times New Roman" pitchFamily="18" charset="0"/>
                <a:sym typeface="Symbol" pitchFamily="18" charset="2"/>
              </a:rPr>
              <a:t>								         </a:t>
            </a:r>
            <a:r>
              <a:rPr lang="en-US" b="1" dirty="0" smtClean="0">
                <a:solidFill>
                  <a:schemeClr val="accent2"/>
                </a:solidFill>
                <a:cs typeface="Times New Roman" pitchFamily="18" charset="0"/>
                <a:sym typeface="Symbol" pitchFamily="18" charset="2"/>
              </a:rPr>
              <a:t>says-I(3)</a:t>
            </a:r>
          </a:p>
          <a:p>
            <a:pPr marL="457200" indent="-457200">
              <a:buFont typeface="Wingdings 2" pitchFamily="18" charset="2"/>
              <a:buAutoNum type="arabicPeriod"/>
            </a:pPr>
            <a:r>
              <a:rPr lang="en-US" sz="2000" dirty="0" smtClean="0">
                <a:latin typeface="Times New Roman" pitchFamily="18" charset="0"/>
                <a:cs typeface="Times New Roman" pitchFamily="18" charset="0"/>
                <a:sym typeface="Symbol" pitchFamily="18" charset="2"/>
              </a:rPr>
              <a:t>key(</a:t>
            </a:r>
            <a:r>
              <a:rPr lang="en-US" sz="2000" i="1" dirty="0" smtClean="0">
                <a:latin typeface="Times New Roman" pitchFamily="18" charset="0"/>
                <a:cs typeface="Times New Roman" pitchFamily="18" charset="0"/>
                <a:sym typeface="Symbol" pitchFamily="18" charset="2"/>
              </a:rPr>
              <a:t>K</a:t>
            </a:r>
            <a:r>
              <a:rPr lang="en-US" sz="2000" baseline="-25000" dirty="0" smtClean="0">
                <a:latin typeface="Times New Roman" pitchFamily="18" charset="0"/>
                <a:cs typeface="Times New Roman" pitchFamily="18" charset="0"/>
                <a:sym typeface="Symbol" pitchFamily="18" charset="2"/>
              </a:rPr>
              <a:t>www.foo.com</a:t>
            </a:r>
            <a:r>
              <a:rPr lang="en-US" sz="2000" dirty="0" smtClean="0">
                <a:latin typeface="Times New Roman" pitchFamily="18" charset="0"/>
                <a:cs typeface="Times New Roman" pitchFamily="18" charset="0"/>
                <a:sym typeface="Symbol" pitchFamily="18" charset="2"/>
              </a:rPr>
              <a:t>) says </a:t>
            </a:r>
            <a:r>
              <a:rPr lang="en-US" sz="2000" i="1" dirty="0" smtClean="0">
                <a:latin typeface="Times New Roman" pitchFamily="18" charset="0"/>
                <a:cs typeface="Times New Roman" pitchFamily="18" charset="0"/>
                <a:sym typeface="Symbol" pitchFamily="18" charset="2"/>
              </a:rPr>
              <a:t>F				         </a:t>
            </a:r>
            <a:r>
              <a:rPr lang="en-US" sz="2000" dirty="0" smtClean="0">
                <a:solidFill>
                  <a:schemeClr val="accent2"/>
                </a:solidFill>
                <a:latin typeface="Times New Roman" pitchFamily="18" charset="0"/>
                <a:cs typeface="Times New Roman" pitchFamily="18" charset="0"/>
                <a:sym typeface="Symbol" pitchFamily="18" charset="2"/>
              </a:rPr>
              <a:t>says-I(4)</a:t>
            </a:r>
          </a:p>
          <a:p>
            <a:pPr marL="457200" indent="-457200">
              <a:buFont typeface="Wingdings 2" pitchFamily="18" charset="2"/>
              <a:buAutoNum type="arabicPeriod"/>
            </a:pPr>
            <a:r>
              <a:rPr lang="en-US" sz="2000" dirty="0" smtClean="0">
                <a:latin typeface="Times New Roman" pitchFamily="18" charset="0"/>
                <a:cs typeface="Times New Roman" pitchFamily="18" charset="0"/>
                <a:sym typeface="Symbol" pitchFamily="18" charset="2"/>
              </a:rPr>
              <a:t>key(</a:t>
            </a:r>
            <a:r>
              <a:rPr lang="en-US" sz="2000" i="1" dirty="0" err="1" smtClean="0">
                <a:latin typeface="Times New Roman" pitchFamily="18" charset="0"/>
                <a:cs typeface="Times New Roman" pitchFamily="18" charset="0"/>
                <a:sym typeface="Symbol" pitchFamily="18" charset="2"/>
              </a:rPr>
              <a:t>K</a:t>
            </a:r>
            <a:r>
              <a:rPr lang="en-US" sz="2000" baseline="-25000" dirty="0" err="1" smtClean="0">
                <a:latin typeface="Times New Roman" pitchFamily="18" charset="0"/>
                <a:cs typeface="Times New Roman" pitchFamily="18" charset="0"/>
                <a:sym typeface="Symbol" pitchFamily="18" charset="2"/>
              </a:rPr>
              <a:t>root</a:t>
            </a:r>
            <a:r>
              <a:rPr lang="en-US" sz="2000" dirty="0" smtClean="0">
                <a:latin typeface="Times New Roman" pitchFamily="18" charset="0"/>
                <a:cs typeface="Times New Roman" pitchFamily="18" charset="0"/>
                <a:sym typeface="Symbol" pitchFamily="18" charset="2"/>
              </a:rPr>
              <a:t>).com says (</a:t>
            </a:r>
            <a:r>
              <a:rPr lang="en-US" sz="2000" dirty="0" smtClean="0">
                <a:latin typeface="Times New Roman" pitchFamily="18" charset="0"/>
                <a:sym typeface="Symbol" pitchFamily="18" charset="2"/>
              </a:rPr>
              <a:t>key(</a:t>
            </a:r>
            <a:r>
              <a:rPr lang="en-US" sz="2000" i="1" dirty="0" smtClean="0">
                <a:latin typeface="Times New Roman" pitchFamily="18" charset="0"/>
                <a:sym typeface="Symbol" pitchFamily="18" charset="2"/>
              </a:rPr>
              <a:t>K</a:t>
            </a:r>
            <a:r>
              <a:rPr lang="en-US" sz="2000" baseline="-25000" dirty="0" smtClean="0">
                <a:latin typeface="Times New Roman" pitchFamily="18" charset="0"/>
                <a:sym typeface="Symbol" pitchFamily="18" charset="2"/>
              </a:rPr>
              <a:t>.foo.com</a:t>
            </a:r>
            <a:r>
              <a:rPr lang="en-US" sz="2000" dirty="0" smtClean="0">
                <a:latin typeface="Times New Roman" pitchFamily="18" charset="0"/>
                <a:sym typeface="Symbol" pitchFamily="18" charset="2"/>
              </a:rPr>
              <a:t>) </a:t>
            </a:r>
            <a:r>
              <a:rPr lang="en-US" sz="2000" dirty="0" err="1" smtClean="0">
                <a:latin typeface="Times New Roman" pitchFamily="18" charset="0"/>
                <a:sym typeface="Symbol" pitchFamily="18" charset="2"/>
              </a:rPr>
              <a:t>speaksfor</a:t>
            </a:r>
            <a:r>
              <a:rPr lang="en-US" sz="2000" dirty="0" smtClean="0">
                <a:latin typeface="Times New Roman" pitchFamily="18" charset="0"/>
                <a:sym typeface="Symbol" pitchFamily="18" charset="2"/>
              </a:rPr>
              <a:t> key(</a:t>
            </a:r>
            <a:r>
              <a:rPr lang="en-US" sz="2000" i="1" dirty="0" err="1" smtClean="0">
                <a:latin typeface="Times New Roman" pitchFamily="18" charset="0"/>
                <a:sym typeface="Symbol" pitchFamily="18" charset="2"/>
              </a:rPr>
              <a:t>K</a:t>
            </a:r>
            <a:r>
              <a:rPr lang="en-US" sz="2000" baseline="-25000" dirty="0" err="1" smtClean="0">
                <a:latin typeface="Times New Roman" pitchFamily="18" charset="0"/>
                <a:sym typeface="Symbol" pitchFamily="18" charset="2"/>
              </a:rPr>
              <a:t>root</a:t>
            </a:r>
            <a:r>
              <a:rPr lang="en-US" sz="2000" dirty="0" smtClean="0">
                <a:latin typeface="Times New Roman" pitchFamily="18" charset="0"/>
                <a:sym typeface="Symbol" pitchFamily="18" charset="2"/>
              </a:rPr>
              <a:t>).</a:t>
            </a:r>
            <a:r>
              <a:rPr lang="en-US" sz="2000" dirty="0" err="1" smtClean="0">
                <a:latin typeface="Times New Roman" pitchFamily="18" charset="0"/>
                <a:cs typeface="Times New Roman" pitchFamily="18" charset="0"/>
                <a:sym typeface="Symbol" pitchFamily="18" charset="2"/>
              </a:rPr>
              <a:t>com.foo</a:t>
            </a:r>
            <a:r>
              <a:rPr lang="en-US" sz="2000" dirty="0" smtClean="0">
                <a:latin typeface="Times New Roman" pitchFamily="18" charset="0"/>
                <a:cs typeface="Times New Roman" pitchFamily="18" charset="0"/>
                <a:sym typeface="Symbol" pitchFamily="18" charset="2"/>
              </a:rPr>
              <a:t>)</a:t>
            </a:r>
          </a:p>
          <a:p>
            <a:pPr marL="838200" lvl="1" indent="-381000">
              <a:buFont typeface="Wingdings 2" pitchFamily="18" charset="2"/>
              <a:buNone/>
            </a:pPr>
            <a:r>
              <a:rPr lang="en-US" b="1" dirty="0" smtClean="0">
                <a:cs typeface="Times New Roman" pitchFamily="18" charset="0"/>
                <a:sym typeface="Symbol" pitchFamily="18" charset="2"/>
              </a:rPr>
              <a:t>							       </a:t>
            </a:r>
            <a:r>
              <a:rPr lang="en-US" b="1" dirty="0" smtClean="0">
                <a:solidFill>
                  <a:schemeClr val="accent2"/>
                </a:solidFill>
                <a:cs typeface="Times New Roman" pitchFamily="18" charset="0"/>
                <a:sym typeface="Symbol" pitchFamily="18" charset="2"/>
              </a:rPr>
              <a:t>speaksfor-E2(5, 6)</a:t>
            </a:r>
          </a:p>
          <a:p>
            <a:pPr marL="457200" indent="-457200">
              <a:buFont typeface="Wingdings 2" pitchFamily="18" charset="2"/>
              <a:buAutoNum type="arabicPeriod"/>
            </a:pPr>
            <a:r>
              <a:rPr lang="en-US" sz="2000" dirty="0" smtClean="0">
                <a:latin typeface="Times New Roman" pitchFamily="18" charset="0"/>
                <a:cs typeface="Times New Roman" pitchFamily="18" charset="0"/>
                <a:sym typeface="Symbol" pitchFamily="18" charset="2"/>
              </a:rPr>
              <a:t>key(</a:t>
            </a:r>
            <a:r>
              <a:rPr lang="en-US" sz="2000" i="1" dirty="0" err="1" smtClean="0">
                <a:latin typeface="Times New Roman" pitchFamily="18" charset="0"/>
                <a:cs typeface="Times New Roman" pitchFamily="18" charset="0"/>
                <a:sym typeface="Symbol" pitchFamily="18" charset="2"/>
              </a:rPr>
              <a:t>K</a:t>
            </a:r>
            <a:r>
              <a:rPr lang="en-US" sz="2000" baseline="-25000" dirty="0" err="1" smtClean="0">
                <a:latin typeface="Times New Roman" pitchFamily="18" charset="0"/>
                <a:cs typeface="Times New Roman" pitchFamily="18" charset="0"/>
                <a:sym typeface="Symbol" pitchFamily="18" charset="2"/>
              </a:rPr>
              <a:t>root</a:t>
            </a:r>
            <a:r>
              <a:rPr lang="en-US" sz="2000" dirty="0" smtClean="0">
                <a:latin typeface="Times New Roman" pitchFamily="18" charset="0"/>
                <a:cs typeface="Times New Roman" pitchFamily="18" charset="0"/>
                <a:sym typeface="Symbol" pitchFamily="18" charset="2"/>
              </a:rPr>
              <a:t>).</a:t>
            </a:r>
            <a:r>
              <a:rPr lang="en-US" sz="2000" dirty="0" err="1" smtClean="0">
                <a:latin typeface="Times New Roman" pitchFamily="18" charset="0"/>
                <a:cs typeface="Times New Roman" pitchFamily="18" charset="0"/>
                <a:sym typeface="Symbol" pitchFamily="18" charset="2"/>
              </a:rPr>
              <a:t>com.foo</a:t>
            </a:r>
            <a:r>
              <a:rPr lang="en-US" sz="2000" dirty="0" smtClean="0">
                <a:latin typeface="Times New Roman" pitchFamily="18" charset="0"/>
                <a:cs typeface="Times New Roman" pitchFamily="18" charset="0"/>
                <a:sym typeface="Symbol" pitchFamily="18" charset="2"/>
              </a:rPr>
              <a:t> says (key(</a:t>
            </a:r>
            <a:r>
              <a:rPr lang="en-US" sz="2000" i="1" dirty="0" smtClean="0">
                <a:latin typeface="Times New Roman" pitchFamily="18" charset="0"/>
                <a:cs typeface="Times New Roman" pitchFamily="18" charset="0"/>
                <a:sym typeface="Symbol" pitchFamily="18" charset="2"/>
              </a:rPr>
              <a:t>K</a:t>
            </a:r>
            <a:r>
              <a:rPr lang="en-US" sz="2000" baseline="-25000" dirty="0" smtClean="0">
                <a:latin typeface="Times New Roman" pitchFamily="18" charset="0"/>
                <a:cs typeface="Times New Roman" pitchFamily="18" charset="0"/>
                <a:sym typeface="Symbol" pitchFamily="18" charset="2"/>
              </a:rPr>
              <a:t>www.foo.com</a:t>
            </a:r>
            <a:r>
              <a:rPr lang="en-US" sz="2000" dirty="0" smtClean="0">
                <a:latin typeface="Times New Roman" pitchFamily="18" charset="0"/>
                <a:cs typeface="Times New Roman" pitchFamily="18" charset="0"/>
                <a:sym typeface="Symbol" pitchFamily="18" charset="2"/>
              </a:rPr>
              <a:t>) </a:t>
            </a:r>
            <a:r>
              <a:rPr lang="en-US" sz="2000" dirty="0" err="1" smtClean="0">
                <a:latin typeface="Times New Roman" pitchFamily="18" charset="0"/>
                <a:cs typeface="Times New Roman" pitchFamily="18" charset="0"/>
                <a:sym typeface="Symbol" pitchFamily="18" charset="2"/>
              </a:rPr>
              <a:t>speaksfor</a:t>
            </a:r>
            <a:r>
              <a:rPr lang="en-US" sz="2000" dirty="0" smtClean="0">
                <a:latin typeface="Times New Roman" pitchFamily="18" charset="0"/>
                <a:cs typeface="Times New Roman" pitchFamily="18" charset="0"/>
                <a:sym typeface="Symbol" pitchFamily="18" charset="2"/>
              </a:rPr>
              <a:t> 					key(</a:t>
            </a:r>
            <a:r>
              <a:rPr lang="en-US" sz="2000" i="1" dirty="0" err="1" smtClean="0">
                <a:latin typeface="Times New Roman" pitchFamily="18" charset="0"/>
                <a:cs typeface="Times New Roman" pitchFamily="18" charset="0"/>
                <a:sym typeface="Symbol" pitchFamily="18" charset="2"/>
              </a:rPr>
              <a:t>K</a:t>
            </a:r>
            <a:r>
              <a:rPr lang="en-US" sz="2000" baseline="-25000" dirty="0" err="1" smtClean="0">
                <a:latin typeface="Times New Roman" pitchFamily="18" charset="0"/>
                <a:cs typeface="Times New Roman" pitchFamily="18" charset="0"/>
                <a:sym typeface="Symbol" pitchFamily="18" charset="2"/>
              </a:rPr>
              <a:t>root</a:t>
            </a:r>
            <a:r>
              <a:rPr lang="en-US" sz="2000" dirty="0" smtClean="0">
                <a:latin typeface="Times New Roman" pitchFamily="18" charset="0"/>
                <a:cs typeface="Times New Roman" pitchFamily="18" charset="0"/>
                <a:sym typeface="Symbol" pitchFamily="18" charset="2"/>
              </a:rPr>
              <a:t>).</a:t>
            </a:r>
            <a:r>
              <a:rPr lang="en-US" sz="2000" dirty="0" err="1" smtClean="0">
                <a:latin typeface="Times New Roman" pitchFamily="18" charset="0"/>
                <a:cs typeface="Times New Roman" pitchFamily="18" charset="0"/>
                <a:sym typeface="Symbol" pitchFamily="18" charset="2"/>
              </a:rPr>
              <a:t>com.foo.www</a:t>
            </a:r>
            <a:r>
              <a:rPr lang="en-US" sz="2000" dirty="0" smtClean="0">
                <a:latin typeface="Times New Roman" pitchFamily="18" charset="0"/>
                <a:cs typeface="Times New Roman" pitchFamily="18" charset="0"/>
                <a:sym typeface="Symbol" pitchFamily="18" charset="2"/>
              </a:rPr>
              <a:t>)	       </a:t>
            </a:r>
            <a:r>
              <a:rPr lang="en-US" sz="2000" dirty="0" smtClean="0">
                <a:solidFill>
                  <a:schemeClr val="accent2"/>
                </a:solidFill>
                <a:latin typeface="Times New Roman" pitchFamily="18" charset="0"/>
                <a:cs typeface="Times New Roman" pitchFamily="18" charset="0"/>
                <a:sym typeface="Symbol" pitchFamily="18" charset="2"/>
              </a:rPr>
              <a:t>speaksfor-E2(9, 7)</a:t>
            </a:r>
          </a:p>
          <a:p>
            <a:pPr marL="457200" indent="-457200">
              <a:buFont typeface="Wingdings 2" pitchFamily="18" charset="2"/>
              <a:buAutoNum type="arabicPeriod"/>
            </a:pPr>
            <a:r>
              <a:rPr lang="en-US" sz="2000" dirty="0" smtClean="0">
                <a:latin typeface="Times New Roman" pitchFamily="18" charset="0"/>
                <a:cs typeface="Times New Roman" pitchFamily="18" charset="0"/>
                <a:sym typeface="Symbol" pitchFamily="18" charset="2"/>
              </a:rPr>
              <a:t>key(</a:t>
            </a:r>
            <a:r>
              <a:rPr lang="en-US" sz="2000" i="1" dirty="0" err="1" smtClean="0">
                <a:latin typeface="Times New Roman" pitchFamily="18" charset="0"/>
                <a:cs typeface="Times New Roman" pitchFamily="18" charset="0"/>
                <a:sym typeface="Symbol" pitchFamily="18" charset="2"/>
              </a:rPr>
              <a:t>K</a:t>
            </a:r>
            <a:r>
              <a:rPr lang="en-US" sz="2000" baseline="-25000" dirty="0" err="1" smtClean="0">
                <a:latin typeface="Times New Roman" pitchFamily="18" charset="0"/>
                <a:cs typeface="Times New Roman" pitchFamily="18" charset="0"/>
                <a:sym typeface="Symbol" pitchFamily="18" charset="2"/>
              </a:rPr>
              <a:t>root</a:t>
            </a:r>
            <a:r>
              <a:rPr lang="en-US" sz="2000" dirty="0" smtClean="0">
                <a:latin typeface="Times New Roman" pitchFamily="18" charset="0"/>
                <a:cs typeface="Times New Roman" pitchFamily="18" charset="0"/>
                <a:sym typeface="Symbol" pitchFamily="18" charset="2"/>
              </a:rPr>
              <a:t>).</a:t>
            </a:r>
            <a:r>
              <a:rPr lang="en-US" sz="2000" dirty="0" err="1" smtClean="0">
                <a:latin typeface="Times New Roman" pitchFamily="18" charset="0"/>
                <a:cs typeface="Times New Roman" pitchFamily="18" charset="0"/>
                <a:sym typeface="Symbol" pitchFamily="18" charset="2"/>
              </a:rPr>
              <a:t>com.foo.www</a:t>
            </a:r>
            <a:r>
              <a:rPr lang="en-US" sz="2000" dirty="0" smtClean="0">
                <a:latin typeface="Times New Roman" pitchFamily="18" charset="0"/>
                <a:cs typeface="Times New Roman" pitchFamily="18" charset="0"/>
                <a:sym typeface="Symbol" pitchFamily="18" charset="2"/>
              </a:rPr>
              <a:t> says </a:t>
            </a:r>
            <a:r>
              <a:rPr lang="en-US" sz="2000" i="1" dirty="0" smtClean="0">
                <a:latin typeface="Times New Roman" pitchFamily="18" charset="0"/>
                <a:cs typeface="Times New Roman" pitchFamily="18" charset="0"/>
                <a:sym typeface="Symbol" pitchFamily="18" charset="2"/>
              </a:rPr>
              <a:t>F</a:t>
            </a:r>
            <a:r>
              <a:rPr lang="en-US" sz="2000" i="1" dirty="0" smtClean="0">
                <a:solidFill>
                  <a:schemeClr val="accent2"/>
                </a:solidFill>
                <a:latin typeface="Times New Roman" pitchFamily="18" charset="0"/>
                <a:cs typeface="Times New Roman" pitchFamily="18" charset="0"/>
                <a:sym typeface="Symbol" pitchFamily="18" charset="2"/>
              </a:rPr>
              <a:t>		     </a:t>
            </a:r>
            <a:r>
              <a:rPr lang="en-US" sz="2000" dirty="0" smtClean="0">
                <a:solidFill>
                  <a:schemeClr val="accent2"/>
                </a:solidFill>
                <a:latin typeface="Times New Roman" pitchFamily="18" charset="0"/>
                <a:cs typeface="Times New Roman" pitchFamily="18" charset="0"/>
                <a:sym typeface="Symbol" pitchFamily="18" charset="2"/>
              </a:rPr>
              <a:t>speaksfor-E2(10, 8)</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indent="0"/>
            <a:r>
              <a:rPr lang="en-US" smtClean="0"/>
              <a:t>What Went Wrong?</a:t>
            </a:r>
          </a:p>
        </p:txBody>
      </p:sp>
      <p:sp>
        <p:nvSpPr>
          <p:cNvPr id="273411" name="Rectangle 3"/>
          <p:cNvSpPr>
            <a:spLocks noGrp="1" noChangeArrowheads="1"/>
          </p:cNvSpPr>
          <p:nvPr>
            <p:ph type="body" idx="1"/>
          </p:nvPr>
        </p:nvSpPr>
        <p:spPr/>
        <p:txBody>
          <a:bodyPr/>
          <a:lstStyle/>
          <a:p>
            <a:r>
              <a:rPr lang="en-US" smtClean="0"/>
              <a:t>We didn’t reduce the trust on the root</a:t>
            </a:r>
          </a:p>
          <a:p>
            <a:pPr lvl="1"/>
            <a:r>
              <a:rPr lang="en-US" smtClean="0"/>
              <a:t>But that’s real life: DNSSEC root is in TCB for every DNS name</a:t>
            </a:r>
          </a:p>
          <a:p>
            <a:r>
              <a:rPr lang="en-US" smtClean="0"/>
              <a:t>Is this bad? … The answer depends on your perspective</a:t>
            </a:r>
          </a:p>
          <a:p>
            <a:endParaRPr lang="en-US" smtClean="0"/>
          </a:p>
          <a:p>
            <a:r>
              <a:rPr lang="en-US" smtClean="0"/>
              <a:t>Optimist: DNS already requires a trusted root, at least DNSSEC is better (but not in this sense)</a:t>
            </a:r>
          </a:p>
          <a:p>
            <a:r>
              <a:rPr lang="en-US" smtClean="0"/>
              <a:t>Pessimist: Could have done better</a:t>
            </a:r>
          </a:p>
          <a:p>
            <a:pPr lvl="1"/>
            <a:r>
              <a:rPr lang="en-US" smtClean="0"/>
              <a:t>But probably not without changing how DNS works</a:t>
            </a:r>
          </a:p>
          <a:p>
            <a:pPr lvl="1"/>
            <a:r>
              <a:rPr lang="en-US" smtClean="0">
                <a:sym typeface="Symbol" pitchFamily="18" charset="2"/>
              </a:rPr>
              <a:t>So, let’s try changing how DNS works</a:t>
            </a:r>
          </a:p>
          <a:p>
            <a:pPr>
              <a:buFont typeface="Wingdings 2" pitchFamily="18" charset="2"/>
              <a:buNone/>
            </a:pPr>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3411">
                                            <p:txEl>
                                              <p:pRg st="0" end="0"/>
                                            </p:txEl>
                                          </p:spTgt>
                                        </p:tgtEl>
                                        <p:attrNameLst>
                                          <p:attrName>style.visibility</p:attrName>
                                        </p:attrNameLst>
                                      </p:cBhvr>
                                      <p:to>
                                        <p:strVal val="visible"/>
                                      </p:to>
                                    </p:set>
                                    <p:animEffect transition="in" filter="dissolve">
                                      <p:cBhvr>
                                        <p:cTn id="7" dur="500"/>
                                        <p:tgtEl>
                                          <p:spTgt spid="273411">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3411">
                                            <p:txEl>
                                              <p:pRg st="1" end="1"/>
                                            </p:txEl>
                                          </p:spTgt>
                                        </p:tgtEl>
                                        <p:attrNameLst>
                                          <p:attrName>style.visibility</p:attrName>
                                        </p:attrNameLst>
                                      </p:cBhvr>
                                      <p:to>
                                        <p:strVal val="visible"/>
                                      </p:to>
                                    </p:set>
                                    <p:animEffect transition="in" filter="dissolve">
                                      <p:cBhvr>
                                        <p:cTn id="10" dur="500"/>
                                        <p:tgtEl>
                                          <p:spTgt spid="2734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73411">
                                            <p:txEl>
                                              <p:pRg st="2" end="2"/>
                                            </p:txEl>
                                          </p:spTgt>
                                        </p:tgtEl>
                                        <p:attrNameLst>
                                          <p:attrName>style.visibility</p:attrName>
                                        </p:attrNameLst>
                                      </p:cBhvr>
                                      <p:to>
                                        <p:strVal val="visible"/>
                                      </p:to>
                                    </p:set>
                                    <p:animEffect transition="in" filter="dissolve">
                                      <p:cBhvr>
                                        <p:cTn id="15" dur="500"/>
                                        <p:tgtEl>
                                          <p:spTgt spid="2734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73411">
                                            <p:txEl>
                                              <p:pRg st="4" end="4"/>
                                            </p:txEl>
                                          </p:spTgt>
                                        </p:tgtEl>
                                        <p:attrNameLst>
                                          <p:attrName>style.visibility</p:attrName>
                                        </p:attrNameLst>
                                      </p:cBhvr>
                                      <p:to>
                                        <p:strVal val="visible"/>
                                      </p:to>
                                    </p:set>
                                    <p:animEffect transition="in" filter="dissolve">
                                      <p:cBhvr>
                                        <p:cTn id="20" dur="500"/>
                                        <p:tgtEl>
                                          <p:spTgt spid="273411">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73411">
                                            <p:txEl>
                                              <p:pRg st="5" end="5"/>
                                            </p:txEl>
                                          </p:spTgt>
                                        </p:tgtEl>
                                        <p:attrNameLst>
                                          <p:attrName>style.visibility</p:attrName>
                                        </p:attrNameLst>
                                      </p:cBhvr>
                                      <p:to>
                                        <p:strVal val="visible"/>
                                      </p:to>
                                    </p:set>
                                    <p:animEffect transition="in" filter="dissolve">
                                      <p:cBhvr>
                                        <p:cTn id="25" dur="500"/>
                                        <p:tgtEl>
                                          <p:spTgt spid="273411">
                                            <p:txEl>
                                              <p:pRg st="5" end="5"/>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73411">
                                            <p:txEl>
                                              <p:pRg st="6" end="6"/>
                                            </p:txEl>
                                          </p:spTgt>
                                        </p:tgtEl>
                                        <p:attrNameLst>
                                          <p:attrName>style.visibility</p:attrName>
                                        </p:attrNameLst>
                                      </p:cBhvr>
                                      <p:to>
                                        <p:strVal val="visible"/>
                                      </p:to>
                                    </p:set>
                                    <p:animEffect transition="in" filter="dissolve">
                                      <p:cBhvr>
                                        <p:cTn id="28" dur="500"/>
                                        <p:tgtEl>
                                          <p:spTgt spid="273411">
                                            <p:txEl>
                                              <p:pRg st="6" end="6"/>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73411">
                                            <p:txEl>
                                              <p:pRg st="7" end="7"/>
                                            </p:txEl>
                                          </p:spTgt>
                                        </p:tgtEl>
                                        <p:attrNameLst>
                                          <p:attrName>style.visibility</p:attrName>
                                        </p:attrNameLst>
                                      </p:cBhvr>
                                      <p:to>
                                        <p:strVal val="visible"/>
                                      </p:to>
                                    </p:set>
                                    <p:animEffect transition="in" filter="dissolve">
                                      <p:cBhvr>
                                        <p:cTn id="31" dur="500"/>
                                        <p:tgtEl>
                                          <p:spTgt spid="2734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3" name="Rectangle 2"/>
          <p:cNvSpPr>
            <a:spLocks noGrp="1" noChangeArrowheads="1"/>
          </p:cNvSpPr>
          <p:nvPr>
            <p:ph type="title"/>
          </p:nvPr>
        </p:nvSpPr>
        <p:spPr/>
        <p:txBody>
          <a:bodyPr/>
          <a:lstStyle/>
          <a:p>
            <a:pPr indent="0"/>
            <a:r>
              <a:rPr lang="en-US" smtClean="0"/>
              <a:t>Eliminating a Globally Trusted Authority</a:t>
            </a:r>
          </a:p>
        </p:txBody>
      </p:sp>
      <p:graphicFrame>
        <p:nvGraphicFramePr>
          <p:cNvPr id="11266" name="Object 3"/>
          <p:cNvGraphicFramePr>
            <a:graphicFrameLocks noChangeAspect="1"/>
          </p:cNvGraphicFramePr>
          <p:nvPr/>
        </p:nvGraphicFramePr>
        <p:xfrm>
          <a:off x="2667000" y="5791200"/>
          <a:ext cx="762000" cy="606425"/>
        </p:xfrm>
        <a:graphic>
          <a:graphicData uri="http://schemas.openxmlformats.org/presentationml/2006/ole">
            <mc:AlternateContent xmlns:mc="http://schemas.openxmlformats.org/markup-compatibility/2006">
              <mc:Choice xmlns:v="urn:schemas-microsoft-com:vml" Requires="v">
                <p:oleObj spid="_x0000_s13599" name="Clip" r:id="rId4" imgW="4671000" imgH="3711600" progId="MS_ClipArt_Gallery.2">
                  <p:embed/>
                </p:oleObj>
              </mc:Choice>
              <mc:Fallback>
                <p:oleObj name="Clip" r:id="rId4" imgW="4671000" imgH="3711600" progId="MS_ClipArt_Gallery.2">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5791200"/>
                        <a:ext cx="762000"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7" name="Object 4"/>
          <p:cNvGraphicFramePr>
            <a:graphicFrameLocks noChangeAspect="1"/>
          </p:cNvGraphicFramePr>
          <p:nvPr/>
        </p:nvGraphicFramePr>
        <p:xfrm>
          <a:off x="1752600" y="4800600"/>
          <a:ext cx="762000" cy="596900"/>
        </p:xfrm>
        <a:graphic>
          <a:graphicData uri="http://schemas.openxmlformats.org/presentationml/2006/ole">
            <mc:AlternateContent xmlns:mc="http://schemas.openxmlformats.org/markup-compatibility/2006">
              <mc:Choice xmlns:v="urn:schemas-microsoft-com:vml" Requires="v">
                <p:oleObj spid="_x0000_s13600" name="Clip" r:id="rId6" imgW="4671000" imgH="3857760" progId="MS_ClipArt_Gallery.2">
                  <p:embed/>
                </p:oleObj>
              </mc:Choice>
              <mc:Fallback>
                <p:oleObj name="Clip" r:id="rId6" imgW="4671000" imgH="3857760" progId="MS_ClipArt_Gallery.2">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1752600" y="4800600"/>
                        <a:ext cx="762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4" name="Text Box 5"/>
          <p:cNvSpPr txBox="1">
            <a:spLocks noChangeArrowheads="1"/>
          </p:cNvSpPr>
          <p:nvPr/>
        </p:nvSpPr>
        <p:spPr bwMode="auto">
          <a:xfrm>
            <a:off x="457200" y="4953000"/>
            <a:ext cx="1268413" cy="369888"/>
          </a:xfrm>
          <a:prstGeom prst="rect">
            <a:avLst/>
          </a:prstGeom>
          <a:noFill/>
          <a:ln w="9525">
            <a:noFill/>
            <a:miter lim="800000"/>
            <a:headEnd/>
            <a:tailEnd/>
          </a:ln>
        </p:spPr>
        <p:txBody>
          <a:bodyPr wrap="none">
            <a:spAutoFit/>
          </a:bodyPr>
          <a:lstStyle/>
          <a:p>
            <a:r>
              <a:rPr lang="en-US" sz="1800" b="1">
                <a:latin typeface="Times New Roman" pitchFamily="18" charset="0"/>
              </a:rPr>
              <a:t>.cs.unc.edu</a:t>
            </a:r>
          </a:p>
        </p:txBody>
      </p:sp>
      <p:graphicFrame>
        <p:nvGraphicFramePr>
          <p:cNvPr id="11268" name="Object 6"/>
          <p:cNvGraphicFramePr>
            <a:graphicFrameLocks noChangeAspect="1"/>
          </p:cNvGraphicFramePr>
          <p:nvPr/>
        </p:nvGraphicFramePr>
        <p:xfrm>
          <a:off x="2590800" y="3886200"/>
          <a:ext cx="762000" cy="596900"/>
        </p:xfrm>
        <a:graphic>
          <a:graphicData uri="http://schemas.openxmlformats.org/presentationml/2006/ole">
            <mc:AlternateContent xmlns:mc="http://schemas.openxmlformats.org/markup-compatibility/2006">
              <mc:Choice xmlns:v="urn:schemas-microsoft-com:vml" Requires="v">
                <p:oleObj spid="_x0000_s13601" name="Clip" r:id="rId8" imgW="4671000" imgH="3857760" progId="MS_ClipArt_Gallery.2">
                  <p:embed/>
                </p:oleObj>
              </mc:Choice>
              <mc:Fallback>
                <p:oleObj name="Clip" r:id="rId8" imgW="4671000" imgH="3857760" progId="MS_ClipArt_Gallery.2">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2590800" y="3886200"/>
                        <a:ext cx="762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9" name="Object 7"/>
          <p:cNvGraphicFramePr>
            <a:graphicFrameLocks noChangeAspect="1"/>
          </p:cNvGraphicFramePr>
          <p:nvPr/>
        </p:nvGraphicFramePr>
        <p:xfrm>
          <a:off x="3505200" y="2971800"/>
          <a:ext cx="762000" cy="596900"/>
        </p:xfrm>
        <a:graphic>
          <a:graphicData uri="http://schemas.openxmlformats.org/presentationml/2006/ole">
            <mc:AlternateContent xmlns:mc="http://schemas.openxmlformats.org/markup-compatibility/2006">
              <mc:Choice xmlns:v="urn:schemas-microsoft-com:vml" Requires="v">
                <p:oleObj spid="_x0000_s13602" name="Clip" r:id="rId9" imgW="4671000" imgH="3857760" progId="MS_ClipArt_Gallery.2">
                  <p:embed/>
                </p:oleObj>
              </mc:Choice>
              <mc:Fallback>
                <p:oleObj name="Clip" r:id="rId9" imgW="4671000" imgH="3857760" progId="MS_ClipArt_Gallery.2">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3505200" y="2971800"/>
                        <a:ext cx="762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0" name="Object 8"/>
          <p:cNvGraphicFramePr>
            <a:graphicFrameLocks noChangeAspect="1"/>
          </p:cNvGraphicFramePr>
          <p:nvPr/>
        </p:nvGraphicFramePr>
        <p:xfrm>
          <a:off x="4343400" y="3886200"/>
          <a:ext cx="762000" cy="596900"/>
        </p:xfrm>
        <a:graphic>
          <a:graphicData uri="http://schemas.openxmlformats.org/presentationml/2006/ole">
            <mc:AlternateContent xmlns:mc="http://schemas.openxmlformats.org/markup-compatibility/2006">
              <mc:Choice xmlns:v="urn:schemas-microsoft-com:vml" Requires="v">
                <p:oleObj spid="_x0000_s13603" name="Clip" r:id="rId10" imgW="4671000" imgH="3857760" progId="MS_ClipArt_Gallery.2">
                  <p:embed/>
                </p:oleObj>
              </mc:Choice>
              <mc:Fallback>
                <p:oleObj name="Clip" r:id="rId10" imgW="4671000" imgH="3857760" progId="MS_ClipArt_Gallery.2">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4343400" y="3886200"/>
                        <a:ext cx="762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1" name="Object 9"/>
          <p:cNvGraphicFramePr>
            <a:graphicFrameLocks noChangeAspect="1"/>
          </p:cNvGraphicFramePr>
          <p:nvPr/>
        </p:nvGraphicFramePr>
        <p:xfrm>
          <a:off x="5181600" y="4800600"/>
          <a:ext cx="762000" cy="596900"/>
        </p:xfrm>
        <a:graphic>
          <a:graphicData uri="http://schemas.openxmlformats.org/presentationml/2006/ole">
            <mc:AlternateContent xmlns:mc="http://schemas.openxmlformats.org/markup-compatibility/2006">
              <mc:Choice xmlns:v="urn:schemas-microsoft-com:vml" Requires="v">
                <p:oleObj spid="_x0000_s13604" name="Clip" r:id="rId11" imgW="4671000" imgH="3857760" progId="MS_ClipArt_Gallery.2">
                  <p:embed/>
                </p:oleObj>
              </mc:Choice>
              <mc:Fallback>
                <p:oleObj name="Clip" r:id="rId11" imgW="4671000" imgH="3857760" progId="MS_ClipArt_Gallery.2">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5181600" y="4800600"/>
                        <a:ext cx="762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5" name="Line 10"/>
          <p:cNvSpPr>
            <a:spLocks noChangeShapeType="1"/>
          </p:cNvSpPr>
          <p:nvPr/>
        </p:nvSpPr>
        <p:spPr bwMode="auto">
          <a:xfrm flipV="1">
            <a:off x="2286000" y="4495800"/>
            <a:ext cx="457200" cy="457200"/>
          </a:xfrm>
          <a:prstGeom prst="line">
            <a:avLst/>
          </a:prstGeom>
          <a:noFill/>
          <a:ln w="25400">
            <a:solidFill>
              <a:schemeClr val="tx1"/>
            </a:solidFill>
            <a:prstDash val="sysDot"/>
            <a:round/>
            <a:headEnd/>
            <a:tailEnd/>
          </a:ln>
        </p:spPr>
        <p:txBody>
          <a:bodyPr/>
          <a:lstStyle/>
          <a:p>
            <a:endParaRPr lang="en-US"/>
          </a:p>
        </p:txBody>
      </p:sp>
      <p:sp>
        <p:nvSpPr>
          <p:cNvPr id="11276" name="Line 11"/>
          <p:cNvSpPr>
            <a:spLocks noChangeShapeType="1"/>
          </p:cNvSpPr>
          <p:nvPr/>
        </p:nvSpPr>
        <p:spPr bwMode="auto">
          <a:xfrm flipV="1">
            <a:off x="3200400" y="3581400"/>
            <a:ext cx="457200" cy="457200"/>
          </a:xfrm>
          <a:prstGeom prst="line">
            <a:avLst/>
          </a:prstGeom>
          <a:noFill/>
          <a:ln w="25400">
            <a:solidFill>
              <a:schemeClr val="tx1"/>
            </a:solidFill>
            <a:prstDash val="sysDot"/>
            <a:round/>
            <a:headEnd/>
            <a:tailEnd/>
          </a:ln>
        </p:spPr>
        <p:txBody>
          <a:bodyPr/>
          <a:lstStyle/>
          <a:p>
            <a:endParaRPr lang="en-US"/>
          </a:p>
        </p:txBody>
      </p:sp>
      <p:sp>
        <p:nvSpPr>
          <p:cNvPr id="11277" name="Line 12"/>
          <p:cNvSpPr>
            <a:spLocks noChangeShapeType="1"/>
          </p:cNvSpPr>
          <p:nvPr/>
        </p:nvSpPr>
        <p:spPr bwMode="auto">
          <a:xfrm flipH="1" flipV="1">
            <a:off x="4038600" y="3581400"/>
            <a:ext cx="457200" cy="457200"/>
          </a:xfrm>
          <a:prstGeom prst="line">
            <a:avLst/>
          </a:prstGeom>
          <a:noFill/>
          <a:ln w="25400">
            <a:solidFill>
              <a:schemeClr val="tx1"/>
            </a:solidFill>
            <a:prstDash val="sysDot"/>
            <a:round/>
            <a:headEnd/>
            <a:tailEnd/>
          </a:ln>
        </p:spPr>
        <p:txBody>
          <a:bodyPr/>
          <a:lstStyle/>
          <a:p>
            <a:endParaRPr lang="en-US"/>
          </a:p>
        </p:txBody>
      </p:sp>
      <p:sp>
        <p:nvSpPr>
          <p:cNvPr id="11278" name="Line 13"/>
          <p:cNvSpPr>
            <a:spLocks noChangeShapeType="1"/>
          </p:cNvSpPr>
          <p:nvPr/>
        </p:nvSpPr>
        <p:spPr bwMode="auto">
          <a:xfrm flipH="1" flipV="1">
            <a:off x="4876800" y="4495800"/>
            <a:ext cx="457200" cy="457200"/>
          </a:xfrm>
          <a:prstGeom prst="line">
            <a:avLst/>
          </a:prstGeom>
          <a:noFill/>
          <a:ln w="25400">
            <a:solidFill>
              <a:schemeClr val="tx1"/>
            </a:solidFill>
            <a:prstDash val="sysDot"/>
            <a:round/>
            <a:headEnd/>
            <a:tailEnd/>
          </a:ln>
        </p:spPr>
        <p:txBody>
          <a:bodyPr/>
          <a:lstStyle/>
          <a:p>
            <a:endParaRPr lang="en-US"/>
          </a:p>
        </p:txBody>
      </p:sp>
      <p:sp>
        <p:nvSpPr>
          <p:cNvPr id="11279" name="Line 14"/>
          <p:cNvSpPr>
            <a:spLocks noChangeShapeType="1"/>
          </p:cNvSpPr>
          <p:nvPr/>
        </p:nvSpPr>
        <p:spPr bwMode="auto">
          <a:xfrm flipV="1">
            <a:off x="4114800" y="2667000"/>
            <a:ext cx="457200" cy="457200"/>
          </a:xfrm>
          <a:prstGeom prst="line">
            <a:avLst/>
          </a:prstGeom>
          <a:noFill/>
          <a:ln w="25400">
            <a:solidFill>
              <a:schemeClr val="tx1"/>
            </a:solidFill>
            <a:prstDash val="sysDot"/>
            <a:round/>
            <a:headEnd/>
            <a:tailEnd/>
          </a:ln>
        </p:spPr>
        <p:txBody>
          <a:bodyPr/>
          <a:lstStyle/>
          <a:p>
            <a:endParaRPr lang="en-US"/>
          </a:p>
        </p:txBody>
      </p:sp>
      <p:grpSp>
        <p:nvGrpSpPr>
          <p:cNvPr id="2" name="Group 15"/>
          <p:cNvGrpSpPr>
            <a:grpSpLocks/>
          </p:cNvGrpSpPr>
          <p:nvPr/>
        </p:nvGrpSpPr>
        <p:grpSpPr bwMode="auto">
          <a:xfrm>
            <a:off x="2209800" y="5410200"/>
            <a:ext cx="533400" cy="503238"/>
            <a:chOff x="1392" y="3408"/>
            <a:chExt cx="336" cy="317"/>
          </a:xfrm>
        </p:grpSpPr>
        <p:sp>
          <p:nvSpPr>
            <p:cNvPr id="11308" name="Line 16"/>
            <p:cNvSpPr>
              <a:spLocks noChangeShapeType="1"/>
            </p:cNvSpPr>
            <p:nvPr/>
          </p:nvSpPr>
          <p:spPr bwMode="auto">
            <a:xfrm flipH="1" flipV="1">
              <a:off x="1440" y="3408"/>
              <a:ext cx="288" cy="288"/>
            </a:xfrm>
            <a:prstGeom prst="line">
              <a:avLst/>
            </a:prstGeom>
            <a:noFill/>
            <a:ln w="25400">
              <a:solidFill>
                <a:schemeClr val="tx1"/>
              </a:solidFill>
              <a:round/>
              <a:headEnd type="triangle" w="med" len="med"/>
              <a:tailEnd type="triangle" w="med" len="med"/>
            </a:ln>
          </p:spPr>
          <p:txBody>
            <a:bodyPr/>
            <a:lstStyle/>
            <a:p>
              <a:endParaRPr lang="en-US"/>
            </a:p>
          </p:txBody>
        </p:sp>
        <p:sp>
          <p:nvSpPr>
            <p:cNvPr id="11309" name="Text Box 17"/>
            <p:cNvSpPr txBox="1">
              <a:spLocks noChangeArrowheads="1"/>
            </p:cNvSpPr>
            <p:nvPr/>
          </p:nvSpPr>
          <p:spPr bwMode="auto">
            <a:xfrm>
              <a:off x="1392" y="3456"/>
              <a:ext cx="228" cy="173"/>
            </a:xfrm>
            <a:prstGeom prst="rect">
              <a:avLst/>
            </a:prstGeom>
            <a:noFill/>
            <a:ln w="9525">
              <a:noFill/>
              <a:miter lim="800000"/>
              <a:headEnd/>
              <a:tailEnd/>
            </a:ln>
          </p:spPr>
          <p:txBody>
            <a:bodyPr wrap="none">
              <a:spAutoFit/>
            </a:bodyPr>
            <a:lstStyle/>
            <a:p>
              <a:pPr algn="ctr"/>
              <a:r>
                <a:rPr lang="en-US" sz="1200" b="1">
                  <a:latin typeface="Times New Roman" pitchFamily="18" charset="0"/>
                </a:rPr>
                <a:t>(1)</a:t>
              </a:r>
            </a:p>
          </p:txBody>
        </p:sp>
        <p:sp>
          <p:nvSpPr>
            <p:cNvPr id="11310" name="Text Box 18"/>
            <p:cNvSpPr txBox="1">
              <a:spLocks noChangeArrowheads="1"/>
            </p:cNvSpPr>
            <p:nvPr/>
          </p:nvSpPr>
          <p:spPr bwMode="auto">
            <a:xfrm>
              <a:off x="1488" y="3552"/>
              <a:ext cx="228" cy="173"/>
            </a:xfrm>
            <a:prstGeom prst="rect">
              <a:avLst/>
            </a:prstGeom>
            <a:noFill/>
            <a:ln w="9525">
              <a:noFill/>
              <a:miter lim="800000"/>
              <a:headEnd/>
              <a:tailEnd/>
            </a:ln>
          </p:spPr>
          <p:txBody>
            <a:bodyPr wrap="none">
              <a:spAutoFit/>
            </a:bodyPr>
            <a:lstStyle/>
            <a:p>
              <a:pPr algn="ctr"/>
              <a:r>
                <a:rPr lang="en-US" sz="1200" b="1">
                  <a:latin typeface="Times New Roman" pitchFamily="18" charset="0"/>
                </a:rPr>
                <a:t>(2)</a:t>
              </a:r>
            </a:p>
          </p:txBody>
        </p:sp>
      </p:grpSp>
      <p:grpSp>
        <p:nvGrpSpPr>
          <p:cNvPr id="3" name="Group 19"/>
          <p:cNvGrpSpPr>
            <a:grpSpLocks/>
          </p:cNvGrpSpPr>
          <p:nvPr/>
        </p:nvGrpSpPr>
        <p:grpSpPr bwMode="auto">
          <a:xfrm>
            <a:off x="2667000" y="4572000"/>
            <a:ext cx="361950" cy="1219200"/>
            <a:chOff x="1680" y="2880"/>
            <a:chExt cx="228" cy="768"/>
          </a:xfrm>
        </p:grpSpPr>
        <p:sp>
          <p:nvSpPr>
            <p:cNvPr id="11305" name="Line 20"/>
            <p:cNvSpPr>
              <a:spLocks noChangeShapeType="1"/>
            </p:cNvSpPr>
            <p:nvPr/>
          </p:nvSpPr>
          <p:spPr bwMode="auto">
            <a:xfrm flipV="1">
              <a:off x="1872" y="2880"/>
              <a:ext cx="0" cy="768"/>
            </a:xfrm>
            <a:prstGeom prst="line">
              <a:avLst/>
            </a:prstGeom>
            <a:noFill/>
            <a:ln w="25400">
              <a:solidFill>
                <a:schemeClr val="tx1"/>
              </a:solidFill>
              <a:round/>
              <a:headEnd type="triangle" w="med" len="med"/>
              <a:tailEnd type="triangle" w="med" len="med"/>
            </a:ln>
          </p:spPr>
          <p:txBody>
            <a:bodyPr/>
            <a:lstStyle/>
            <a:p>
              <a:endParaRPr lang="en-US"/>
            </a:p>
          </p:txBody>
        </p:sp>
        <p:sp>
          <p:nvSpPr>
            <p:cNvPr id="11306" name="Text Box 21"/>
            <p:cNvSpPr txBox="1">
              <a:spLocks noChangeArrowheads="1"/>
            </p:cNvSpPr>
            <p:nvPr/>
          </p:nvSpPr>
          <p:spPr bwMode="auto">
            <a:xfrm>
              <a:off x="1680" y="2928"/>
              <a:ext cx="228" cy="173"/>
            </a:xfrm>
            <a:prstGeom prst="rect">
              <a:avLst/>
            </a:prstGeom>
            <a:noFill/>
            <a:ln w="9525">
              <a:noFill/>
              <a:miter lim="800000"/>
              <a:headEnd/>
              <a:tailEnd/>
            </a:ln>
          </p:spPr>
          <p:txBody>
            <a:bodyPr wrap="none">
              <a:spAutoFit/>
            </a:bodyPr>
            <a:lstStyle/>
            <a:p>
              <a:pPr algn="ctr"/>
              <a:r>
                <a:rPr lang="en-US" sz="1200" b="1">
                  <a:latin typeface="Times New Roman" pitchFamily="18" charset="0"/>
                </a:rPr>
                <a:t>(3)</a:t>
              </a:r>
            </a:p>
          </p:txBody>
        </p:sp>
        <p:sp>
          <p:nvSpPr>
            <p:cNvPr id="11307" name="Text Box 22"/>
            <p:cNvSpPr txBox="1">
              <a:spLocks noChangeArrowheads="1"/>
            </p:cNvSpPr>
            <p:nvPr/>
          </p:nvSpPr>
          <p:spPr bwMode="auto">
            <a:xfrm>
              <a:off x="1680" y="3408"/>
              <a:ext cx="228" cy="173"/>
            </a:xfrm>
            <a:prstGeom prst="rect">
              <a:avLst/>
            </a:prstGeom>
            <a:noFill/>
            <a:ln w="9525">
              <a:noFill/>
              <a:miter lim="800000"/>
              <a:headEnd/>
              <a:tailEnd/>
            </a:ln>
          </p:spPr>
          <p:txBody>
            <a:bodyPr wrap="none">
              <a:spAutoFit/>
            </a:bodyPr>
            <a:lstStyle/>
            <a:p>
              <a:pPr algn="ctr"/>
              <a:r>
                <a:rPr lang="en-US" sz="1200" b="1">
                  <a:latin typeface="Times New Roman" pitchFamily="18" charset="0"/>
                </a:rPr>
                <a:t>(4)</a:t>
              </a:r>
            </a:p>
          </p:txBody>
        </p:sp>
      </p:grpSp>
      <p:grpSp>
        <p:nvGrpSpPr>
          <p:cNvPr id="4" name="Group 23"/>
          <p:cNvGrpSpPr>
            <a:grpSpLocks/>
          </p:cNvGrpSpPr>
          <p:nvPr/>
        </p:nvGrpSpPr>
        <p:grpSpPr bwMode="auto">
          <a:xfrm>
            <a:off x="2971800" y="3657600"/>
            <a:ext cx="838200" cy="2133600"/>
            <a:chOff x="1872" y="2304"/>
            <a:chExt cx="528" cy="1344"/>
          </a:xfrm>
        </p:grpSpPr>
        <p:sp>
          <p:nvSpPr>
            <p:cNvPr id="11302" name="Line 24"/>
            <p:cNvSpPr>
              <a:spLocks noChangeShapeType="1"/>
            </p:cNvSpPr>
            <p:nvPr/>
          </p:nvSpPr>
          <p:spPr bwMode="auto">
            <a:xfrm flipV="1">
              <a:off x="2016" y="2304"/>
              <a:ext cx="384" cy="1344"/>
            </a:xfrm>
            <a:prstGeom prst="line">
              <a:avLst/>
            </a:prstGeom>
            <a:noFill/>
            <a:ln w="25400">
              <a:solidFill>
                <a:schemeClr val="tx1"/>
              </a:solidFill>
              <a:round/>
              <a:headEnd type="triangle" w="med" len="med"/>
              <a:tailEnd type="triangle" w="med" len="med"/>
            </a:ln>
          </p:spPr>
          <p:txBody>
            <a:bodyPr/>
            <a:lstStyle/>
            <a:p>
              <a:endParaRPr lang="en-US"/>
            </a:p>
          </p:txBody>
        </p:sp>
        <p:sp>
          <p:nvSpPr>
            <p:cNvPr id="11303" name="Text Box 25"/>
            <p:cNvSpPr txBox="1">
              <a:spLocks noChangeArrowheads="1"/>
            </p:cNvSpPr>
            <p:nvPr/>
          </p:nvSpPr>
          <p:spPr bwMode="auto">
            <a:xfrm>
              <a:off x="2160" y="2352"/>
              <a:ext cx="228" cy="173"/>
            </a:xfrm>
            <a:prstGeom prst="rect">
              <a:avLst/>
            </a:prstGeom>
            <a:noFill/>
            <a:ln w="9525">
              <a:noFill/>
              <a:miter lim="800000"/>
              <a:headEnd/>
              <a:tailEnd/>
            </a:ln>
          </p:spPr>
          <p:txBody>
            <a:bodyPr wrap="none">
              <a:spAutoFit/>
            </a:bodyPr>
            <a:lstStyle/>
            <a:p>
              <a:pPr algn="ctr"/>
              <a:r>
                <a:rPr lang="en-US" sz="1200" b="1">
                  <a:latin typeface="Times New Roman" pitchFamily="18" charset="0"/>
                </a:rPr>
                <a:t>(5)</a:t>
              </a:r>
            </a:p>
          </p:txBody>
        </p:sp>
        <p:sp>
          <p:nvSpPr>
            <p:cNvPr id="11304" name="Text Box 26"/>
            <p:cNvSpPr txBox="1">
              <a:spLocks noChangeArrowheads="1"/>
            </p:cNvSpPr>
            <p:nvPr/>
          </p:nvSpPr>
          <p:spPr bwMode="auto">
            <a:xfrm>
              <a:off x="1872" y="3408"/>
              <a:ext cx="228" cy="173"/>
            </a:xfrm>
            <a:prstGeom prst="rect">
              <a:avLst/>
            </a:prstGeom>
            <a:noFill/>
            <a:ln w="9525">
              <a:noFill/>
              <a:miter lim="800000"/>
              <a:headEnd/>
              <a:tailEnd/>
            </a:ln>
          </p:spPr>
          <p:txBody>
            <a:bodyPr wrap="none">
              <a:spAutoFit/>
            </a:bodyPr>
            <a:lstStyle/>
            <a:p>
              <a:pPr algn="ctr"/>
              <a:r>
                <a:rPr lang="en-US" sz="1200" b="1">
                  <a:latin typeface="Times New Roman" pitchFamily="18" charset="0"/>
                </a:rPr>
                <a:t>(6)</a:t>
              </a:r>
            </a:p>
          </p:txBody>
        </p:sp>
      </p:grpSp>
      <p:grpSp>
        <p:nvGrpSpPr>
          <p:cNvPr id="5" name="Group 27"/>
          <p:cNvGrpSpPr>
            <a:grpSpLocks/>
          </p:cNvGrpSpPr>
          <p:nvPr/>
        </p:nvGrpSpPr>
        <p:grpSpPr bwMode="auto">
          <a:xfrm>
            <a:off x="3276600" y="4419600"/>
            <a:ext cx="1219200" cy="1447800"/>
            <a:chOff x="2064" y="2784"/>
            <a:chExt cx="768" cy="912"/>
          </a:xfrm>
        </p:grpSpPr>
        <p:sp>
          <p:nvSpPr>
            <p:cNvPr id="11299" name="Line 28"/>
            <p:cNvSpPr>
              <a:spLocks noChangeShapeType="1"/>
            </p:cNvSpPr>
            <p:nvPr/>
          </p:nvSpPr>
          <p:spPr bwMode="auto">
            <a:xfrm flipV="1">
              <a:off x="2112" y="2832"/>
              <a:ext cx="720" cy="864"/>
            </a:xfrm>
            <a:prstGeom prst="line">
              <a:avLst/>
            </a:prstGeom>
            <a:noFill/>
            <a:ln w="25400">
              <a:solidFill>
                <a:schemeClr val="tx1"/>
              </a:solidFill>
              <a:round/>
              <a:headEnd type="triangle" w="med" len="med"/>
              <a:tailEnd type="triangle" w="med" len="med"/>
            </a:ln>
          </p:spPr>
          <p:txBody>
            <a:bodyPr/>
            <a:lstStyle/>
            <a:p>
              <a:endParaRPr lang="en-US"/>
            </a:p>
          </p:txBody>
        </p:sp>
        <p:sp>
          <p:nvSpPr>
            <p:cNvPr id="11300" name="Text Box 29"/>
            <p:cNvSpPr txBox="1">
              <a:spLocks noChangeArrowheads="1"/>
            </p:cNvSpPr>
            <p:nvPr/>
          </p:nvSpPr>
          <p:spPr bwMode="auto">
            <a:xfrm>
              <a:off x="2064" y="3456"/>
              <a:ext cx="228" cy="173"/>
            </a:xfrm>
            <a:prstGeom prst="rect">
              <a:avLst/>
            </a:prstGeom>
            <a:noFill/>
            <a:ln w="9525">
              <a:noFill/>
              <a:miter lim="800000"/>
              <a:headEnd/>
              <a:tailEnd/>
            </a:ln>
          </p:spPr>
          <p:txBody>
            <a:bodyPr wrap="none">
              <a:spAutoFit/>
            </a:bodyPr>
            <a:lstStyle/>
            <a:p>
              <a:pPr algn="ctr"/>
              <a:r>
                <a:rPr lang="en-US" sz="1200" b="1">
                  <a:latin typeface="Times New Roman" pitchFamily="18" charset="0"/>
                </a:rPr>
                <a:t>(8)</a:t>
              </a:r>
            </a:p>
          </p:txBody>
        </p:sp>
        <p:sp>
          <p:nvSpPr>
            <p:cNvPr id="11301" name="Text Box 30"/>
            <p:cNvSpPr txBox="1">
              <a:spLocks noChangeArrowheads="1"/>
            </p:cNvSpPr>
            <p:nvPr/>
          </p:nvSpPr>
          <p:spPr bwMode="auto">
            <a:xfrm>
              <a:off x="2592" y="2784"/>
              <a:ext cx="228" cy="173"/>
            </a:xfrm>
            <a:prstGeom prst="rect">
              <a:avLst/>
            </a:prstGeom>
            <a:noFill/>
            <a:ln w="9525">
              <a:noFill/>
              <a:miter lim="800000"/>
              <a:headEnd/>
              <a:tailEnd/>
            </a:ln>
          </p:spPr>
          <p:txBody>
            <a:bodyPr wrap="none">
              <a:spAutoFit/>
            </a:bodyPr>
            <a:lstStyle/>
            <a:p>
              <a:pPr algn="ctr"/>
              <a:r>
                <a:rPr lang="en-US" sz="1200" b="1">
                  <a:latin typeface="Times New Roman" pitchFamily="18" charset="0"/>
                </a:rPr>
                <a:t>(7)</a:t>
              </a:r>
            </a:p>
          </p:txBody>
        </p:sp>
      </p:grpSp>
      <p:grpSp>
        <p:nvGrpSpPr>
          <p:cNvPr id="6" name="Group 31"/>
          <p:cNvGrpSpPr>
            <a:grpSpLocks/>
          </p:cNvGrpSpPr>
          <p:nvPr/>
        </p:nvGrpSpPr>
        <p:grpSpPr bwMode="auto">
          <a:xfrm>
            <a:off x="3429000" y="5105400"/>
            <a:ext cx="1828800" cy="838200"/>
            <a:chOff x="2160" y="3216"/>
            <a:chExt cx="1152" cy="528"/>
          </a:xfrm>
        </p:grpSpPr>
        <p:sp>
          <p:nvSpPr>
            <p:cNvPr id="11296" name="Line 32"/>
            <p:cNvSpPr>
              <a:spLocks noChangeShapeType="1"/>
            </p:cNvSpPr>
            <p:nvPr/>
          </p:nvSpPr>
          <p:spPr bwMode="auto">
            <a:xfrm flipV="1">
              <a:off x="2160" y="3312"/>
              <a:ext cx="1152" cy="432"/>
            </a:xfrm>
            <a:prstGeom prst="line">
              <a:avLst/>
            </a:prstGeom>
            <a:noFill/>
            <a:ln w="25400">
              <a:solidFill>
                <a:schemeClr val="tx1"/>
              </a:solidFill>
              <a:round/>
              <a:headEnd type="triangle" w="med" len="med"/>
              <a:tailEnd type="triangle" w="med" len="med"/>
            </a:ln>
          </p:spPr>
          <p:txBody>
            <a:bodyPr/>
            <a:lstStyle/>
            <a:p>
              <a:endParaRPr lang="en-US"/>
            </a:p>
          </p:txBody>
        </p:sp>
        <p:sp>
          <p:nvSpPr>
            <p:cNvPr id="11297" name="Text Box 33"/>
            <p:cNvSpPr txBox="1">
              <a:spLocks noChangeArrowheads="1"/>
            </p:cNvSpPr>
            <p:nvPr/>
          </p:nvSpPr>
          <p:spPr bwMode="auto">
            <a:xfrm>
              <a:off x="3024" y="3216"/>
              <a:ext cx="228" cy="173"/>
            </a:xfrm>
            <a:prstGeom prst="rect">
              <a:avLst/>
            </a:prstGeom>
            <a:noFill/>
            <a:ln w="9525">
              <a:noFill/>
              <a:miter lim="800000"/>
              <a:headEnd/>
              <a:tailEnd/>
            </a:ln>
          </p:spPr>
          <p:txBody>
            <a:bodyPr wrap="none">
              <a:spAutoFit/>
            </a:bodyPr>
            <a:lstStyle/>
            <a:p>
              <a:pPr algn="ctr"/>
              <a:r>
                <a:rPr lang="en-US" sz="1200" b="1">
                  <a:latin typeface="Times New Roman" pitchFamily="18" charset="0"/>
                </a:rPr>
                <a:t>(9)</a:t>
              </a:r>
            </a:p>
          </p:txBody>
        </p:sp>
        <p:sp>
          <p:nvSpPr>
            <p:cNvPr id="11298" name="Text Box 34"/>
            <p:cNvSpPr txBox="1">
              <a:spLocks noChangeArrowheads="1"/>
            </p:cNvSpPr>
            <p:nvPr/>
          </p:nvSpPr>
          <p:spPr bwMode="auto">
            <a:xfrm>
              <a:off x="2184" y="3504"/>
              <a:ext cx="276" cy="173"/>
            </a:xfrm>
            <a:prstGeom prst="rect">
              <a:avLst/>
            </a:prstGeom>
            <a:noFill/>
            <a:ln w="9525">
              <a:noFill/>
              <a:miter lim="800000"/>
              <a:headEnd/>
              <a:tailEnd/>
            </a:ln>
          </p:spPr>
          <p:txBody>
            <a:bodyPr wrap="none">
              <a:spAutoFit/>
            </a:bodyPr>
            <a:lstStyle/>
            <a:p>
              <a:pPr algn="ctr"/>
              <a:r>
                <a:rPr lang="en-US" sz="1200" b="1">
                  <a:latin typeface="Times New Roman" pitchFamily="18" charset="0"/>
                </a:rPr>
                <a:t>(10)</a:t>
              </a:r>
            </a:p>
          </p:txBody>
        </p:sp>
      </p:grpSp>
      <p:sp>
        <p:nvSpPr>
          <p:cNvPr id="11285" name="Text Box 35"/>
          <p:cNvSpPr txBox="1">
            <a:spLocks noChangeArrowheads="1"/>
          </p:cNvSpPr>
          <p:nvPr/>
        </p:nvSpPr>
        <p:spPr bwMode="auto">
          <a:xfrm>
            <a:off x="1676400" y="3962400"/>
            <a:ext cx="1017588" cy="369888"/>
          </a:xfrm>
          <a:prstGeom prst="rect">
            <a:avLst/>
          </a:prstGeom>
          <a:noFill/>
          <a:ln w="9525">
            <a:noFill/>
            <a:miter lim="800000"/>
            <a:headEnd/>
            <a:tailEnd/>
          </a:ln>
        </p:spPr>
        <p:txBody>
          <a:bodyPr wrap="none">
            <a:spAutoFit/>
          </a:bodyPr>
          <a:lstStyle/>
          <a:p>
            <a:r>
              <a:rPr lang="en-US" sz="1800" b="1">
                <a:latin typeface="Times New Roman" pitchFamily="18" charset="0"/>
              </a:rPr>
              <a:t>.unc.edu</a:t>
            </a:r>
          </a:p>
        </p:txBody>
      </p:sp>
      <p:sp>
        <p:nvSpPr>
          <p:cNvPr id="11286" name="Text Box 36"/>
          <p:cNvSpPr txBox="1">
            <a:spLocks noChangeArrowheads="1"/>
          </p:cNvSpPr>
          <p:nvPr/>
        </p:nvSpPr>
        <p:spPr bwMode="auto">
          <a:xfrm>
            <a:off x="3048000" y="3048000"/>
            <a:ext cx="596900" cy="366713"/>
          </a:xfrm>
          <a:prstGeom prst="rect">
            <a:avLst/>
          </a:prstGeom>
          <a:noFill/>
          <a:ln w="9525">
            <a:noFill/>
            <a:miter lim="800000"/>
            <a:headEnd/>
            <a:tailEnd/>
          </a:ln>
        </p:spPr>
        <p:txBody>
          <a:bodyPr wrap="none">
            <a:spAutoFit/>
          </a:bodyPr>
          <a:lstStyle/>
          <a:p>
            <a:r>
              <a:rPr lang="en-US" sz="1800" b="1">
                <a:latin typeface="Times New Roman" pitchFamily="18" charset="0"/>
              </a:rPr>
              <a:t>.edu</a:t>
            </a:r>
          </a:p>
        </p:txBody>
      </p:sp>
      <p:sp>
        <p:nvSpPr>
          <p:cNvPr id="11287" name="Text Box 37"/>
          <p:cNvSpPr txBox="1">
            <a:spLocks noChangeArrowheads="1"/>
          </p:cNvSpPr>
          <p:nvPr/>
        </p:nvSpPr>
        <p:spPr bwMode="auto">
          <a:xfrm>
            <a:off x="4953000" y="3962400"/>
            <a:ext cx="1327150" cy="366713"/>
          </a:xfrm>
          <a:prstGeom prst="rect">
            <a:avLst/>
          </a:prstGeom>
          <a:noFill/>
          <a:ln w="9525">
            <a:noFill/>
            <a:miter lim="800000"/>
            <a:headEnd/>
            <a:tailEnd/>
          </a:ln>
        </p:spPr>
        <p:txBody>
          <a:bodyPr wrap="none">
            <a:spAutoFit/>
          </a:bodyPr>
          <a:lstStyle/>
          <a:p>
            <a:r>
              <a:rPr lang="en-US" sz="1800" b="1">
                <a:latin typeface="Times New Roman" pitchFamily="18" charset="0"/>
              </a:rPr>
              <a:t>.cornell.edu</a:t>
            </a:r>
          </a:p>
        </p:txBody>
      </p:sp>
      <p:sp>
        <p:nvSpPr>
          <p:cNvPr id="11288" name="Text Box 38"/>
          <p:cNvSpPr txBox="1">
            <a:spLocks noChangeArrowheads="1"/>
          </p:cNvSpPr>
          <p:nvPr/>
        </p:nvSpPr>
        <p:spPr bwMode="auto">
          <a:xfrm>
            <a:off x="5791200" y="4953000"/>
            <a:ext cx="1574800" cy="366713"/>
          </a:xfrm>
          <a:prstGeom prst="rect">
            <a:avLst/>
          </a:prstGeom>
          <a:noFill/>
          <a:ln w="9525">
            <a:noFill/>
            <a:miter lim="800000"/>
            <a:headEnd/>
            <a:tailEnd/>
          </a:ln>
        </p:spPr>
        <p:txBody>
          <a:bodyPr wrap="none">
            <a:spAutoFit/>
          </a:bodyPr>
          <a:lstStyle/>
          <a:p>
            <a:r>
              <a:rPr lang="en-US" sz="1800" b="1">
                <a:latin typeface="Times New Roman" pitchFamily="18" charset="0"/>
              </a:rPr>
              <a:t>.cs.cornell.edu</a:t>
            </a:r>
          </a:p>
        </p:txBody>
      </p:sp>
      <p:graphicFrame>
        <p:nvGraphicFramePr>
          <p:cNvPr id="11272" name="Object 39"/>
          <p:cNvGraphicFramePr>
            <a:graphicFrameLocks noChangeAspect="1"/>
          </p:cNvGraphicFramePr>
          <p:nvPr/>
        </p:nvGraphicFramePr>
        <p:xfrm>
          <a:off x="4343400" y="5715000"/>
          <a:ext cx="762000" cy="596900"/>
        </p:xfrm>
        <a:graphic>
          <a:graphicData uri="http://schemas.openxmlformats.org/presentationml/2006/ole">
            <mc:AlternateContent xmlns:mc="http://schemas.openxmlformats.org/markup-compatibility/2006">
              <mc:Choice xmlns:v="urn:schemas-microsoft-com:vml" Requires="v">
                <p:oleObj spid="_x0000_s13605" name="Clip" r:id="rId12" imgW="4671000" imgH="3857760" progId="MS_ClipArt_Gallery.2">
                  <p:embed/>
                </p:oleObj>
              </mc:Choice>
              <mc:Fallback>
                <p:oleObj name="Clip" r:id="rId12" imgW="4671000" imgH="3857760" progId="MS_ClipArt_Gallery.2">
                  <p:embed/>
                  <p:pic>
                    <p:nvPicPr>
                      <p:cNvPr id="0" name="Object 39"/>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4343400" y="5715000"/>
                        <a:ext cx="762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89" name="Line 40"/>
          <p:cNvSpPr>
            <a:spLocks noChangeShapeType="1"/>
          </p:cNvSpPr>
          <p:nvPr/>
        </p:nvSpPr>
        <p:spPr bwMode="auto">
          <a:xfrm flipV="1">
            <a:off x="4876800" y="5410200"/>
            <a:ext cx="457200" cy="457200"/>
          </a:xfrm>
          <a:prstGeom prst="line">
            <a:avLst/>
          </a:prstGeom>
          <a:noFill/>
          <a:ln w="25400">
            <a:solidFill>
              <a:schemeClr val="tx1"/>
            </a:solidFill>
            <a:prstDash val="sysDot"/>
            <a:round/>
            <a:headEnd/>
            <a:tailEnd/>
          </a:ln>
        </p:spPr>
        <p:txBody>
          <a:bodyPr/>
          <a:lstStyle/>
          <a:p>
            <a:endParaRPr lang="en-US"/>
          </a:p>
        </p:txBody>
      </p:sp>
      <p:sp>
        <p:nvSpPr>
          <p:cNvPr id="11290" name="Text Box 41"/>
          <p:cNvSpPr txBox="1">
            <a:spLocks noChangeArrowheads="1"/>
          </p:cNvSpPr>
          <p:nvPr/>
        </p:nvSpPr>
        <p:spPr bwMode="auto">
          <a:xfrm>
            <a:off x="5029200" y="5791200"/>
            <a:ext cx="2070100" cy="366713"/>
          </a:xfrm>
          <a:prstGeom prst="rect">
            <a:avLst/>
          </a:prstGeom>
          <a:noFill/>
          <a:ln w="9525">
            <a:noFill/>
            <a:miter lim="800000"/>
            <a:headEnd/>
            <a:tailEnd/>
          </a:ln>
        </p:spPr>
        <p:txBody>
          <a:bodyPr wrap="none">
            <a:spAutoFit/>
          </a:bodyPr>
          <a:lstStyle/>
          <a:p>
            <a:r>
              <a:rPr lang="en-US" sz="1800" b="1">
                <a:latin typeface="Times New Roman" pitchFamily="18" charset="0"/>
              </a:rPr>
              <a:t>www.cs.cornell.edu</a:t>
            </a:r>
          </a:p>
        </p:txBody>
      </p:sp>
      <p:grpSp>
        <p:nvGrpSpPr>
          <p:cNvPr id="7" name="Group 42"/>
          <p:cNvGrpSpPr>
            <a:grpSpLocks/>
          </p:cNvGrpSpPr>
          <p:nvPr/>
        </p:nvGrpSpPr>
        <p:grpSpPr bwMode="auto">
          <a:xfrm>
            <a:off x="3429000" y="5791200"/>
            <a:ext cx="1009650" cy="304800"/>
            <a:chOff x="2160" y="3648"/>
            <a:chExt cx="636" cy="192"/>
          </a:xfrm>
        </p:grpSpPr>
        <p:sp>
          <p:nvSpPr>
            <p:cNvPr id="11294" name="Line 43"/>
            <p:cNvSpPr>
              <a:spLocks noChangeShapeType="1"/>
            </p:cNvSpPr>
            <p:nvPr/>
          </p:nvSpPr>
          <p:spPr bwMode="auto">
            <a:xfrm>
              <a:off x="2160" y="3840"/>
              <a:ext cx="624" cy="0"/>
            </a:xfrm>
            <a:prstGeom prst="line">
              <a:avLst/>
            </a:prstGeom>
            <a:noFill/>
            <a:ln w="25400">
              <a:solidFill>
                <a:schemeClr val="tx1"/>
              </a:solidFill>
              <a:round/>
              <a:headEnd/>
              <a:tailEnd type="triangle" w="med" len="med"/>
            </a:ln>
          </p:spPr>
          <p:txBody>
            <a:bodyPr/>
            <a:lstStyle/>
            <a:p>
              <a:endParaRPr lang="en-US"/>
            </a:p>
          </p:txBody>
        </p:sp>
        <p:sp>
          <p:nvSpPr>
            <p:cNvPr id="11295" name="Text Box 44"/>
            <p:cNvSpPr txBox="1">
              <a:spLocks noChangeArrowheads="1"/>
            </p:cNvSpPr>
            <p:nvPr/>
          </p:nvSpPr>
          <p:spPr bwMode="auto">
            <a:xfrm>
              <a:off x="2520" y="3648"/>
              <a:ext cx="276" cy="173"/>
            </a:xfrm>
            <a:prstGeom prst="rect">
              <a:avLst/>
            </a:prstGeom>
            <a:noFill/>
            <a:ln w="9525">
              <a:noFill/>
              <a:miter lim="800000"/>
              <a:headEnd/>
              <a:tailEnd/>
            </a:ln>
          </p:spPr>
          <p:txBody>
            <a:bodyPr wrap="none">
              <a:spAutoFit/>
            </a:bodyPr>
            <a:lstStyle/>
            <a:p>
              <a:pPr algn="ctr"/>
              <a:r>
                <a:rPr lang="en-US" sz="1200" b="1">
                  <a:latin typeface="Times New Roman" pitchFamily="18" charset="0"/>
                </a:rPr>
                <a:t>(11)</a:t>
              </a:r>
            </a:p>
          </p:txBody>
        </p:sp>
      </p:grpSp>
      <p:sp>
        <p:nvSpPr>
          <p:cNvPr id="11292" name="Freeform 45" descr="20%"/>
          <p:cNvSpPr>
            <a:spLocks/>
          </p:cNvSpPr>
          <p:nvPr/>
        </p:nvSpPr>
        <p:spPr bwMode="auto">
          <a:xfrm>
            <a:off x="3886200" y="1219200"/>
            <a:ext cx="4953000" cy="4495800"/>
          </a:xfrm>
          <a:custGeom>
            <a:avLst/>
            <a:gdLst>
              <a:gd name="T0" fmla="*/ 2147483647 w 3120"/>
              <a:gd name="T1" fmla="*/ 2147483647 h 2832"/>
              <a:gd name="T2" fmla="*/ 2147483647 w 3120"/>
              <a:gd name="T3" fmla="*/ 2147483647 h 2832"/>
              <a:gd name="T4" fmla="*/ 2147483647 w 3120"/>
              <a:gd name="T5" fmla="*/ 2147483647 h 2832"/>
              <a:gd name="T6" fmla="*/ 2147483647 w 3120"/>
              <a:gd name="T7" fmla="*/ 2147483647 h 2832"/>
              <a:gd name="T8" fmla="*/ 2147483647 w 3120"/>
              <a:gd name="T9" fmla="*/ 2147483647 h 2832"/>
              <a:gd name="T10" fmla="*/ 2147483647 w 3120"/>
              <a:gd name="T11" fmla="*/ 2147483647 h 2832"/>
              <a:gd name="T12" fmla="*/ 2147483647 w 3120"/>
              <a:gd name="T13" fmla="*/ 2147483647 h 2832"/>
              <a:gd name="T14" fmla="*/ 2147483647 w 3120"/>
              <a:gd name="T15" fmla="*/ 2147483647 h 2832"/>
              <a:gd name="T16" fmla="*/ 2147483647 w 3120"/>
              <a:gd name="T17" fmla="*/ 2147483647 h 2832"/>
              <a:gd name="T18" fmla="*/ 2147483647 w 3120"/>
              <a:gd name="T19" fmla="*/ 2147483647 h 2832"/>
              <a:gd name="T20" fmla="*/ 2147483647 w 3120"/>
              <a:gd name="T21" fmla="*/ 2147483647 h 2832"/>
              <a:gd name="T22" fmla="*/ 2147483647 w 3120"/>
              <a:gd name="T23" fmla="*/ 2147483647 h 2832"/>
              <a:gd name="T24" fmla="*/ 2147483647 w 3120"/>
              <a:gd name="T25" fmla="*/ 2147483647 h 2832"/>
              <a:gd name="T26" fmla="*/ 2147483647 w 3120"/>
              <a:gd name="T27" fmla="*/ 2147483647 h 2832"/>
              <a:gd name="T28" fmla="*/ 2147483647 w 3120"/>
              <a:gd name="T29" fmla="*/ 2147483647 h 2832"/>
              <a:gd name="T30" fmla="*/ 2147483647 w 3120"/>
              <a:gd name="T31" fmla="*/ 2147483647 h 2832"/>
              <a:gd name="T32" fmla="*/ 2147483647 w 3120"/>
              <a:gd name="T33" fmla="*/ 0 h 2832"/>
              <a:gd name="T34" fmla="*/ 2147483647 w 3120"/>
              <a:gd name="T35" fmla="*/ 2147483647 h 2832"/>
              <a:gd name="T36" fmla="*/ 2147483647 w 3120"/>
              <a:gd name="T37" fmla="*/ 2147483647 h 2832"/>
              <a:gd name="T38" fmla="*/ 0 w 3120"/>
              <a:gd name="T39" fmla="*/ 2147483647 h 2832"/>
              <a:gd name="T40" fmla="*/ 0 w 3120"/>
              <a:gd name="T41" fmla="*/ 2147483647 h 2832"/>
              <a:gd name="T42" fmla="*/ 2147483647 w 3120"/>
              <a:gd name="T43" fmla="*/ 2147483647 h 2832"/>
              <a:gd name="T44" fmla="*/ 2147483647 w 3120"/>
              <a:gd name="T45" fmla="*/ 2147483647 h 283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20"/>
              <a:gd name="T70" fmla="*/ 0 h 2832"/>
              <a:gd name="T71" fmla="*/ 3120 w 3120"/>
              <a:gd name="T72" fmla="*/ 2832 h 283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20" h="2832">
                <a:moveTo>
                  <a:pt x="432" y="912"/>
                </a:moveTo>
                <a:lnTo>
                  <a:pt x="1344" y="1056"/>
                </a:lnTo>
                <a:lnTo>
                  <a:pt x="1824" y="1536"/>
                </a:lnTo>
                <a:lnTo>
                  <a:pt x="2112" y="2016"/>
                </a:lnTo>
                <a:lnTo>
                  <a:pt x="2208" y="2352"/>
                </a:lnTo>
                <a:lnTo>
                  <a:pt x="2352" y="2640"/>
                </a:lnTo>
                <a:lnTo>
                  <a:pt x="2544" y="2784"/>
                </a:lnTo>
                <a:lnTo>
                  <a:pt x="2832" y="2832"/>
                </a:lnTo>
                <a:lnTo>
                  <a:pt x="3072" y="2736"/>
                </a:lnTo>
                <a:lnTo>
                  <a:pt x="3120" y="2448"/>
                </a:lnTo>
                <a:lnTo>
                  <a:pt x="3120" y="1920"/>
                </a:lnTo>
                <a:lnTo>
                  <a:pt x="3072" y="1296"/>
                </a:lnTo>
                <a:lnTo>
                  <a:pt x="3072" y="960"/>
                </a:lnTo>
                <a:lnTo>
                  <a:pt x="2928" y="528"/>
                </a:lnTo>
                <a:lnTo>
                  <a:pt x="2496" y="192"/>
                </a:lnTo>
                <a:lnTo>
                  <a:pt x="1776" y="48"/>
                </a:lnTo>
                <a:lnTo>
                  <a:pt x="1008" y="0"/>
                </a:lnTo>
                <a:lnTo>
                  <a:pt x="528" y="48"/>
                </a:lnTo>
                <a:lnTo>
                  <a:pt x="48" y="192"/>
                </a:lnTo>
                <a:lnTo>
                  <a:pt x="0" y="384"/>
                </a:lnTo>
                <a:lnTo>
                  <a:pt x="0" y="576"/>
                </a:lnTo>
                <a:lnTo>
                  <a:pt x="192" y="768"/>
                </a:lnTo>
                <a:lnTo>
                  <a:pt x="432" y="912"/>
                </a:lnTo>
                <a:close/>
              </a:path>
            </a:pathLst>
          </a:custGeom>
          <a:pattFill prst="pct20">
            <a:fgClr>
              <a:srgbClr val="FF3300"/>
            </a:fgClr>
            <a:bgClr>
              <a:schemeClr val="bg1"/>
            </a:bgClr>
          </a:pattFill>
          <a:ln w="25400">
            <a:solidFill>
              <a:srgbClr val="FF0000"/>
            </a:solidFill>
            <a:round/>
            <a:headEnd/>
            <a:tailEnd/>
          </a:ln>
        </p:spPr>
        <p:txBody>
          <a:bodyPr/>
          <a:lstStyle/>
          <a:p>
            <a:endParaRPr lang="en-US"/>
          </a:p>
        </p:txBody>
      </p:sp>
      <p:sp>
        <p:nvSpPr>
          <p:cNvPr id="11293" name="Text Box 46"/>
          <p:cNvSpPr txBox="1">
            <a:spLocks noChangeArrowheads="1"/>
          </p:cNvSpPr>
          <p:nvPr/>
        </p:nvSpPr>
        <p:spPr bwMode="auto">
          <a:xfrm>
            <a:off x="4267200" y="1600200"/>
            <a:ext cx="4191000" cy="731838"/>
          </a:xfrm>
          <a:prstGeom prst="rect">
            <a:avLst/>
          </a:prstGeom>
          <a:noFill/>
          <a:ln w="9525">
            <a:noFill/>
            <a:miter lim="800000"/>
            <a:headEnd/>
            <a:tailEnd/>
          </a:ln>
        </p:spPr>
        <p:txBody>
          <a:bodyPr>
            <a:spAutoFit/>
          </a:bodyPr>
          <a:lstStyle/>
          <a:p>
            <a:r>
              <a:rPr lang="en-US" sz="1800" b="1">
                <a:latin typeface="Times New Roman" pitchFamily="18" charset="0"/>
              </a:rPr>
              <a:t>This part not in TCB for deducing</a:t>
            </a:r>
          </a:p>
          <a:p>
            <a:r>
              <a:rPr lang="en-US" sz="1800" b="1" i="1">
                <a:latin typeface="Times New Roman" pitchFamily="18" charset="0"/>
              </a:rPr>
              <a:t>K</a:t>
            </a:r>
            <a:r>
              <a:rPr lang="en-US" sz="1800" b="1" baseline="-25000">
                <a:latin typeface="Times New Roman" pitchFamily="18" charset="0"/>
              </a:rPr>
              <a:t>www.cs.cornell.edu</a:t>
            </a:r>
            <a:r>
              <a:rPr lang="en-US" sz="1800" b="1">
                <a:latin typeface="Times New Roman" pitchFamily="18" charset="0"/>
              </a:rPr>
              <a:t> </a:t>
            </a:r>
            <a:r>
              <a:rPr lang="en-US" sz="1800" b="1">
                <a:latin typeface="Times New Roman" pitchFamily="18" charset="0"/>
                <a:sym typeface="Symbol" pitchFamily="18" charset="2"/>
              </a:rPr>
              <a:t> www.cs.cornell.edu</a:t>
            </a:r>
            <a:r>
              <a:rPr lang="en-US">
                <a:latin typeface="Times New Roman"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indent="0"/>
            <a:r>
              <a:rPr lang="en-US" smtClean="0"/>
              <a:t>Extensions to the Logic</a:t>
            </a:r>
          </a:p>
        </p:txBody>
      </p:sp>
      <p:sp>
        <p:nvSpPr>
          <p:cNvPr id="57347" name="Text Box 4"/>
          <p:cNvSpPr txBox="1">
            <a:spLocks noChangeArrowheads="1"/>
          </p:cNvSpPr>
          <p:nvPr/>
        </p:nvSpPr>
        <p:spPr bwMode="auto">
          <a:xfrm>
            <a:off x="2433638" y="4038600"/>
            <a:ext cx="3667125" cy="457200"/>
          </a:xfrm>
          <a:prstGeom prst="rect">
            <a:avLst/>
          </a:prstGeom>
          <a:noFill/>
          <a:ln w="25400">
            <a:noFill/>
            <a:miter lim="800000"/>
            <a:headEnd/>
            <a:tailEnd/>
          </a:ln>
        </p:spPr>
        <p:txBody>
          <a:bodyPr wrap="none">
            <a:spAutoFit/>
          </a:bodyPr>
          <a:lstStyle/>
          <a:p>
            <a:r>
              <a:rPr lang="en-US" i="1">
                <a:latin typeface="Times New Roman" pitchFamily="18" charset="0"/>
              </a:rPr>
              <a:t>A</a:t>
            </a:r>
            <a:r>
              <a:rPr lang="en-US">
                <a:latin typeface="Times New Roman" pitchFamily="18" charset="0"/>
              </a:rPr>
              <a:t> says ascend(key(</a:t>
            </a:r>
            <a:r>
              <a:rPr lang="en-US" i="1">
                <a:latin typeface="Times New Roman" pitchFamily="18" charset="0"/>
              </a:rPr>
              <a:t>K</a:t>
            </a:r>
            <a:r>
              <a:rPr lang="en-US" i="1" baseline="-25000">
                <a:latin typeface="Times New Roman" pitchFamily="18" charset="0"/>
              </a:rPr>
              <a:t>B</a:t>
            </a:r>
            <a:r>
              <a:rPr lang="en-US">
                <a:latin typeface="Times New Roman" pitchFamily="18" charset="0"/>
              </a:rPr>
              <a:t>), </a:t>
            </a:r>
            <a:r>
              <a:rPr lang="en-US" i="1">
                <a:latin typeface="Times New Roman" pitchFamily="18" charset="0"/>
              </a:rPr>
              <a:t>B</a:t>
            </a:r>
            <a:r>
              <a:rPr lang="en-US">
                <a:latin typeface="Times New Roman" pitchFamily="18" charset="0"/>
              </a:rPr>
              <a:t>.</a:t>
            </a:r>
            <a:r>
              <a:rPr lang="en-US" i="1">
                <a:latin typeface="Times New Roman" pitchFamily="18" charset="0"/>
              </a:rPr>
              <a:t>C</a:t>
            </a:r>
            <a:r>
              <a:rPr lang="en-US">
                <a:latin typeface="Times New Roman" pitchFamily="18" charset="0"/>
              </a:rPr>
              <a:t>)</a:t>
            </a:r>
          </a:p>
        </p:txBody>
      </p:sp>
      <p:sp>
        <p:nvSpPr>
          <p:cNvPr id="57348" name="Text Box 5"/>
          <p:cNvSpPr txBox="1">
            <a:spLocks noChangeArrowheads="1"/>
          </p:cNvSpPr>
          <p:nvPr/>
        </p:nvSpPr>
        <p:spPr bwMode="auto">
          <a:xfrm>
            <a:off x="1849438" y="4495800"/>
            <a:ext cx="4818062" cy="457200"/>
          </a:xfrm>
          <a:prstGeom prst="rect">
            <a:avLst/>
          </a:prstGeom>
          <a:noFill/>
          <a:ln w="25400">
            <a:noFill/>
            <a:miter lim="800000"/>
            <a:headEnd/>
            <a:tailEnd/>
          </a:ln>
        </p:spPr>
        <p:txBody>
          <a:bodyPr wrap="none">
            <a:spAutoFit/>
          </a:bodyPr>
          <a:lstStyle/>
          <a:p>
            <a:r>
              <a:rPr lang="en-US">
                <a:latin typeface="Times New Roman" pitchFamily="18" charset="0"/>
              </a:rPr>
              <a:t>key(</a:t>
            </a:r>
            <a:r>
              <a:rPr lang="en-US" i="1">
                <a:latin typeface="Times New Roman" pitchFamily="18" charset="0"/>
              </a:rPr>
              <a:t>K</a:t>
            </a:r>
            <a:r>
              <a:rPr lang="en-US" i="1" baseline="-25000">
                <a:latin typeface="Times New Roman" pitchFamily="18" charset="0"/>
              </a:rPr>
              <a:t>B</a:t>
            </a:r>
            <a:r>
              <a:rPr lang="en-US">
                <a:latin typeface="Times New Roman" pitchFamily="18" charset="0"/>
              </a:rPr>
              <a:t>) says descend(key(</a:t>
            </a:r>
            <a:r>
              <a:rPr lang="en-US" i="1">
                <a:latin typeface="Times New Roman" pitchFamily="18" charset="0"/>
              </a:rPr>
              <a:t>K</a:t>
            </a:r>
            <a:r>
              <a:rPr lang="en-US" i="1" baseline="-25000">
                <a:latin typeface="Times New Roman" pitchFamily="18" charset="0"/>
                <a:cs typeface="Times New Roman" pitchFamily="18" charset="0"/>
              </a:rPr>
              <a:t>B.D</a:t>
            </a:r>
            <a:r>
              <a:rPr lang="en-US">
                <a:latin typeface="Times New Roman" pitchFamily="18" charset="0"/>
                <a:cs typeface="Times New Roman" pitchFamily="18" charset="0"/>
              </a:rPr>
              <a:t>),</a:t>
            </a:r>
            <a:r>
              <a:rPr lang="en-US">
                <a:latin typeface="Times New Roman" pitchFamily="18" charset="0"/>
              </a:rPr>
              <a:t> </a:t>
            </a:r>
            <a:r>
              <a:rPr lang="en-US" i="1">
                <a:latin typeface="Times New Roman" pitchFamily="18" charset="0"/>
              </a:rPr>
              <a:t>B</a:t>
            </a:r>
            <a:r>
              <a:rPr lang="en-US">
                <a:latin typeface="Times New Roman" pitchFamily="18" charset="0"/>
              </a:rPr>
              <a:t>.</a:t>
            </a:r>
            <a:r>
              <a:rPr lang="en-US" i="1">
                <a:latin typeface="Times New Roman" pitchFamily="18" charset="0"/>
              </a:rPr>
              <a:t>D</a:t>
            </a:r>
            <a:r>
              <a:rPr lang="en-US">
                <a:latin typeface="Times New Roman" pitchFamily="18" charset="0"/>
              </a:rPr>
              <a:t>)</a:t>
            </a:r>
          </a:p>
        </p:txBody>
      </p:sp>
      <p:sp>
        <p:nvSpPr>
          <p:cNvPr id="57349" name="Rectangle 6"/>
          <p:cNvSpPr>
            <a:spLocks noGrp="1" noChangeArrowheads="1"/>
          </p:cNvSpPr>
          <p:nvPr>
            <p:ph type="body" idx="1"/>
          </p:nvPr>
        </p:nvSpPr>
        <p:spPr>
          <a:xfrm>
            <a:off x="638175" y="3429000"/>
            <a:ext cx="7896225" cy="609600"/>
          </a:xfrm>
        </p:spPr>
        <p:txBody>
          <a:bodyPr/>
          <a:lstStyle/>
          <a:p>
            <a:r>
              <a:rPr lang="en-US" dirty="0" smtClean="0"/>
              <a:t>If </a:t>
            </a:r>
            <a:r>
              <a:rPr lang="en-US" i="1" dirty="0" smtClean="0">
                <a:latin typeface="Times New Roman" pitchFamily="18" charset="0"/>
              </a:rPr>
              <a:t>C</a:t>
            </a:r>
            <a:r>
              <a:rPr lang="en-US" dirty="0" smtClean="0">
                <a:latin typeface="Times New Roman" pitchFamily="18" charset="0"/>
              </a:rPr>
              <a:t> </a:t>
            </a:r>
            <a:r>
              <a:rPr lang="en-US" dirty="0" smtClean="0">
                <a:latin typeface="Times New Roman" pitchFamily="18" charset="0"/>
                <a:sym typeface="Symbol" pitchFamily="18" charset="2"/>
              </a:rPr>
              <a:t> </a:t>
            </a:r>
            <a:r>
              <a:rPr lang="en-US" i="1" dirty="0" smtClean="0">
                <a:latin typeface="Times New Roman" pitchFamily="18" charset="0"/>
                <a:sym typeface="Symbol" pitchFamily="18" charset="2"/>
              </a:rPr>
              <a:t>D</a:t>
            </a:r>
            <a:endParaRPr lang="en-US" dirty="0" smtClean="0">
              <a:latin typeface="Times New Roman" pitchFamily="18" charset="0"/>
              <a:sym typeface="Symbol" pitchFamily="18" charset="2"/>
            </a:endParaRPr>
          </a:p>
        </p:txBody>
      </p:sp>
      <p:sp>
        <p:nvSpPr>
          <p:cNvPr id="57350" name="Line 7"/>
          <p:cNvSpPr>
            <a:spLocks noChangeShapeType="1"/>
          </p:cNvSpPr>
          <p:nvPr/>
        </p:nvSpPr>
        <p:spPr bwMode="auto">
          <a:xfrm>
            <a:off x="1828800" y="5029200"/>
            <a:ext cx="4876800" cy="0"/>
          </a:xfrm>
          <a:prstGeom prst="line">
            <a:avLst/>
          </a:prstGeom>
          <a:noFill/>
          <a:ln w="25400">
            <a:solidFill>
              <a:schemeClr val="tx1"/>
            </a:solidFill>
            <a:round/>
            <a:headEnd/>
            <a:tailEnd/>
          </a:ln>
        </p:spPr>
        <p:txBody>
          <a:bodyPr/>
          <a:lstStyle/>
          <a:p>
            <a:endParaRPr lang="en-US"/>
          </a:p>
        </p:txBody>
      </p:sp>
      <p:sp>
        <p:nvSpPr>
          <p:cNvPr id="57351" name="Text Box 8"/>
          <p:cNvSpPr txBox="1">
            <a:spLocks noChangeArrowheads="1"/>
          </p:cNvSpPr>
          <p:nvPr/>
        </p:nvSpPr>
        <p:spPr bwMode="auto">
          <a:xfrm>
            <a:off x="2251075" y="5105400"/>
            <a:ext cx="4033838" cy="457200"/>
          </a:xfrm>
          <a:prstGeom prst="rect">
            <a:avLst/>
          </a:prstGeom>
          <a:noFill/>
          <a:ln w="25400">
            <a:noFill/>
            <a:miter lim="800000"/>
            <a:headEnd/>
            <a:tailEnd/>
          </a:ln>
        </p:spPr>
        <p:txBody>
          <a:bodyPr wrap="none">
            <a:spAutoFit/>
          </a:bodyPr>
          <a:lstStyle/>
          <a:p>
            <a:r>
              <a:rPr lang="en-US" i="1">
                <a:latin typeface="Times New Roman" pitchFamily="18" charset="0"/>
              </a:rPr>
              <a:t>A</a:t>
            </a:r>
            <a:r>
              <a:rPr lang="en-US">
                <a:latin typeface="Times New Roman" pitchFamily="18" charset="0"/>
              </a:rPr>
              <a:t> says descend(key(</a:t>
            </a:r>
            <a:r>
              <a:rPr lang="en-US" i="1">
                <a:latin typeface="Times New Roman" pitchFamily="18" charset="0"/>
              </a:rPr>
              <a:t>K</a:t>
            </a:r>
            <a:r>
              <a:rPr lang="en-US" i="1" baseline="-25000">
                <a:latin typeface="Times New Roman" pitchFamily="18" charset="0"/>
              </a:rPr>
              <a:t>B.D</a:t>
            </a:r>
            <a:r>
              <a:rPr lang="en-US">
                <a:latin typeface="Times New Roman" pitchFamily="18" charset="0"/>
              </a:rPr>
              <a:t>), </a:t>
            </a:r>
            <a:r>
              <a:rPr lang="en-US" i="1">
                <a:latin typeface="Times New Roman" pitchFamily="18" charset="0"/>
              </a:rPr>
              <a:t>B.D</a:t>
            </a:r>
            <a:r>
              <a:rPr lang="en-US">
                <a:latin typeface="Times New Roman" pitchFamily="18" charset="0"/>
              </a:rPr>
              <a:t>)</a:t>
            </a:r>
          </a:p>
        </p:txBody>
      </p:sp>
      <p:sp>
        <p:nvSpPr>
          <p:cNvPr id="57352" name="Text Box 9"/>
          <p:cNvSpPr txBox="1">
            <a:spLocks noChangeArrowheads="1"/>
          </p:cNvSpPr>
          <p:nvPr/>
        </p:nvSpPr>
        <p:spPr bwMode="auto">
          <a:xfrm>
            <a:off x="2116138" y="1524000"/>
            <a:ext cx="4149725" cy="457200"/>
          </a:xfrm>
          <a:prstGeom prst="rect">
            <a:avLst/>
          </a:prstGeom>
          <a:noFill/>
          <a:ln w="25400">
            <a:noFill/>
            <a:miter lim="800000"/>
            <a:headEnd/>
            <a:tailEnd/>
          </a:ln>
        </p:spPr>
        <p:txBody>
          <a:bodyPr wrap="none">
            <a:spAutoFit/>
          </a:bodyPr>
          <a:lstStyle/>
          <a:p>
            <a:r>
              <a:rPr lang="en-US" i="1">
                <a:latin typeface="Times New Roman" pitchFamily="18" charset="0"/>
              </a:rPr>
              <a:t>A</a:t>
            </a:r>
            <a:r>
              <a:rPr lang="en-US">
                <a:latin typeface="Times New Roman" pitchFamily="18" charset="0"/>
              </a:rPr>
              <a:t> says ascend(key(</a:t>
            </a:r>
            <a:r>
              <a:rPr lang="en-US" i="1">
                <a:latin typeface="Times New Roman" pitchFamily="18" charset="0"/>
              </a:rPr>
              <a:t>K</a:t>
            </a:r>
            <a:r>
              <a:rPr lang="en-US" i="1" baseline="-25000">
                <a:latin typeface="Times New Roman" pitchFamily="18" charset="0"/>
              </a:rPr>
              <a:t>B.C</a:t>
            </a:r>
            <a:r>
              <a:rPr lang="en-US">
                <a:latin typeface="Times New Roman" pitchFamily="18" charset="0"/>
              </a:rPr>
              <a:t>), </a:t>
            </a:r>
            <a:r>
              <a:rPr lang="en-US" i="1">
                <a:latin typeface="Times New Roman" pitchFamily="18" charset="0"/>
              </a:rPr>
              <a:t>B.C.D</a:t>
            </a:r>
            <a:r>
              <a:rPr lang="en-US">
                <a:latin typeface="Times New Roman" pitchFamily="18" charset="0"/>
              </a:rPr>
              <a:t>)</a:t>
            </a:r>
          </a:p>
        </p:txBody>
      </p:sp>
      <p:sp>
        <p:nvSpPr>
          <p:cNvPr id="57353" name="Text Box 10"/>
          <p:cNvSpPr txBox="1">
            <a:spLocks noChangeArrowheads="1"/>
          </p:cNvSpPr>
          <p:nvPr/>
        </p:nvSpPr>
        <p:spPr bwMode="auto">
          <a:xfrm>
            <a:off x="1833563" y="2057400"/>
            <a:ext cx="4713287" cy="457200"/>
          </a:xfrm>
          <a:prstGeom prst="rect">
            <a:avLst/>
          </a:prstGeom>
          <a:noFill/>
          <a:ln w="25400">
            <a:noFill/>
            <a:miter lim="800000"/>
            <a:headEnd/>
            <a:tailEnd/>
          </a:ln>
        </p:spPr>
        <p:txBody>
          <a:bodyPr wrap="none">
            <a:spAutoFit/>
          </a:bodyPr>
          <a:lstStyle/>
          <a:p>
            <a:r>
              <a:rPr lang="en-US">
                <a:latin typeface="Times New Roman" pitchFamily="18" charset="0"/>
              </a:rPr>
              <a:t> key(</a:t>
            </a:r>
            <a:r>
              <a:rPr lang="en-US" i="1">
                <a:latin typeface="Times New Roman" pitchFamily="18" charset="0"/>
              </a:rPr>
              <a:t>K</a:t>
            </a:r>
            <a:r>
              <a:rPr lang="en-US" i="1" baseline="-25000">
                <a:latin typeface="Times New Roman" pitchFamily="18" charset="0"/>
              </a:rPr>
              <a:t>B.C</a:t>
            </a:r>
            <a:r>
              <a:rPr lang="en-US">
                <a:latin typeface="Times New Roman" pitchFamily="18" charset="0"/>
              </a:rPr>
              <a:t>)</a:t>
            </a:r>
            <a:r>
              <a:rPr lang="en-US"/>
              <a:t> </a:t>
            </a:r>
            <a:r>
              <a:rPr lang="en-US">
                <a:latin typeface="Times New Roman" pitchFamily="18" charset="0"/>
              </a:rPr>
              <a:t>says ascend(key(</a:t>
            </a:r>
            <a:r>
              <a:rPr lang="en-US" i="1">
                <a:latin typeface="Times New Roman" pitchFamily="18" charset="0"/>
              </a:rPr>
              <a:t>K</a:t>
            </a:r>
            <a:r>
              <a:rPr lang="en-US" i="1" baseline="-25000">
                <a:latin typeface="Times New Roman" pitchFamily="18" charset="0"/>
              </a:rPr>
              <a:t>B</a:t>
            </a:r>
            <a:r>
              <a:rPr lang="en-US">
                <a:latin typeface="Times New Roman" pitchFamily="18" charset="0"/>
              </a:rPr>
              <a:t>), </a:t>
            </a:r>
            <a:r>
              <a:rPr lang="en-US" i="1">
                <a:latin typeface="Times New Roman" pitchFamily="18" charset="0"/>
              </a:rPr>
              <a:t>B.C</a:t>
            </a:r>
            <a:r>
              <a:rPr lang="en-US">
                <a:latin typeface="Times New Roman" pitchFamily="18" charset="0"/>
              </a:rPr>
              <a:t>)</a:t>
            </a:r>
          </a:p>
        </p:txBody>
      </p:sp>
      <p:sp>
        <p:nvSpPr>
          <p:cNvPr id="57354" name="Line 11"/>
          <p:cNvSpPr>
            <a:spLocks noChangeShapeType="1"/>
          </p:cNvSpPr>
          <p:nvPr/>
        </p:nvSpPr>
        <p:spPr bwMode="auto">
          <a:xfrm>
            <a:off x="1828800" y="2590800"/>
            <a:ext cx="4724400" cy="0"/>
          </a:xfrm>
          <a:prstGeom prst="line">
            <a:avLst/>
          </a:prstGeom>
          <a:noFill/>
          <a:ln w="25400">
            <a:solidFill>
              <a:schemeClr val="tx1"/>
            </a:solidFill>
            <a:round/>
            <a:headEnd/>
            <a:tailEnd/>
          </a:ln>
        </p:spPr>
        <p:txBody>
          <a:bodyPr/>
          <a:lstStyle/>
          <a:p>
            <a:endParaRPr lang="en-US"/>
          </a:p>
        </p:txBody>
      </p:sp>
      <p:sp>
        <p:nvSpPr>
          <p:cNvPr id="57355" name="Text Box 12"/>
          <p:cNvSpPr txBox="1">
            <a:spLocks noChangeArrowheads="1"/>
          </p:cNvSpPr>
          <p:nvPr/>
        </p:nvSpPr>
        <p:spPr bwMode="auto">
          <a:xfrm>
            <a:off x="2319338" y="2667000"/>
            <a:ext cx="3743325" cy="457200"/>
          </a:xfrm>
          <a:prstGeom prst="rect">
            <a:avLst/>
          </a:prstGeom>
          <a:noFill/>
          <a:ln w="25400">
            <a:noFill/>
            <a:miter lim="800000"/>
            <a:headEnd/>
            <a:tailEnd/>
          </a:ln>
        </p:spPr>
        <p:txBody>
          <a:bodyPr wrap="none">
            <a:spAutoFit/>
          </a:bodyPr>
          <a:lstStyle/>
          <a:p>
            <a:r>
              <a:rPr lang="en-US" i="1">
                <a:latin typeface="Times New Roman" pitchFamily="18" charset="0"/>
              </a:rPr>
              <a:t>A</a:t>
            </a:r>
            <a:r>
              <a:rPr lang="en-US">
                <a:latin typeface="Times New Roman" pitchFamily="18" charset="0"/>
              </a:rPr>
              <a:t> says ascend(key(</a:t>
            </a:r>
            <a:r>
              <a:rPr lang="en-US" i="1">
                <a:latin typeface="Times New Roman" pitchFamily="18" charset="0"/>
              </a:rPr>
              <a:t>K</a:t>
            </a:r>
            <a:r>
              <a:rPr lang="en-US" i="1" baseline="-25000">
                <a:latin typeface="Times New Roman" pitchFamily="18" charset="0"/>
              </a:rPr>
              <a:t>B</a:t>
            </a:r>
            <a:r>
              <a:rPr lang="en-US">
                <a:latin typeface="Times New Roman" pitchFamily="18" charset="0"/>
              </a:rPr>
              <a:t>), </a:t>
            </a:r>
            <a:r>
              <a:rPr lang="en-US" i="1">
                <a:latin typeface="Times New Roman" pitchFamily="18" charset="0"/>
              </a:rPr>
              <a:t>B.C</a:t>
            </a:r>
            <a:r>
              <a:rPr lang="en-US">
                <a:latin typeface="Times New Roman" pitchFamily="18" charset="0"/>
              </a:rPr>
              <a:t>) </a:t>
            </a:r>
          </a:p>
        </p:txBody>
      </p:sp>
      <p:sp>
        <p:nvSpPr>
          <p:cNvPr id="57356" name="Text Box 13"/>
          <p:cNvSpPr txBox="1">
            <a:spLocks noChangeArrowheads="1"/>
          </p:cNvSpPr>
          <p:nvPr/>
        </p:nvSpPr>
        <p:spPr bwMode="auto">
          <a:xfrm>
            <a:off x="7467600" y="2209800"/>
            <a:ext cx="1147763" cy="457200"/>
          </a:xfrm>
          <a:prstGeom prst="rect">
            <a:avLst/>
          </a:prstGeom>
          <a:noFill/>
          <a:ln w="25400">
            <a:noFill/>
            <a:miter lim="800000"/>
            <a:headEnd/>
            <a:tailEnd/>
          </a:ln>
        </p:spPr>
        <p:txBody>
          <a:bodyPr wrap="none">
            <a:spAutoFit/>
          </a:bodyPr>
          <a:lstStyle/>
          <a:p>
            <a:r>
              <a:rPr lang="en-US">
                <a:latin typeface="Times New Roman" pitchFamily="18" charset="0"/>
              </a:rPr>
              <a:t>(ascent)</a:t>
            </a:r>
          </a:p>
        </p:txBody>
      </p:sp>
      <p:sp>
        <p:nvSpPr>
          <p:cNvPr id="57357" name="Text Box 14"/>
          <p:cNvSpPr txBox="1">
            <a:spLocks noChangeArrowheads="1"/>
          </p:cNvSpPr>
          <p:nvPr/>
        </p:nvSpPr>
        <p:spPr bwMode="auto">
          <a:xfrm>
            <a:off x="7696200" y="4724400"/>
            <a:ext cx="827088" cy="457200"/>
          </a:xfrm>
          <a:prstGeom prst="rect">
            <a:avLst/>
          </a:prstGeom>
          <a:noFill/>
          <a:ln w="25400">
            <a:noFill/>
            <a:miter lim="800000"/>
            <a:headEnd/>
            <a:tailEnd/>
          </a:ln>
        </p:spPr>
        <p:txBody>
          <a:bodyPr wrap="none">
            <a:spAutoFit/>
          </a:bodyPr>
          <a:lstStyle/>
          <a:p>
            <a:r>
              <a:rPr lang="en-US">
                <a:latin typeface="Times New Roman" pitchFamily="18" charset="0"/>
              </a:rPr>
              <a:t>(a2d)</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indent="0"/>
            <a:r>
              <a:rPr lang="en-US" smtClean="0"/>
              <a:t>Extensions to the Logic (cont.)</a:t>
            </a:r>
          </a:p>
        </p:txBody>
      </p:sp>
      <p:sp>
        <p:nvSpPr>
          <p:cNvPr id="58371" name="Text Box 4"/>
          <p:cNvSpPr txBox="1">
            <a:spLocks noChangeArrowheads="1"/>
          </p:cNvSpPr>
          <p:nvPr/>
        </p:nvSpPr>
        <p:spPr bwMode="auto">
          <a:xfrm>
            <a:off x="2338388" y="1828800"/>
            <a:ext cx="3540125" cy="457200"/>
          </a:xfrm>
          <a:prstGeom prst="rect">
            <a:avLst/>
          </a:prstGeom>
          <a:noFill/>
          <a:ln w="25400">
            <a:noFill/>
            <a:miter lim="800000"/>
            <a:headEnd/>
            <a:tailEnd/>
          </a:ln>
        </p:spPr>
        <p:txBody>
          <a:bodyPr wrap="none">
            <a:spAutoFit/>
          </a:bodyPr>
          <a:lstStyle/>
          <a:p>
            <a:r>
              <a:rPr lang="en-US" i="1" dirty="0">
                <a:latin typeface="Times New Roman" pitchFamily="18" charset="0"/>
              </a:rPr>
              <a:t>A</a:t>
            </a:r>
            <a:r>
              <a:rPr lang="en-US" dirty="0">
                <a:latin typeface="Times New Roman" pitchFamily="18" charset="0"/>
              </a:rPr>
              <a:t> says descend(key(</a:t>
            </a:r>
            <a:r>
              <a:rPr lang="en-US" i="1" dirty="0">
                <a:latin typeface="Times New Roman" pitchFamily="18" charset="0"/>
              </a:rPr>
              <a:t>K</a:t>
            </a:r>
            <a:r>
              <a:rPr lang="en-US" i="1" baseline="-25000" dirty="0">
                <a:latin typeface="Times New Roman" pitchFamily="18" charset="0"/>
              </a:rPr>
              <a:t>B</a:t>
            </a:r>
            <a:r>
              <a:rPr lang="en-US" dirty="0">
                <a:latin typeface="Times New Roman" pitchFamily="18" charset="0"/>
              </a:rPr>
              <a:t>), </a:t>
            </a:r>
            <a:r>
              <a:rPr lang="en-US" i="1" dirty="0">
                <a:latin typeface="Times New Roman" pitchFamily="18" charset="0"/>
              </a:rPr>
              <a:t>B</a:t>
            </a:r>
            <a:r>
              <a:rPr lang="en-US" dirty="0">
                <a:latin typeface="Times New Roman" pitchFamily="18" charset="0"/>
              </a:rPr>
              <a:t>)</a:t>
            </a:r>
          </a:p>
        </p:txBody>
      </p:sp>
      <p:sp>
        <p:nvSpPr>
          <p:cNvPr id="58372" name="Text Box 5"/>
          <p:cNvSpPr txBox="1">
            <a:spLocks noChangeArrowheads="1"/>
          </p:cNvSpPr>
          <p:nvPr/>
        </p:nvSpPr>
        <p:spPr bwMode="auto">
          <a:xfrm>
            <a:off x="1676400" y="2362200"/>
            <a:ext cx="4865688" cy="457200"/>
          </a:xfrm>
          <a:prstGeom prst="rect">
            <a:avLst/>
          </a:prstGeom>
          <a:noFill/>
          <a:ln w="25400">
            <a:noFill/>
            <a:miter lim="800000"/>
            <a:headEnd/>
            <a:tailEnd/>
          </a:ln>
        </p:spPr>
        <p:txBody>
          <a:bodyPr wrap="none">
            <a:spAutoFit/>
          </a:bodyPr>
          <a:lstStyle/>
          <a:p>
            <a:r>
              <a:rPr lang="en-US">
                <a:latin typeface="Times New Roman" pitchFamily="18" charset="0"/>
              </a:rPr>
              <a:t> key(</a:t>
            </a:r>
            <a:r>
              <a:rPr lang="en-US" i="1">
                <a:latin typeface="Times New Roman" pitchFamily="18" charset="0"/>
              </a:rPr>
              <a:t>K</a:t>
            </a:r>
            <a:r>
              <a:rPr lang="en-US" i="1" baseline="-25000">
                <a:latin typeface="Times New Roman" pitchFamily="18" charset="0"/>
              </a:rPr>
              <a:t>B</a:t>
            </a:r>
            <a:r>
              <a:rPr lang="en-US">
                <a:latin typeface="Times New Roman" pitchFamily="18" charset="0"/>
              </a:rPr>
              <a:t>)</a:t>
            </a:r>
            <a:r>
              <a:rPr lang="en-US"/>
              <a:t> </a:t>
            </a:r>
            <a:r>
              <a:rPr lang="en-US">
                <a:latin typeface="Times New Roman" pitchFamily="18" charset="0"/>
              </a:rPr>
              <a:t>says descend(key(</a:t>
            </a:r>
            <a:r>
              <a:rPr lang="en-US" i="1">
                <a:latin typeface="Times New Roman" pitchFamily="18" charset="0"/>
              </a:rPr>
              <a:t>K</a:t>
            </a:r>
            <a:r>
              <a:rPr lang="en-US" i="1" baseline="-25000">
                <a:latin typeface="Times New Roman" pitchFamily="18" charset="0"/>
              </a:rPr>
              <a:t>B.C</a:t>
            </a:r>
            <a:r>
              <a:rPr lang="en-US">
                <a:latin typeface="Times New Roman" pitchFamily="18" charset="0"/>
              </a:rPr>
              <a:t>), </a:t>
            </a:r>
            <a:r>
              <a:rPr lang="en-US" i="1">
                <a:latin typeface="Times New Roman" pitchFamily="18" charset="0"/>
              </a:rPr>
              <a:t>B.C</a:t>
            </a:r>
            <a:r>
              <a:rPr lang="en-US">
                <a:latin typeface="Times New Roman" pitchFamily="18" charset="0"/>
              </a:rPr>
              <a:t>)</a:t>
            </a:r>
          </a:p>
        </p:txBody>
      </p:sp>
      <p:sp>
        <p:nvSpPr>
          <p:cNvPr id="58373" name="Line 6"/>
          <p:cNvSpPr>
            <a:spLocks noChangeShapeType="1"/>
          </p:cNvSpPr>
          <p:nvPr/>
        </p:nvSpPr>
        <p:spPr bwMode="auto">
          <a:xfrm>
            <a:off x="1746250" y="2895600"/>
            <a:ext cx="4724400" cy="0"/>
          </a:xfrm>
          <a:prstGeom prst="line">
            <a:avLst/>
          </a:prstGeom>
          <a:noFill/>
          <a:ln w="25400">
            <a:solidFill>
              <a:schemeClr val="tx1"/>
            </a:solidFill>
            <a:round/>
            <a:headEnd/>
            <a:tailEnd/>
          </a:ln>
        </p:spPr>
        <p:txBody>
          <a:bodyPr/>
          <a:lstStyle/>
          <a:p>
            <a:endParaRPr lang="en-US"/>
          </a:p>
        </p:txBody>
      </p:sp>
      <p:sp>
        <p:nvSpPr>
          <p:cNvPr id="58374" name="Text Box 7"/>
          <p:cNvSpPr txBox="1">
            <a:spLocks noChangeArrowheads="1"/>
          </p:cNvSpPr>
          <p:nvPr/>
        </p:nvSpPr>
        <p:spPr bwMode="auto">
          <a:xfrm>
            <a:off x="2068513" y="2971800"/>
            <a:ext cx="4081462" cy="457200"/>
          </a:xfrm>
          <a:prstGeom prst="rect">
            <a:avLst/>
          </a:prstGeom>
          <a:noFill/>
          <a:ln w="25400">
            <a:noFill/>
            <a:miter lim="800000"/>
            <a:headEnd/>
            <a:tailEnd/>
          </a:ln>
        </p:spPr>
        <p:txBody>
          <a:bodyPr wrap="none">
            <a:spAutoFit/>
          </a:bodyPr>
          <a:lstStyle/>
          <a:p>
            <a:r>
              <a:rPr lang="en-US" i="1">
                <a:latin typeface="Times New Roman" pitchFamily="18" charset="0"/>
              </a:rPr>
              <a:t>A</a:t>
            </a:r>
            <a:r>
              <a:rPr lang="en-US">
                <a:latin typeface="Times New Roman" pitchFamily="18" charset="0"/>
              </a:rPr>
              <a:t> says descend(key(</a:t>
            </a:r>
            <a:r>
              <a:rPr lang="en-US" i="1">
                <a:latin typeface="Times New Roman" pitchFamily="18" charset="0"/>
              </a:rPr>
              <a:t>K</a:t>
            </a:r>
            <a:r>
              <a:rPr lang="en-US" i="1" baseline="-25000">
                <a:latin typeface="Times New Roman" pitchFamily="18" charset="0"/>
              </a:rPr>
              <a:t>B.C</a:t>
            </a:r>
            <a:r>
              <a:rPr lang="en-US">
                <a:latin typeface="Times New Roman" pitchFamily="18" charset="0"/>
              </a:rPr>
              <a:t>), </a:t>
            </a:r>
            <a:r>
              <a:rPr lang="en-US" i="1">
                <a:latin typeface="Times New Roman" pitchFamily="18" charset="0"/>
              </a:rPr>
              <a:t>B.C</a:t>
            </a:r>
            <a:r>
              <a:rPr lang="en-US">
                <a:latin typeface="Times New Roman" pitchFamily="18" charset="0"/>
              </a:rPr>
              <a:t>) </a:t>
            </a:r>
          </a:p>
        </p:txBody>
      </p:sp>
      <p:sp>
        <p:nvSpPr>
          <p:cNvPr id="58375" name="Text Box 8"/>
          <p:cNvSpPr txBox="1">
            <a:spLocks noChangeArrowheads="1"/>
          </p:cNvSpPr>
          <p:nvPr/>
        </p:nvSpPr>
        <p:spPr bwMode="auto">
          <a:xfrm>
            <a:off x="2438400" y="4267200"/>
            <a:ext cx="3540125" cy="457200"/>
          </a:xfrm>
          <a:prstGeom prst="rect">
            <a:avLst/>
          </a:prstGeom>
          <a:noFill/>
          <a:ln w="25400">
            <a:noFill/>
            <a:miter lim="800000"/>
            <a:headEnd/>
            <a:tailEnd/>
          </a:ln>
        </p:spPr>
        <p:txBody>
          <a:bodyPr wrap="none">
            <a:spAutoFit/>
          </a:bodyPr>
          <a:lstStyle/>
          <a:p>
            <a:r>
              <a:rPr lang="en-US" i="1">
                <a:latin typeface="Times New Roman" pitchFamily="18" charset="0"/>
              </a:rPr>
              <a:t>A</a:t>
            </a:r>
            <a:r>
              <a:rPr lang="en-US">
                <a:latin typeface="Times New Roman" pitchFamily="18" charset="0"/>
              </a:rPr>
              <a:t> says descend(key(</a:t>
            </a:r>
            <a:r>
              <a:rPr lang="en-US" i="1">
                <a:latin typeface="Times New Roman" pitchFamily="18" charset="0"/>
              </a:rPr>
              <a:t>K</a:t>
            </a:r>
            <a:r>
              <a:rPr lang="en-US" i="1" baseline="-25000">
                <a:latin typeface="Times New Roman" pitchFamily="18" charset="0"/>
              </a:rPr>
              <a:t>B</a:t>
            </a:r>
            <a:r>
              <a:rPr lang="en-US">
                <a:latin typeface="Times New Roman" pitchFamily="18" charset="0"/>
              </a:rPr>
              <a:t>), </a:t>
            </a:r>
            <a:r>
              <a:rPr lang="en-US" i="1">
                <a:latin typeface="Times New Roman" pitchFamily="18" charset="0"/>
              </a:rPr>
              <a:t>B</a:t>
            </a:r>
            <a:r>
              <a:rPr lang="en-US">
                <a:latin typeface="Times New Roman" pitchFamily="18" charset="0"/>
              </a:rPr>
              <a:t>)</a:t>
            </a:r>
          </a:p>
        </p:txBody>
      </p:sp>
      <p:sp>
        <p:nvSpPr>
          <p:cNvPr id="58376" name="Line 10"/>
          <p:cNvSpPr>
            <a:spLocks noChangeShapeType="1"/>
          </p:cNvSpPr>
          <p:nvPr/>
        </p:nvSpPr>
        <p:spPr bwMode="auto">
          <a:xfrm>
            <a:off x="2462213" y="4800600"/>
            <a:ext cx="3481387" cy="0"/>
          </a:xfrm>
          <a:prstGeom prst="line">
            <a:avLst/>
          </a:prstGeom>
          <a:noFill/>
          <a:ln w="25400">
            <a:solidFill>
              <a:schemeClr val="tx1"/>
            </a:solidFill>
            <a:round/>
            <a:headEnd/>
            <a:tailEnd/>
          </a:ln>
        </p:spPr>
        <p:txBody>
          <a:bodyPr/>
          <a:lstStyle/>
          <a:p>
            <a:endParaRPr lang="en-US"/>
          </a:p>
        </p:txBody>
      </p:sp>
      <p:sp>
        <p:nvSpPr>
          <p:cNvPr id="58377" name="Text Box 11"/>
          <p:cNvSpPr txBox="1">
            <a:spLocks noChangeArrowheads="1"/>
          </p:cNvSpPr>
          <p:nvPr/>
        </p:nvSpPr>
        <p:spPr bwMode="auto">
          <a:xfrm>
            <a:off x="2462213" y="4876800"/>
            <a:ext cx="3524250" cy="457200"/>
          </a:xfrm>
          <a:prstGeom prst="rect">
            <a:avLst/>
          </a:prstGeom>
          <a:noFill/>
          <a:ln w="25400">
            <a:noFill/>
            <a:miter lim="800000"/>
            <a:headEnd/>
            <a:tailEnd/>
          </a:ln>
        </p:spPr>
        <p:txBody>
          <a:bodyPr wrap="none">
            <a:spAutoFit/>
          </a:bodyPr>
          <a:lstStyle/>
          <a:p>
            <a:r>
              <a:rPr lang="en-US" i="1">
                <a:latin typeface="Times New Roman" pitchFamily="18" charset="0"/>
              </a:rPr>
              <a:t>A</a:t>
            </a:r>
            <a:r>
              <a:rPr lang="en-US">
                <a:latin typeface="Times New Roman" pitchFamily="18" charset="0"/>
              </a:rPr>
              <a:t> says key(</a:t>
            </a:r>
            <a:r>
              <a:rPr lang="en-US" i="1">
                <a:latin typeface="Times New Roman" pitchFamily="18" charset="0"/>
              </a:rPr>
              <a:t>K</a:t>
            </a:r>
            <a:r>
              <a:rPr lang="en-US" i="1" baseline="-25000">
                <a:latin typeface="Times New Roman" pitchFamily="18" charset="0"/>
              </a:rPr>
              <a:t>B</a:t>
            </a:r>
            <a:r>
              <a:rPr lang="en-US">
                <a:latin typeface="Times New Roman" pitchFamily="18" charset="0"/>
              </a:rPr>
              <a:t>) speaksfor </a:t>
            </a:r>
            <a:r>
              <a:rPr lang="en-US" i="1">
                <a:latin typeface="Times New Roman" pitchFamily="18" charset="0"/>
              </a:rPr>
              <a:t>B</a:t>
            </a:r>
            <a:endParaRPr lang="en-US">
              <a:latin typeface="Times New Roman" pitchFamily="18" charset="0"/>
            </a:endParaRPr>
          </a:p>
        </p:txBody>
      </p:sp>
      <p:sp>
        <p:nvSpPr>
          <p:cNvPr id="58378" name="Text Box 12"/>
          <p:cNvSpPr txBox="1">
            <a:spLocks noChangeArrowheads="1"/>
          </p:cNvSpPr>
          <p:nvPr/>
        </p:nvSpPr>
        <p:spPr bwMode="auto">
          <a:xfrm>
            <a:off x="7467600" y="2438400"/>
            <a:ext cx="1300163" cy="457200"/>
          </a:xfrm>
          <a:prstGeom prst="rect">
            <a:avLst/>
          </a:prstGeom>
          <a:noFill/>
          <a:ln w="25400">
            <a:noFill/>
            <a:miter lim="800000"/>
            <a:headEnd/>
            <a:tailEnd/>
          </a:ln>
        </p:spPr>
        <p:txBody>
          <a:bodyPr wrap="none">
            <a:spAutoFit/>
          </a:bodyPr>
          <a:lstStyle/>
          <a:p>
            <a:r>
              <a:rPr lang="en-US">
                <a:latin typeface="Times New Roman" pitchFamily="18" charset="0"/>
              </a:rPr>
              <a:t>(descent)</a:t>
            </a:r>
          </a:p>
        </p:txBody>
      </p:sp>
      <p:sp>
        <p:nvSpPr>
          <p:cNvPr id="58379" name="Text Box 13"/>
          <p:cNvSpPr txBox="1">
            <a:spLocks noChangeArrowheads="1"/>
          </p:cNvSpPr>
          <p:nvPr/>
        </p:nvSpPr>
        <p:spPr bwMode="auto">
          <a:xfrm>
            <a:off x="7462838" y="4495800"/>
            <a:ext cx="1266825" cy="457200"/>
          </a:xfrm>
          <a:prstGeom prst="rect">
            <a:avLst/>
          </a:prstGeom>
          <a:noFill/>
          <a:ln w="25400">
            <a:noFill/>
            <a:miter lim="800000"/>
            <a:headEnd/>
            <a:tailEnd/>
          </a:ln>
        </p:spPr>
        <p:txBody>
          <a:bodyPr wrap="none">
            <a:spAutoFit/>
          </a:bodyPr>
          <a:lstStyle/>
          <a:p>
            <a:r>
              <a:rPr lang="en-US">
                <a:latin typeface="Times New Roman" pitchFamily="18" charset="0"/>
              </a:rPr>
              <a:t>(resolve)</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6" name="Rectangle 2"/>
          <p:cNvSpPr>
            <a:spLocks noGrp="1" noChangeArrowheads="1"/>
          </p:cNvSpPr>
          <p:nvPr>
            <p:ph type="title"/>
          </p:nvPr>
        </p:nvSpPr>
        <p:spPr/>
        <p:txBody>
          <a:bodyPr/>
          <a:lstStyle/>
          <a:p>
            <a:pPr indent="0"/>
            <a:r>
              <a:rPr lang="en-US" smtClean="0"/>
              <a:t>New Protocol</a:t>
            </a:r>
          </a:p>
        </p:txBody>
      </p:sp>
      <p:graphicFrame>
        <p:nvGraphicFramePr>
          <p:cNvPr id="12290" name="Object 3"/>
          <p:cNvGraphicFramePr>
            <a:graphicFrameLocks noChangeAspect="1"/>
          </p:cNvGraphicFramePr>
          <p:nvPr/>
        </p:nvGraphicFramePr>
        <p:xfrm>
          <a:off x="533400" y="3124200"/>
          <a:ext cx="762000" cy="606425"/>
        </p:xfrm>
        <a:graphic>
          <a:graphicData uri="http://schemas.openxmlformats.org/presentationml/2006/ole">
            <mc:AlternateContent xmlns:mc="http://schemas.openxmlformats.org/markup-compatibility/2006">
              <mc:Choice xmlns:v="urn:schemas-microsoft-com:vml" Requires="v">
                <p:oleObj spid="_x0000_s17502" name="Clip" r:id="rId4" imgW="4671000" imgH="3711600" progId="MS_ClipArt_Gallery.2">
                  <p:embed/>
                </p:oleObj>
              </mc:Choice>
              <mc:Fallback>
                <p:oleObj name="Clip" r:id="rId4" imgW="4671000" imgH="3711600" progId="MS_ClipArt_Gallery.2">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3124200"/>
                        <a:ext cx="762000"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1" name="Object 5"/>
          <p:cNvGraphicFramePr>
            <a:graphicFrameLocks noChangeAspect="1"/>
          </p:cNvGraphicFramePr>
          <p:nvPr/>
        </p:nvGraphicFramePr>
        <p:xfrm>
          <a:off x="7467600" y="533400"/>
          <a:ext cx="762000" cy="596900"/>
        </p:xfrm>
        <a:graphic>
          <a:graphicData uri="http://schemas.openxmlformats.org/presentationml/2006/ole">
            <mc:AlternateContent xmlns:mc="http://schemas.openxmlformats.org/markup-compatibility/2006">
              <mc:Choice xmlns:v="urn:schemas-microsoft-com:vml" Requires="v">
                <p:oleObj spid="_x0000_s17503" name="Clip" r:id="rId6" imgW="4671000" imgH="3857760" progId="MS_ClipArt_Gallery.2">
                  <p:embed/>
                </p:oleObj>
              </mc:Choice>
              <mc:Fallback>
                <p:oleObj name="Clip" r:id="rId6" imgW="4671000" imgH="3857760" progId="MS_ClipArt_Gallery.2">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7467600" y="533400"/>
                        <a:ext cx="762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7" name="Line 6"/>
          <p:cNvSpPr>
            <a:spLocks noChangeShapeType="1"/>
          </p:cNvSpPr>
          <p:nvPr/>
        </p:nvSpPr>
        <p:spPr bwMode="auto">
          <a:xfrm flipH="1">
            <a:off x="1219200" y="990600"/>
            <a:ext cx="6324600" cy="1981200"/>
          </a:xfrm>
          <a:prstGeom prst="line">
            <a:avLst/>
          </a:prstGeom>
          <a:noFill/>
          <a:ln w="25400">
            <a:solidFill>
              <a:schemeClr val="tx1"/>
            </a:solidFill>
            <a:round/>
            <a:headEnd/>
            <a:tailEnd type="triangle" w="med" len="med"/>
          </a:ln>
        </p:spPr>
        <p:txBody>
          <a:bodyPr/>
          <a:lstStyle/>
          <a:p>
            <a:endParaRPr lang="en-US"/>
          </a:p>
        </p:txBody>
      </p:sp>
      <p:sp>
        <p:nvSpPr>
          <p:cNvPr id="12298" name="Text Box 7"/>
          <p:cNvSpPr txBox="1">
            <a:spLocks noChangeArrowheads="1"/>
          </p:cNvSpPr>
          <p:nvPr/>
        </p:nvSpPr>
        <p:spPr bwMode="auto">
          <a:xfrm rot="-1061820">
            <a:off x="1566863" y="1631950"/>
            <a:ext cx="5410200" cy="312738"/>
          </a:xfrm>
          <a:prstGeom prst="rect">
            <a:avLst/>
          </a:prstGeom>
          <a:noFill/>
          <a:ln w="9525">
            <a:noFill/>
            <a:miter lim="800000"/>
            <a:headEnd/>
            <a:tailEnd/>
          </a:ln>
        </p:spPr>
        <p:txBody>
          <a:bodyPr wrap="none">
            <a:spAutoFit/>
          </a:bodyPr>
          <a:lstStyle/>
          <a:p>
            <a:pPr marL="457200" indent="-457200">
              <a:lnSpc>
                <a:spcPct val="90000"/>
              </a:lnSpc>
              <a:spcBef>
                <a:spcPct val="20000"/>
              </a:spcBef>
              <a:buClr>
                <a:srgbClr val="990000"/>
              </a:buClr>
              <a:buSzPct val="70000"/>
              <a:buFont typeface="Wingdings 2" pitchFamily="18" charset="2"/>
              <a:buNone/>
            </a:pPr>
            <a:r>
              <a:rPr lang="en-US" sz="1600" i="1">
                <a:latin typeface="Times New Roman" pitchFamily="18" charset="0"/>
              </a:rPr>
              <a:t>K</a:t>
            </a:r>
            <a:r>
              <a:rPr lang="en-US" sz="1600" baseline="-25000">
                <a:latin typeface="Times New Roman" pitchFamily="18" charset="0"/>
              </a:rPr>
              <a:t>cs.unc.edu</a:t>
            </a:r>
            <a:r>
              <a:rPr lang="en-US" sz="1600">
                <a:latin typeface="Times New Roman" pitchFamily="18" charset="0"/>
              </a:rPr>
              <a:t> signed ascend(key(</a:t>
            </a:r>
            <a:r>
              <a:rPr lang="en-US" sz="1600" i="1">
                <a:latin typeface="Times New Roman" pitchFamily="18" charset="0"/>
              </a:rPr>
              <a:t>K</a:t>
            </a:r>
            <a:r>
              <a:rPr lang="en-US" sz="1600" baseline="-25000">
                <a:latin typeface="Times New Roman" pitchFamily="18" charset="0"/>
              </a:rPr>
              <a:t>unc.edu</a:t>
            </a:r>
            <a:r>
              <a:rPr lang="en-US" sz="1600">
                <a:latin typeface="Times New Roman" pitchFamily="18" charset="0"/>
              </a:rPr>
              <a:t>), key(</a:t>
            </a:r>
            <a:r>
              <a:rPr lang="en-US" sz="1600" i="1">
                <a:latin typeface="Times New Roman" pitchFamily="18" charset="0"/>
              </a:rPr>
              <a:t>K</a:t>
            </a:r>
            <a:r>
              <a:rPr lang="en-US" sz="1600" baseline="-25000">
                <a:latin typeface="Times New Roman" pitchFamily="18" charset="0"/>
              </a:rPr>
              <a:t>cs.unc.edu</a:t>
            </a:r>
            <a:r>
              <a:rPr lang="en-US" sz="1600">
                <a:latin typeface="Times New Roman" pitchFamily="18" charset="0"/>
              </a:rPr>
              <a:t>).edu.unc.cs)</a:t>
            </a:r>
          </a:p>
        </p:txBody>
      </p:sp>
      <p:graphicFrame>
        <p:nvGraphicFramePr>
          <p:cNvPr id="12292" name="Object 8"/>
          <p:cNvGraphicFramePr>
            <a:graphicFrameLocks noChangeAspect="1"/>
          </p:cNvGraphicFramePr>
          <p:nvPr/>
        </p:nvGraphicFramePr>
        <p:xfrm>
          <a:off x="7848600" y="1828800"/>
          <a:ext cx="762000" cy="596900"/>
        </p:xfrm>
        <a:graphic>
          <a:graphicData uri="http://schemas.openxmlformats.org/presentationml/2006/ole">
            <mc:AlternateContent xmlns:mc="http://schemas.openxmlformats.org/markup-compatibility/2006">
              <mc:Choice xmlns:v="urn:schemas-microsoft-com:vml" Requires="v">
                <p:oleObj spid="_x0000_s17504" name="Clip" r:id="rId8" imgW="4671000" imgH="3857760" progId="MS_ClipArt_Gallery.2">
                  <p:embed/>
                </p:oleObj>
              </mc:Choice>
              <mc:Fallback>
                <p:oleObj name="Clip" r:id="rId8" imgW="4671000" imgH="3857760" progId="MS_ClipArt_Gallery.2">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7848600" y="1828800"/>
                        <a:ext cx="762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3" name="Object 9"/>
          <p:cNvGraphicFramePr>
            <a:graphicFrameLocks noChangeAspect="1"/>
          </p:cNvGraphicFramePr>
          <p:nvPr/>
        </p:nvGraphicFramePr>
        <p:xfrm>
          <a:off x="8153400" y="3124200"/>
          <a:ext cx="762000" cy="596900"/>
        </p:xfrm>
        <a:graphic>
          <a:graphicData uri="http://schemas.openxmlformats.org/presentationml/2006/ole">
            <mc:AlternateContent xmlns:mc="http://schemas.openxmlformats.org/markup-compatibility/2006">
              <mc:Choice xmlns:v="urn:schemas-microsoft-com:vml" Requires="v">
                <p:oleObj spid="_x0000_s17505" name="Clip" r:id="rId9" imgW="4671000" imgH="3857760" progId="MS_ClipArt_Gallery.2">
                  <p:embed/>
                </p:oleObj>
              </mc:Choice>
              <mc:Fallback>
                <p:oleObj name="Clip" r:id="rId9" imgW="4671000" imgH="3857760" progId="MS_ClipArt_Gallery.2">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8153400" y="3124200"/>
                        <a:ext cx="762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4" name="Object 10"/>
          <p:cNvGraphicFramePr>
            <a:graphicFrameLocks noChangeAspect="1"/>
          </p:cNvGraphicFramePr>
          <p:nvPr/>
        </p:nvGraphicFramePr>
        <p:xfrm>
          <a:off x="7772400" y="4419600"/>
          <a:ext cx="762000" cy="596900"/>
        </p:xfrm>
        <a:graphic>
          <a:graphicData uri="http://schemas.openxmlformats.org/presentationml/2006/ole">
            <mc:AlternateContent xmlns:mc="http://schemas.openxmlformats.org/markup-compatibility/2006">
              <mc:Choice xmlns:v="urn:schemas-microsoft-com:vml" Requires="v">
                <p:oleObj spid="_x0000_s17506" name="Clip" r:id="rId10" imgW="4671000" imgH="3857760" progId="MS_ClipArt_Gallery.2">
                  <p:embed/>
                </p:oleObj>
              </mc:Choice>
              <mc:Fallback>
                <p:oleObj name="Clip" r:id="rId10" imgW="4671000" imgH="3857760" progId="MS_ClipArt_Gallery.2">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7772400" y="4419600"/>
                        <a:ext cx="762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95" name="Object 11"/>
          <p:cNvGraphicFramePr>
            <a:graphicFrameLocks noChangeAspect="1"/>
          </p:cNvGraphicFramePr>
          <p:nvPr/>
        </p:nvGraphicFramePr>
        <p:xfrm>
          <a:off x="7391400" y="5715000"/>
          <a:ext cx="762000" cy="596900"/>
        </p:xfrm>
        <a:graphic>
          <a:graphicData uri="http://schemas.openxmlformats.org/presentationml/2006/ole">
            <mc:AlternateContent xmlns:mc="http://schemas.openxmlformats.org/markup-compatibility/2006">
              <mc:Choice xmlns:v="urn:schemas-microsoft-com:vml" Requires="v">
                <p:oleObj spid="_x0000_s17507" name="Clip" r:id="rId11" imgW="4671000" imgH="3857760" progId="MS_ClipArt_Gallery.2">
                  <p:embed/>
                </p:oleObj>
              </mc:Choice>
              <mc:Fallback>
                <p:oleObj name="Clip" r:id="rId11" imgW="4671000" imgH="3857760" progId="MS_ClipArt_Gallery.2">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l="9789" t="11852" r="9789" b="11852"/>
                      <a:stretch>
                        <a:fillRect/>
                      </a:stretch>
                    </p:blipFill>
                    <p:spPr bwMode="auto">
                      <a:xfrm>
                        <a:off x="7391400" y="5715000"/>
                        <a:ext cx="762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9" name="Line 12"/>
          <p:cNvSpPr>
            <a:spLocks noChangeShapeType="1"/>
          </p:cNvSpPr>
          <p:nvPr/>
        </p:nvSpPr>
        <p:spPr bwMode="auto">
          <a:xfrm flipH="1">
            <a:off x="1295400" y="2209800"/>
            <a:ext cx="6629400" cy="990600"/>
          </a:xfrm>
          <a:prstGeom prst="line">
            <a:avLst/>
          </a:prstGeom>
          <a:noFill/>
          <a:ln w="25400">
            <a:solidFill>
              <a:schemeClr val="tx1"/>
            </a:solidFill>
            <a:round/>
            <a:headEnd/>
            <a:tailEnd type="triangle" w="med" len="med"/>
          </a:ln>
        </p:spPr>
        <p:txBody>
          <a:bodyPr/>
          <a:lstStyle/>
          <a:p>
            <a:endParaRPr lang="en-US"/>
          </a:p>
        </p:txBody>
      </p:sp>
      <p:sp>
        <p:nvSpPr>
          <p:cNvPr id="12300" name="Text Box 13"/>
          <p:cNvSpPr txBox="1">
            <a:spLocks noChangeArrowheads="1"/>
          </p:cNvSpPr>
          <p:nvPr/>
        </p:nvSpPr>
        <p:spPr bwMode="auto">
          <a:xfrm rot="-520763">
            <a:off x="2381250" y="2224088"/>
            <a:ext cx="4837113" cy="460375"/>
          </a:xfrm>
          <a:prstGeom prst="rect">
            <a:avLst/>
          </a:prstGeom>
          <a:noFill/>
          <a:ln w="9525">
            <a:noFill/>
            <a:miter lim="800000"/>
            <a:headEnd/>
            <a:tailEnd/>
          </a:ln>
        </p:spPr>
        <p:txBody>
          <a:bodyPr wrap="none">
            <a:spAutoFit/>
          </a:bodyPr>
          <a:lstStyle/>
          <a:p>
            <a:r>
              <a:rPr lang="en-US" sz="1600" i="1">
                <a:latin typeface="Times New Roman" pitchFamily="18" charset="0"/>
              </a:rPr>
              <a:t>K</a:t>
            </a:r>
            <a:r>
              <a:rPr lang="en-US" sz="1600" baseline="-25000">
                <a:latin typeface="Times New Roman" pitchFamily="18" charset="0"/>
              </a:rPr>
              <a:t>unc.edu</a:t>
            </a:r>
            <a:r>
              <a:rPr lang="en-US" sz="1600">
                <a:latin typeface="Times New Roman" pitchFamily="18" charset="0"/>
              </a:rPr>
              <a:t> signed ascend(key(K</a:t>
            </a:r>
            <a:r>
              <a:rPr lang="en-US" sz="1600" baseline="-25000">
                <a:latin typeface="Times New Roman" pitchFamily="18" charset="0"/>
              </a:rPr>
              <a:t>edu</a:t>
            </a:r>
            <a:r>
              <a:rPr lang="en-US" sz="1600">
                <a:latin typeface="Times New Roman" pitchFamily="18" charset="0"/>
              </a:rPr>
              <a:t>), key(</a:t>
            </a:r>
            <a:r>
              <a:rPr lang="en-US" sz="1600" i="1">
                <a:latin typeface="Times New Roman" pitchFamily="18" charset="0"/>
              </a:rPr>
              <a:t>K</a:t>
            </a:r>
            <a:r>
              <a:rPr lang="en-US" sz="1600" baseline="-25000">
                <a:latin typeface="Times New Roman" pitchFamily="18" charset="0"/>
              </a:rPr>
              <a:t>cs.unc.edu</a:t>
            </a:r>
            <a:r>
              <a:rPr lang="en-US" sz="1600">
                <a:latin typeface="Times New Roman" pitchFamily="18" charset="0"/>
              </a:rPr>
              <a:t>).edu.unc</a:t>
            </a:r>
            <a:r>
              <a:rPr lang="en-US"/>
              <a:t>)</a:t>
            </a:r>
          </a:p>
        </p:txBody>
      </p:sp>
      <p:sp>
        <p:nvSpPr>
          <p:cNvPr id="12301" name="Line 14"/>
          <p:cNvSpPr>
            <a:spLocks noChangeShapeType="1"/>
          </p:cNvSpPr>
          <p:nvPr/>
        </p:nvSpPr>
        <p:spPr bwMode="auto">
          <a:xfrm flipH="1">
            <a:off x="1371600" y="3429000"/>
            <a:ext cx="6781800" cy="0"/>
          </a:xfrm>
          <a:prstGeom prst="line">
            <a:avLst/>
          </a:prstGeom>
          <a:noFill/>
          <a:ln w="25400">
            <a:solidFill>
              <a:schemeClr val="tx1"/>
            </a:solidFill>
            <a:round/>
            <a:headEnd/>
            <a:tailEnd type="triangle" w="med" len="med"/>
          </a:ln>
        </p:spPr>
        <p:txBody>
          <a:bodyPr/>
          <a:lstStyle/>
          <a:p>
            <a:endParaRPr lang="en-US"/>
          </a:p>
        </p:txBody>
      </p:sp>
      <p:sp>
        <p:nvSpPr>
          <p:cNvPr id="12302" name="Text Box 15"/>
          <p:cNvSpPr txBox="1">
            <a:spLocks noChangeArrowheads="1"/>
          </p:cNvSpPr>
          <p:nvPr/>
        </p:nvSpPr>
        <p:spPr bwMode="auto">
          <a:xfrm>
            <a:off x="2209800" y="3048000"/>
            <a:ext cx="5367338" cy="338138"/>
          </a:xfrm>
          <a:prstGeom prst="rect">
            <a:avLst/>
          </a:prstGeom>
          <a:noFill/>
          <a:ln w="9525">
            <a:noFill/>
            <a:miter lim="800000"/>
            <a:headEnd/>
            <a:tailEnd/>
          </a:ln>
        </p:spPr>
        <p:txBody>
          <a:bodyPr wrap="none">
            <a:spAutoFit/>
          </a:bodyPr>
          <a:lstStyle/>
          <a:p>
            <a:r>
              <a:rPr lang="en-US" sz="1600" i="1">
                <a:latin typeface="Times New Roman" pitchFamily="18" charset="0"/>
              </a:rPr>
              <a:t>K</a:t>
            </a:r>
            <a:r>
              <a:rPr lang="en-US" sz="1600" baseline="-25000">
                <a:latin typeface="Times New Roman" pitchFamily="18" charset="0"/>
              </a:rPr>
              <a:t>edu</a:t>
            </a:r>
            <a:r>
              <a:rPr lang="en-US" sz="1600">
                <a:latin typeface="Times New Roman" pitchFamily="18" charset="0"/>
              </a:rPr>
              <a:t> signed descend(key(</a:t>
            </a:r>
            <a:r>
              <a:rPr lang="en-US" sz="1600" i="1">
                <a:latin typeface="Times New Roman" pitchFamily="18" charset="0"/>
              </a:rPr>
              <a:t>K</a:t>
            </a:r>
            <a:r>
              <a:rPr lang="en-US" sz="1600" baseline="-25000">
                <a:latin typeface="Times New Roman" pitchFamily="18" charset="0"/>
              </a:rPr>
              <a:t>cornell.edu</a:t>
            </a:r>
            <a:r>
              <a:rPr lang="en-US" sz="1600">
                <a:latin typeface="Times New Roman" pitchFamily="18" charset="0"/>
              </a:rPr>
              <a:t>), key(</a:t>
            </a:r>
            <a:r>
              <a:rPr lang="en-US" sz="1600" i="1">
                <a:latin typeface="Times New Roman" pitchFamily="18" charset="0"/>
              </a:rPr>
              <a:t>K</a:t>
            </a:r>
            <a:r>
              <a:rPr lang="en-US" sz="1600" baseline="-25000">
                <a:latin typeface="Times New Roman" pitchFamily="18" charset="0"/>
              </a:rPr>
              <a:t>cs.unc.edu</a:t>
            </a:r>
            <a:r>
              <a:rPr lang="en-US" sz="1600">
                <a:latin typeface="Times New Roman" pitchFamily="18" charset="0"/>
              </a:rPr>
              <a:t>).edu.cornell)</a:t>
            </a:r>
          </a:p>
        </p:txBody>
      </p:sp>
      <p:sp>
        <p:nvSpPr>
          <p:cNvPr id="12303" name="Line 16"/>
          <p:cNvSpPr>
            <a:spLocks noChangeShapeType="1"/>
          </p:cNvSpPr>
          <p:nvPr/>
        </p:nvSpPr>
        <p:spPr bwMode="auto">
          <a:xfrm flipH="1" flipV="1">
            <a:off x="1371600" y="3657600"/>
            <a:ext cx="6477000" cy="1066800"/>
          </a:xfrm>
          <a:prstGeom prst="line">
            <a:avLst/>
          </a:prstGeom>
          <a:noFill/>
          <a:ln w="25400">
            <a:solidFill>
              <a:schemeClr val="tx1"/>
            </a:solidFill>
            <a:round/>
            <a:headEnd/>
            <a:tailEnd type="triangle" w="med" len="med"/>
          </a:ln>
        </p:spPr>
        <p:txBody>
          <a:bodyPr/>
          <a:lstStyle/>
          <a:p>
            <a:endParaRPr lang="en-US"/>
          </a:p>
        </p:txBody>
      </p:sp>
      <p:sp>
        <p:nvSpPr>
          <p:cNvPr id="12304" name="Text Box 17"/>
          <p:cNvSpPr txBox="1">
            <a:spLocks noChangeArrowheads="1"/>
          </p:cNvSpPr>
          <p:nvPr/>
        </p:nvSpPr>
        <p:spPr bwMode="auto">
          <a:xfrm rot="578600">
            <a:off x="1801813" y="3878263"/>
            <a:ext cx="6164262" cy="339725"/>
          </a:xfrm>
          <a:prstGeom prst="rect">
            <a:avLst/>
          </a:prstGeom>
          <a:noFill/>
          <a:ln w="9525">
            <a:noFill/>
            <a:miter lim="800000"/>
            <a:headEnd/>
            <a:tailEnd/>
          </a:ln>
        </p:spPr>
        <p:txBody>
          <a:bodyPr wrap="none">
            <a:spAutoFit/>
          </a:bodyPr>
          <a:lstStyle/>
          <a:p>
            <a:r>
              <a:rPr lang="en-US" sz="1600" i="1">
                <a:latin typeface="Times New Roman" pitchFamily="18" charset="0"/>
              </a:rPr>
              <a:t>K</a:t>
            </a:r>
            <a:r>
              <a:rPr lang="en-US" sz="1600" baseline="-25000">
                <a:latin typeface="Times New Roman" pitchFamily="18" charset="0"/>
              </a:rPr>
              <a:t>cornell.edu</a:t>
            </a:r>
            <a:r>
              <a:rPr lang="en-US" sz="1600">
                <a:latin typeface="Times New Roman" pitchFamily="18" charset="0"/>
              </a:rPr>
              <a:t> signed descend(key(K</a:t>
            </a:r>
            <a:r>
              <a:rPr lang="en-US" sz="1600" baseline="-25000">
                <a:latin typeface="Times New Roman" pitchFamily="18" charset="0"/>
              </a:rPr>
              <a:t>cs.cornell.edu</a:t>
            </a:r>
            <a:r>
              <a:rPr lang="en-US" sz="1600">
                <a:latin typeface="Times New Roman" pitchFamily="18" charset="0"/>
              </a:rPr>
              <a:t>), key(</a:t>
            </a:r>
            <a:r>
              <a:rPr lang="en-US" sz="1600" i="1">
                <a:latin typeface="Times New Roman" pitchFamily="18" charset="0"/>
              </a:rPr>
              <a:t>K</a:t>
            </a:r>
            <a:r>
              <a:rPr lang="en-US" sz="1600" baseline="-25000">
                <a:latin typeface="Times New Roman" pitchFamily="18" charset="0"/>
              </a:rPr>
              <a:t>cs.unc.edu</a:t>
            </a:r>
            <a:r>
              <a:rPr lang="en-US" sz="1600">
                <a:latin typeface="Times New Roman" pitchFamily="18" charset="0"/>
              </a:rPr>
              <a:t>).edu.cornell.cs)</a:t>
            </a:r>
          </a:p>
        </p:txBody>
      </p:sp>
      <p:sp>
        <p:nvSpPr>
          <p:cNvPr id="12305" name="Line 18"/>
          <p:cNvSpPr>
            <a:spLocks noChangeShapeType="1"/>
          </p:cNvSpPr>
          <p:nvPr/>
        </p:nvSpPr>
        <p:spPr bwMode="auto">
          <a:xfrm flipH="1" flipV="1">
            <a:off x="1295400" y="3886200"/>
            <a:ext cx="6172200" cy="1981200"/>
          </a:xfrm>
          <a:prstGeom prst="line">
            <a:avLst/>
          </a:prstGeom>
          <a:noFill/>
          <a:ln w="25400">
            <a:solidFill>
              <a:schemeClr val="tx1"/>
            </a:solidFill>
            <a:round/>
            <a:headEnd/>
            <a:tailEnd type="triangle" w="med" len="med"/>
          </a:ln>
        </p:spPr>
        <p:txBody>
          <a:bodyPr/>
          <a:lstStyle/>
          <a:p>
            <a:endParaRPr lang="en-US"/>
          </a:p>
        </p:txBody>
      </p:sp>
      <p:sp>
        <p:nvSpPr>
          <p:cNvPr id="12306" name="Text Box 19"/>
          <p:cNvSpPr txBox="1">
            <a:spLocks noChangeArrowheads="1"/>
          </p:cNvSpPr>
          <p:nvPr/>
        </p:nvSpPr>
        <p:spPr bwMode="auto">
          <a:xfrm rot="1050710">
            <a:off x="2138363" y="4445000"/>
            <a:ext cx="5629275" cy="584200"/>
          </a:xfrm>
          <a:prstGeom prst="rect">
            <a:avLst/>
          </a:prstGeom>
          <a:noFill/>
          <a:ln w="9525">
            <a:noFill/>
            <a:miter lim="800000"/>
            <a:headEnd/>
            <a:tailEnd/>
          </a:ln>
        </p:spPr>
        <p:txBody>
          <a:bodyPr wrap="none">
            <a:spAutoFit/>
          </a:bodyPr>
          <a:lstStyle/>
          <a:p>
            <a:pPr algn="r"/>
            <a:r>
              <a:rPr lang="en-US" sz="1600" i="1">
                <a:latin typeface="Times New Roman" pitchFamily="18" charset="0"/>
              </a:rPr>
              <a:t>K</a:t>
            </a:r>
            <a:r>
              <a:rPr lang="en-US" sz="1600" baseline="-25000">
                <a:latin typeface="Times New Roman" pitchFamily="18" charset="0"/>
              </a:rPr>
              <a:t>cs.cornell.edu</a:t>
            </a:r>
            <a:r>
              <a:rPr lang="en-US" sz="1600">
                <a:latin typeface="Times New Roman" pitchFamily="18" charset="0"/>
              </a:rPr>
              <a:t> signed</a:t>
            </a:r>
          </a:p>
          <a:p>
            <a:pPr algn="r"/>
            <a:r>
              <a:rPr lang="en-US" sz="1600">
                <a:latin typeface="Times New Roman" pitchFamily="18" charset="0"/>
              </a:rPr>
              <a:t>descend (key(</a:t>
            </a:r>
            <a:r>
              <a:rPr lang="en-US" sz="1600" i="1">
                <a:latin typeface="Times New Roman" pitchFamily="18" charset="0"/>
              </a:rPr>
              <a:t>K</a:t>
            </a:r>
            <a:r>
              <a:rPr lang="en-US" sz="1600" baseline="-25000">
                <a:latin typeface="Times New Roman" pitchFamily="18" charset="0"/>
              </a:rPr>
              <a:t>www.cs.cornell.edu</a:t>
            </a:r>
            <a:r>
              <a:rPr lang="en-US" sz="1600">
                <a:latin typeface="Times New Roman" pitchFamily="18" charset="0"/>
              </a:rPr>
              <a:t>), key(</a:t>
            </a:r>
            <a:r>
              <a:rPr lang="en-US" sz="1600" i="1">
                <a:latin typeface="Times New Roman" pitchFamily="18" charset="0"/>
              </a:rPr>
              <a:t>K</a:t>
            </a:r>
            <a:r>
              <a:rPr lang="en-US" sz="1600" baseline="-25000">
                <a:latin typeface="Times New Roman" pitchFamily="18" charset="0"/>
              </a:rPr>
              <a:t>cs.unc.edu</a:t>
            </a:r>
            <a:r>
              <a:rPr lang="en-US" sz="1600">
                <a:latin typeface="Times New Roman" pitchFamily="18" charset="0"/>
              </a:rPr>
              <a:t>).edu.cornell.cs.www)</a:t>
            </a:r>
          </a:p>
        </p:txBody>
      </p:sp>
      <p:sp>
        <p:nvSpPr>
          <p:cNvPr id="12307" name="Line 20"/>
          <p:cNvSpPr>
            <a:spLocks noChangeShapeType="1"/>
          </p:cNvSpPr>
          <p:nvPr/>
        </p:nvSpPr>
        <p:spPr bwMode="auto">
          <a:xfrm>
            <a:off x="8305800" y="2667000"/>
            <a:ext cx="152400" cy="533400"/>
          </a:xfrm>
          <a:prstGeom prst="line">
            <a:avLst/>
          </a:prstGeom>
          <a:noFill/>
          <a:ln w="25400">
            <a:solidFill>
              <a:schemeClr val="tx1"/>
            </a:solidFill>
            <a:prstDash val="sysDot"/>
            <a:round/>
            <a:headEnd/>
            <a:tailEnd/>
          </a:ln>
        </p:spPr>
        <p:txBody>
          <a:bodyPr/>
          <a:lstStyle/>
          <a:p>
            <a:endParaRPr lang="en-US"/>
          </a:p>
        </p:txBody>
      </p:sp>
      <p:sp>
        <p:nvSpPr>
          <p:cNvPr id="12308" name="Line 21"/>
          <p:cNvSpPr>
            <a:spLocks noChangeShapeType="1"/>
          </p:cNvSpPr>
          <p:nvPr/>
        </p:nvSpPr>
        <p:spPr bwMode="auto">
          <a:xfrm>
            <a:off x="7924800" y="1371600"/>
            <a:ext cx="152400" cy="533400"/>
          </a:xfrm>
          <a:prstGeom prst="line">
            <a:avLst/>
          </a:prstGeom>
          <a:noFill/>
          <a:ln w="25400">
            <a:solidFill>
              <a:schemeClr val="tx1"/>
            </a:solidFill>
            <a:prstDash val="sysDot"/>
            <a:round/>
            <a:headEnd/>
            <a:tailEnd/>
          </a:ln>
        </p:spPr>
        <p:txBody>
          <a:bodyPr/>
          <a:lstStyle/>
          <a:p>
            <a:endParaRPr lang="en-US"/>
          </a:p>
        </p:txBody>
      </p:sp>
      <p:sp>
        <p:nvSpPr>
          <p:cNvPr id="12309" name="Line 22"/>
          <p:cNvSpPr>
            <a:spLocks noChangeShapeType="1"/>
          </p:cNvSpPr>
          <p:nvPr/>
        </p:nvSpPr>
        <p:spPr bwMode="auto">
          <a:xfrm flipH="1">
            <a:off x="8229600" y="3962400"/>
            <a:ext cx="152400" cy="533400"/>
          </a:xfrm>
          <a:prstGeom prst="line">
            <a:avLst/>
          </a:prstGeom>
          <a:noFill/>
          <a:ln w="25400">
            <a:solidFill>
              <a:schemeClr val="tx1"/>
            </a:solidFill>
            <a:prstDash val="sysDot"/>
            <a:round/>
            <a:headEnd/>
            <a:tailEnd/>
          </a:ln>
        </p:spPr>
        <p:txBody>
          <a:bodyPr/>
          <a:lstStyle/>
          <a:p>
            <a:endParaRPr lang="en-US"/>
          </a:p>
        </p:txBody>
      </p:sp>
      <p:sp>
        <p:nvSpPr>
          <p:cNvPr id="12310" name="Line 23"/>
          <p:cNvSpPr>
            <a:spLocks noChangeShapeType="1"/>
          </p:cNvSpPr>
          <p:nvPr/>
        </p:nvSpPr>
        <p:spPr bwMode="auto">
          <a:xfrm flipH="1">
            <a:off x="7848600" y="5257800"/>
            <a:ext cx="152400" cy="533400"/>
          </a:xfrm>
          <a:prstGeom prst="line">
            <a:avLst/>
          </a:prstGeom>
          <a:noFill/>
          <a:ln w="25400">
            <a:solidFill>
              <a:schemeClr val="tx1"/>
            </a:solidFill>
            <a:prstDash val="sysDot"/>
            <a:round/>
            <a:headEnd/>
            <a:tailEnd/>
          </a:ln>
        </p:spPr>
        <p:txBody>
          <a:bodyPr/>
          <a:lstStyle/>
          <a:p>
            <a:endParaRPr lang="en-US"/>
          </a:p>
        </p:txBody>
      </p:sp>
      <p:sp>
        <p:nvSpPr>
          <p:cNvPr id="12311" name="Text Box 24"/>
          <p:cNvSpPr txBox="1">
            <a:spLocks noChangeArrowheads="1"/>
          </p:cNvSpPr>
          <p:nvPr/>
        </p:nvSpPr>
        <p:spPr bwMode="auto">
          <a:xfrm>
            <a:off x="7239000" y="1066800"/>
            <a:ext cx="1103313" cy="338138"/>
          </a:xfrm>
          <a:prstGeom prst="rect">
            <a:avLst/>
          </a:prstGeom>
          <a:noFill/>
          <a:ln w="9525">
            <a:noFill/>
            <a:miter lim="800000"/>
            <a:headEnd/>
            <a:tailEnd/>
          </a:ln>
        </p:spPr>
        <p:txBody>
          <a:bodyPr wrap="none">
            <a:spAutoFit/>
          </a:bodyPr>
          <a:lstStyle/>
          <a:p>
            <a:r>
              <a:rPr lang="en-US" sz="1600">
                <a:latin typeface="Times New Roman" pitchFamily="18" charset="0"/>
              </a:rPr>
              <a:t>.cs.unc.edu</a:t>
            </a:r>
          </a:p>
        </p:txBody>
      </p:sp>
      <p:sp>
        <p:nvSpPr>
          <p:cNvPr id="12312" name="Text Box 25"/>
          <p:cNvSpPr txBox="1">
            <a:spLocks noChangeArrowheads="1"/>
          </p:cNvSpPr>
          <p:nvPr/>
        </p:nvSpPr>
        <p:spPr bwMode="auto">
          <a:xfrm>
            <a:off x="7702550" y="2362200"/>
            <a:ext cx="881063" cy="338138"/>
          </a:xfrm>
          <a:prstGeom prst="rect">
            <a:avLst/>
          </a:prstGeom>
          <a:noFill/>
          <a:ln w="9525">
            <a:noFill/>
            <a:miter lim="800000"/>
            <a:headEnd/>
            <a:tailEnd/>
          </a:ln>
        </p:spPr>
        <p:txBody>
          <a:bodyPr wrap="none">
            <a:spAutoFit/>
          </a:bodyPr>
          <a:lstStyle/>
          <a:p>
            <a:pPr algn="ctr"/>
            <a:r>
              <a:rPr lang="en-US" sz="1600">
                <a:latin typeface="Times New Roman" pitchFamily="18" charset="0"/>
              </a:rPr>
              <a:t>.unc.edu</a:t>
            </a:r>
          </a:p>
        </p:txBody>
      </p:sp>
      <p:sp>
        <p:nvSpPr>
          <p:cNvPr id="12313" name="Text Box 26"/>
          <p:cNvSpPr txBox="1">
            <a:spLocks noChangeArrowheads="1"/>
          </p:cNvSpPr>
          <p:nvPr/>
        </p:nvSpPr>
        <p:spPr bwMode="auto">
          <a:xfrm>
            <a:off x="8229600" y="3657600"/>
            <a:ext cx="528638" cy="336550"/>
          </a:xfrm>
          <a:prstGeom prst="rect">
            <a:avLst/>
          </a:prstGeom>
          <a:noFill/>
          <a:ln w="9525">
            <a:noFill/>
            <a:miter lim="800000"/>
            <a:headEnd/>
            <a:tailEnd/>
          </a:ln>
        </p:spPr>
        <p:txBody>
          <a:bodyPr wrap="none">
            <a:spAutoFit/>
          </a:bodyPr>
          <a:lstStyle/>
          <a:p>
            <a:pPr algn="ctr"/>
            <a:r>
              <a:rPr lang="en-US" sz="1600">
                <a:latin typeface="Times New Roman" pitchFamily="18" charset="0"/>
              </a:rPr>
              <a:t>.edu</a:t>
            </a:r>
          </a:p>
        </p:txBody>
      </p:sp>
      <p:sp>
        <p:nvSpPr>
          <p:cNvPr id="12314" name="Text Box 27"/>
          <p:cNvSpPr txBox="1">
            <a:spLocks noChangeArrowheads="1"/>
          </p:cNvSpPr>
          <p:nvPr/>
        </p:nvSpPr>
        <p:spPr bwMode="auto">
          <a:xfrm>
            <a:off x="7589838" y="4953000"/>
            <a:ext cx="1146175" cy="336550"/>
          </a:xfrm>
          <a:prstGeom prst="rect">
            <a:avLst/>
          </a:prstGeom>
          <a:noFill/>
          <a:ln w="9525">
            <a:noFill/>
            <a:miter lim="800000"/>
            <a:headEnd/>
            <a:tailEnd/>
          </a:ln>
        </p:spPr>
        <p:txBody>
          <a:bodyPr wrap="none">
            <a:spAutoFit/>
          </a:bodyPr>
          <a:lstStyle/>
          <a:p>
            <a:pPr algn="ctr"/>
            <a:r>
              <a:rPr lang="en-US" sz="1600">
                <a:latin typeface="Times New Roman" pitchFamily="18" charset="0"/>
              </a:rPr>
              <a:t>.cornell.edu</a:t>
            </a:r>
          </a:p>
        </p:txBody>
      </p:sp>
      <p:sp>
        <p:nvSpPr>
          <p:cNvPr id="12315" name="Text Box 28"/>
          <p:cNvSpPr txBox="1">
            <a:spLocks noChangeArrowheads="1"/>
          </p:cNvSpPr>
          <p:nvPr/>
        </p:nvSpPr>
        <p:spPr bwMode="auto">
          <a:xfrm>
            <a:off x="7099300" y="6248400"/>
            <a:ext cx="1366838" cy="336550"/>
          </a:xfrm>
          <a:prstGeom prst="rect">
            <a:avLst/>
          </a:prstGeom>
          <a:noFill/>
          <a:ln w="9525">
            <a:noFill/>
            <a:miter lim="800000"/>
            <a:headEnd/>
            <a:tailEnd/>
          </a:ln>
        </p:spPr>
        <p:txBody>
          <a:bodyPr wrap="none">
            <a:spAutoFit/>
          </a:bodyPr>
          <a:lstStyle/>
          <a:p>
            <a:pPr algn="ctr"/>
            <a:r>
              <a:rPr lang="en-US" sz="1600">
                <a:latin typeface="Times New Roman" pitchFamily="18" charset="0"/>
              </a:rPr>
              <a:t>.cs.cornell.edu</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indent="0"/>
            <a:r>
              <a:rPr lang="en-US" smtClean="0"/>
              <a:t>Analysis</a:t>
            </a:r>
          </a:p>
        </p:txBody>
      </p:sp>
      <p:sp>
        <p:nvSpPr>
          <p:cNvPr id="59395" name="Rectangle 3"/>
          <p:cNvSpPr>
            <a:spLocks noGrp="1" noChangeArrowheads="1"/>
          </p:cNvSpPr>
          <p:nvPr>
            <p:ph type="body" idx="1"/>
          </p:nvPr>
        </p:nvSpPr>
        <p:spPr>
          <a:xfrm>
            <a:off x="638175" y="1262063"/>
            <a:ext cx="8201025" cy="4972050"/>
          </a:xfrm>
        </p:spPr>
        <p:txBody>
          <a:bodyPr/>
          <a:lstStyle/>
          <a:p>
            <a:pPr marL="457200" indent="-457200">
              <a:lnSpc>
                <a:spcPct val="90000"/>
              </a:lnSpc>
              <a:buFont typeface="Wingdings 2" pitchFamily="18" charset="2"/>
              <a:buAutoNum type="arabicPeriod"/>
            </a:pPr>
            <a:r>
              <a:rPr lang="en-US" sz="2000" i="1" smtClean="0">
                <a:latin typeface="Times New Roman" pitchFamily="18" charset="0"/>
              </a:rPr>
              <a:t>K</a:t>
            </a:r>
            <a:r>
              <a:rPr lang="en-US" sz="2000" baseline="-25000" smtClean="0">
                <a:latin typeface="Times New Roman" pitchFamily="18" charset="0"/>
              </a:rPr>
              <a:t>cs.unc.edu</a:t>
            </a:r>
            <a:r>
              <a:rPr lang="en-US" sz="2000" smtClean="0">
                <a:latin typeface="Times New Roman" pitchFamily="18" charset="0"/>
              </a:rPr>
              <a:t> signed ascend(key(</a:t>
            </a:r>
            <a:r>
              <a:rPr lang="en-US" sz="2000" i="1" smtClean="0">
                <a:latin typeface="Times New Roman" pitchFamily="18" charset="0"/>
              </a:rPr>
              <a:t>K</a:t>
            </a:r>
            <a:r>
              <a:rPr lang="en-US" sz="2000" baseline="-25000" smtClean="0">
                <a:latin typeface="Times New Roman" pitchFamily="18" charset="0"/>
              </a:rPr>
              <a:t>unc.edu</a:t>
            </a:r>
            <a:r>
              <a:rPr lang="en-US" sz="2000" smtClean="0">
                <a:latin typeface="Times New Roman" pitchFamily="18" charset="0"/>
              </a:rPr>
              <a:t>), key(</a:t>
            </a:r>
            <a:r>
              <a:rPr lang="en-US" sz="2000" i="1" smtClean="0">
                <a:latin typeface="Times New Roman" pitchFamily="18" charset="0"/>
              </a:rPr>
              <a:t>K</a:t>
            </a:r>
            <a:r>
              <a:rPr lang="en-US" sz="2000" baseline="-25000" smtClean="0">
                <a:latin typeface="Times New Roman" pitchFamily="18" charset="0"/>
              </a:rPr>
              <a:t>cs.unc.edu</a:t>
            </a:r>
            <a:r>
              <a:rPr lang="en-US" sz="2000" smtClean="0">
                <a:latin typeface="Times New Roman" pitchFamily="18" charset="0"/>
              </a:rPr>
              <a:t>).edu.unc.cs)</a:t>
            </a:r>
          </a:p>
          <a:p>
            <a:pPr marL="457200" indent="-457200">
              <a:lnSpc>
                <a:spcPct val="90000"/>
              </a:lnSpc>
              <a:buFont typeface="Wingdings 2" pitchFamily="18" charset="2"/>
              <a:buAutoNum type="arabicPeriod"/>
            </a:pPr>
            <a:r>
              <a:rPr lang="en-US" sz="2000" i="1" smtClean="0">
                <a:latin typeface="Times New Roman" pitchFamily="18" charset="0"/>
              </a:rPr>
              <a:t>K</a:t>
            </a:r>
            <a:r>
              <a:rPr lang="en-US" sz="2000" baseline="-25000" smtClean="0">
                <a:latin typeface="Times New Roman" pitchFamily="18" charset="0"/>
              </a:rPr>
              <a:t>unc.edu</a:t>
            </a:r>
            <a:r>
              <a:rPr lang="en-US" sz="2000" smtClean="0">
                <a:latin typeface="Times New Roman" pitchFamily="18" charset="0"/>
              </a:rPr>
              <a:t> signed ascend(key(</a:t>
            </a:r>
            <a:r>
              <a:rPr lang="en-US" sz="2000" i="1" smtClean="0">
                <a:latin typeface="Times New Roman" pitchFamily="18" charset="0"/>
              </a:rPr>
              <a:t>K</a:t>
            </a:r>
            <a:r>
              <a:rPr lang="en-US" sz="2000" baseline="-25000" smtClean="0">
                <a:latin typeface="Times New Roman" pitchFamily="18" charset="0"/>
              </a:rPr>
              <a:t>edu</a:t>
            </a:r>
            <a:r>
              <a:rPr lang="en-US" sz="2000" smtClean="0">
                <a:latin typeface="Times New Roman" pitchFamily="18" charset="0"/>
              </a:rPr>
              <a:t>), key(</a:t>
            </a:r>
            <a:r>
              <a:rPr lang="en-US" sz="2000" i="1" smtClean="0">
                <a:latin typeface="Times New Roman" pitchFamily="18" charset="0"/>
              </a:rPr>
              <a:t>K</a:t>
            </a:r>
            <a:r>
              <a:rPr lang="en-US" sz="2000" baseline="-25000" smtClean="0">
                <a:latin typeface="Times New Roman" pitchFamily="18" charset="0"/>
              </a:rPr>
              <a:t>cs.unc.edu</a:t>
            </a:r>
            <a:r>
              <a:rPr lang="en-US" sz="2000" smtClean="0">
                <a:latin typeface="Times New Roman" pitchFamily="18" charset="0"/>
              </a:rPr>
              <a:t>).edu.unc)</a:t>
            </a:r>
          </a:p>
          <a:p>
            <a:pPr marL="457200" indent="-457200">
              <a:lnSpc>
                <a:spcPct val="90000"/>
              </a:lnSpc>
              <a:buFont typeface="Wingdings 2" pitchFamily="18" charset="2"/>
              <a:buAutoNum type="arabicPeriod"/>
            </a:pPr>
            <a:r>
              <a:rPr lang="en-US" sz="2000" i="1" smtClean="0">
                <a:latin typeface="Times New Roman" pitchFamily="18" charset="0"/>
              </a:rPr>
              <a:t>K</a:t>
            </a:r>
            <a:r>
              <a:rPr lang="en-US" sz="2000" baseline="-25000" smtClean="0">
                <a:latin typeface="Times New Roman" pitchFamily="18" charset="0"/>
              </a:rPr>
              <a:t>edu</a:t>
            </a:r>
            <a:r>
              <a:rPr lang="en-US" sz="2000" smtClean="0">
                <a:latin typeface="Times New Roman" pitchFamily="18" charset="0"/>
              </a:rPr>
              <a:t> signed descend(key(</a:t>
            </a:r>
            <a:r>
              <a:rPr lang="en-US" sz="2000" i="1" smtClean="0">
                <a:latin typeface="Times New Roman" pitchFamily="18" charset="0"/>
              </a:rPr>
              <a:t>K</a:t>
            </a:r>
            <a:r>
              <a:rPr lang="en-US" sz="2000" baseline="-25000" smtClean="0">
                <a:latin typeface="Times New Roman" pitchFamily="18" charset="0"/>
              </a:rPr>
              <a:t>cornell.edu</a:t>
            </a:r>
            <a:r>
              <a:rPr lang="en-US" sz="2000" smtClean="0">
                <a:latin typeface="Times New Roman" pitchFamily="18" charset="0"/>
              </a:rPr>
              <a:t>), key(</a:t>
            </a:r>
            <a:r>
              <a:rPr lang="en-US" sz="2000" i="1" smtClean="0">
                <a:latin typeface="Times New Roman" pitchFamily="18" charset="0"/>
              </a:rPr>
              <a:t>K</a:t>
            </a:r>
            <a:r>
              <a:rPr lang="en-US" sz="2000" baseline="-25000" smtClean="0">
                <a:latin typeface="Times New Roman" pitchFamily="18" charset="0"/>
              </a:rPr>
              <a:t>cs.unc.edu</a:t>
            </a:r>
            <a:r>
              <a:rPr lang="en-US" sz="2000" smtClean="0">
                <a:latin typeface="Times New Roman" pitchFamily="18" charset="0"/>
              </a:rPr>
              <a:t>).edu.cornell)</a:t>
            </a:r>
          </a:p>
          <a:p>
            <a:pPr marL="457200" indent="-457200">
              <a:lnSpc>
                <a:spcPct val="90000"/>
              </a:lnSpc>
              <a:buFont typeface="Wingdings 2" pitchFamily="18" charset="2"/>
              <a:buAutoNum type="arabicPeriod"/>
            </a:pPr>
            <a:r>
              <a:rPr lang="en-US" sz="2000" i="1" smtClean="0">
                <a:latin typeface="Times New Roman" pitchFamily="18" charset="0"/>
              </a:rPr>
              <a:t>K</a:t>
            </a:r>
            <a:r>
              <a:rPr lang="en-US" sz="2000" baseline="-25000" smtClean="0">
                <a:latin typeface="Times New Roman" pitchFamily="18" charset="0"/>
              </a:rPr>
              <a:t>cornell.edu</a:t>
            </a:r>
            <a:r>
              <a:rPr lang="en-US" sz="2000" smtClean="0">
                <a:latin typeface="Times New Roman" pitchFamily="18" charset="0"/>
              </a:rPr>
              <a:t> signed</a:t>
            </a:r>
          </a:p>
          <a:p>
            <a:pPr marL="838200" lvl="1" indent="-381000">
              <a:lnSpc>
                <a:spcPct val="90000"/>
              </a:lnSpc>
              <a:buFont typeface="Wingdings 2" pitchFamily="18" charset="2"/>
              <a:buNone/>
            </a:pPr>
            <a:r>
              <a:rPr lang="en-US" sz="1800" smtClean="0"/>
              <a:t>	</a:t>
            </a:r>
            <a:r>
              <a:rPr lang="en-US" b="1" smtClean="0"/>
              <a:t>descend(key(</a:t>
            </a:r>
            <a:r>
              <a:rPr lang="en-US" b="1" i="1" smtClean="0"/>
              <a:t>K</a:t>
            </a:r>
            <a:r>
              <a:rPr lang="en-US" b="1" baseline="-25000" smtClean="0"/>
              <a:t>cs.cornell.edu</a:t>
            </a:r>
            <a:r>
              <a:rPr lang="en-US" b="1" smtClean="0"/>
              <a:t>), key(</a:t>
            </a:r>
            <a:r>
              <a:rPr lang="en-US" b="1" i="1" smtClean="0"/>
              <a:t>K</a:t>
            </a:r>
            <a:r>
              <a:rPr lang="en-US" b="1" baseline="-25000" smtClean="0"/>
              <a:t>cs.unc.edu</a:t>
            </a:r>
            <a:r>
              <a:rPr lang="en-US" b="1" smtClean="0"/>
              <a:t>).edu.cornell.cs)</a:t>
            </a:r>
          </a:p>
          <a:p>
            <a:pPr marL="457200" indent="-457200">
              <a:lnSpc>
                <a:spcPct val="90000"/>
              </a:lnSpc>
              <a:buFont typeface="Wingdings 2" pitchFamily="18" charset="2"/>
              <a:buAutoNum type="arabicPeriod"/>
            </a:pPr>
            <a:r>
              <a:rPr lang="en-US" sz="2000" i="1" smtClean="0">
                <a:latin typeface="Times New Roman" pitchFamily="18" charset="0"/>
              </a:rPr>
              <a:t>K</a:t>
            </a:r>
            <a:r>
              <a:rPr lang="en-US" sz="2000" baseline="-25000" smtClean="0">
                <a:latin typeface="Times New Roman" pitchFamily="18" charset="0"/>
              </a:rPr>
              <a:t>cs.cornell.edu</a:t>
            </a:r>
            <a:r>
              <a:rPr lang="en-US" sz="2000" smtClean="0">
                <a:latin typeface="Times New Roman" pitchFamily="18" charset="0"/>
              </a:rPr>
              <a:t> signed </a:t>
            </a:r>
          </a:p>
          <a:p>
            <a:pPr marL="838200" lvl="1" indent="-381000">
              <a:lnSpc>
                <a:spcPct val="90000"/>
              </a:lnSpc>
              <a:buFont typeface="Wingdings 2" pitchFamily="18" charset="2"/>
              <a:buNone/>
            </a:pPr>
            <a:r>
              <a:rPr lang="en-US" b="1" smtClean="0"/>
              <a:t>	descend (key(</a:t>
            </a:r>
            <a:r>
              <a:rPr lang="en-US" b="1" i="1" smtClean="0"/>
              <a:t>K</a:t>
            </a:r>
            <a:r>
              <a:rPr lang="en-US" b="1" baseline="-25000" smtClean="0"/>
              <a:t>www.cs.cornell.edu</a:t>
            </a:r>
            <a:r>
              <a:rPr lang="en-US" b="1" smtClean="0"/>
              <a:t>), key(</a:t>
            </a:r>
            <a:r>
              <a:rPr lang="en-US" b="1" i="1" smtClean="0"/>
              <a:t>K</a:t>
            </a:r>
            <a:r>
              <a:rPr lang="en-US" b="1" baseline="-25000" smtClean="0"/>
              <a:t>cs.unc.edu</a:t>
            </a:r>
            <a:r>
              <a:rPr lang="en-US" b="1" smtClean="0"/>
              <a:t>).edu.cornell.cs.www)</a:t>
            </a:r>
          </a:p>
          <a:p>
            <a:pPr marL="457200" indent="-457200">
              <a:lnSpc>
                <a:spcPct val="90000"/>
              </a:lnSpc>
              <a:buFont typeface="Wingdings 2" pitchFamily="18" charset="2"/>
              <a:buAutoNum type="arabicPeriod"/>
            </a:pPr>
            <a:r>
              <a:rPr lang="en-US" sz="2000" i="1" smtClean="0">
                <a:latin typeface="Times New Roman" pitchFamily="18" charset="0"/>
              </a:rPr>
              <a:t>K</a:t>
            </a:r>
            <a:r>
              <a:rPr lang="en-US" sz="2000" baseline="-25000" smtClean="0">
                <a:latin typeface="Times New Roman" pitchFamily="18" charset="0"/>
              </a:rPr>
              <a:t>www.cs.cornell.edu</a:t>
            </a:r>
            <a:r>
              <a:rPr lang="en-US" sz="2000" smtClean="0">
                <a:latin typeface="Times New Roman" pitchFamily="18" charset="0"/>
              </a:rPr>
              <a:t> signed </a:t>
            </a:r>
            <a:r>
              <a:rPr lang="en-US" sz="2000" i="1" smtClean="0">
                <a:latin typeface="Times New Roman" pitchFamily="18" charset="0"/>
              </a:rPr>
              <a:t>F</a:t>
            </a:r>
            <a:endParaRPr lang="en-US" sz="2000" smtClean="0">
              <a:latin typeface="Times New Roman" pitchFamily="18" charset="0"/>
            </a:endParaRPr>
          </a:p>
          <a:p>
            <a:pPr marL="457200" indent="-457200">
              <a:lnSpc>
                <a:spcPct val="90000"/>
              </a:lnSpc>
              <a:buFont typeface="Wingdings 2" pitchFamily="18" charset="2"/>
              <a:buAutoNum type="arabicPeriod"/>
            </a:pPr>
            <a:endParaRPr lang="en-US" sz="2000" smtClean="0">
              <a:latin typeface="Times New Roman" pitchFamily="18" charset="0"/>
            </a:endParaRPr>
          </a:p>
          <a:p>
            <a:pPr marL="457200" indent="-457200">
              <a:lnSpc>
                <a:spcPct val="90000"/>
              </a:lnSpc>
              <a:buFont typeface="Wingdings 2" pitchFamily="18" charset="2"/>
              <a:buAutoNum type="arabicPeriod"/>
            </a:pPr>
            <a:r>
              <a:rPr lang="en-US" sz="2000" smtClean="0">
                <a:latin typeface="Times New Roman" pitchFamily="18" charset="0"/>
              </a:rPr>
              <a:t>key(</a:t>
            </a:r>
            <a:r>
              <a:rPr lang="en-US" sz="2000" i="1" smtClean="0">
                <a:latin typeface="Times New Roman" pitchFamily="18" charset="0"/>
              </a:rPr>
              <a:t>K</a:t>
            </a:r>
            <a:r>
              <a:rPr lang="en-US" sz="2000" baseline="-25000" smtClean="0">
                <a:latin typeface="Times New Roman" pitchFamily="18" charset="0"/>
              </a:rPr>
              <a:t>cs.unc.edu</a:t>
            </a:r>
            <a:r>
              <a:rPr lang="en-US" sz="2000" smtClean="0">
                <a:latin typeface="Times New Roman" pitchFamily="18" charset="0"/>
              </a:rPr>
              <a:t>) says ascend(key(</a:t>
            </a:r>
            <a:r>
              <a:rPr lang="en-US" sz="2000" i="1" smtClean="0">
                <a:latin typeface="Times New Roman" pitchFamily="18" charset="0"/>
              </a:rPr>
              <a:t>K</a:t>
            </a:r>
            <a:r>
              <a:rPr lang="en-US" sz="2000" baseline="-25000" smtClean="0">
                <a:latin typeface="Times New Roman" pitchFamily="18" charset="0"/>
              </a:rPr>
              <a:t>unc.edu</a:t>
            </a:r>
            <a:r>
              <a:rPr lang="en-US" sz="2000" smtClean="0">
                <a:latin typeface="Times New Roman" pitchFamily="18" charset="0"/>
              </a:rPr>
              <a:t>), key(</a:t>
            </a:r>
            <a:r>
              <a:rPr lang="en-US" sz="2000" i="1" smtClean="0">
                <a:latin typeface="Times New Roman" pitchFamily="18" charset="0"/>
              </a:rPr>
              <a:t>K</a:t>
            </a:r>
            <a:r>
              <a:rPr lang="en-US" sz="2000" baseline="-25000" smtClean="0">
                <a:latin typeface="Times New Roman" pitchFamily="18" charset="0"/>
              </a:rPr>
              <a:t>cs.unc.edu</a:t>
            </a:r>
            <a:r>
              <a:rPr lang="en-US" sz="2000" smtClean="0">
                <a:latin typeface="Times New Roman" pitchFamily="18" charset="0"/>
              </a:rPr>
              <a:t>).edu.unc.cs)</a:t>
            </a:r>
          </a:p>
          <a:p>
            <a:pPr marL="838200" lvl="1" indent="-381000">
              <a:lnSpc>
                <a:spcPct val="90000"/>
              </a:lnSpc>
              <a:buFont typeface="Wingdings 2" pitchFamily="18" charset="2"/>
              <a:buNone/>
            </a:pPr>
            <a:r>
              <a:rPr lang="en-US" smtClean="0"/>
              <a:t>								</a:t>
            </a:r>
            <a:r>
              <a:rPr lang="en-US" b="1" smtClean="0">
                <a:solidFill>
                  <a:schemeClr val="accent2"/>
                </a:solidFill>
              </a:rPr>
              <a:t>says-I(1)</a:t>
            </a:r>
          </a:p>
          <a:p>
            <a:pPr marL="457200" indent="-457200">
              <a:lnSpc>
                <a:spcPct val="90000"/>
              </a:lnSpc>
              <a:buFont typeface="Wingdings 2" pitchFamily="18" charset="2"/>
              <a:buAutoNum type="arabicPeriod"/>
            </a:pPr>
            <a:r>
              <a:rPr lang="en-US" sz="2000" smtClean="0">
                <a:latin typeface="Times New Roman" pitchFamily="18" charset="0"/>
              </a:rPr>
              <a:t>key(</a:t>
            </a:r>
            <a:r>
              <a:rPr lang="en-US" sz="2000" i="1" smtClean="0">
                <a:latin typeface="Times New Roman" pitchFamily="18" charset="0"/>
              </a:rPr>
              <a:t>K</a:t>
            </a:r>
            <a:r>
              <a:rPr lang="en-US" sz="2000" baseline="-25000" smtClean="0">
                <a:latin typeface="Times New Roman" pitchFamily="18" charset="0"/>
              </a:rPr>
              <a:t>unc.edu</a:t>
            </a:r>
            <a:r>
              <a:rPr lang="en-US" sz="2000" smtClean="0">
                <a:latin typeface="Times New Roman" pitchFamily="18" charset="0"/>
              </a:rPr>
              <a:t>) says ascend(key(</a:t>
            </a:r>
            <a:r>
              <a:rPr lang="en-US" sz="2000" i="1" smtClean="0">
                <a:latin typeface="Times New Roman" pitchFamily="18" charset="0"/>
              </a:rPr>
              <a:t>K</a:t>
            </a:r>
            <a:r>
              <a:rPr lang="en-US" sz="2000" baseline="-25000" smtClean="0">
                <a:latin typeface="Times New Roman" pitchFamily="18" charset="0"/>
              </a:rPr>
              <a:t>edu</a:t>
            </a:r>
            <a:r>
              <a:rPr lang="en-US" sz="2000" smtClean="0">
                <a:latin typeface="Times New Roman" pitchFamily="18" charset="0"/>
              </a:rPr>
              <a:t>), key(</a:t>
            </a:r>
            <a:r>
              <a:rPr lang="en-US" sz="2000" i="1" smtClean="0">
                <a:latin typeface="Times New Roman" pitchFamily="18" charset="0"/>
              </a:rPr>
              <a:t>K</a:t>
            </a:r>
            <a:r>
              <a:rPr lang="en-US" sz="2000" baseline="-25000" smtClean="0">
                <a:latin typeface="Times New Roman" pitchFamily="18" charset="0"/>
              </a:rPr>
              <a:t>cs.unc.edu</a:t>
            </a:r>
            <a:r>
              <a:rPr lang="en-US" sz="2000" smtClean="0">
                <a:latin typeface="Times New Roman" pitchFamily="18" charset="0"/>
              </a:rPr>
              <a:t>).edu.unc)</a:t>
            </a:r>
          </a:p>
          <a:p>
            <a:pPr marL="838200" lvl="1" indent="-381000">
              <a:lnSpc>
                <a:spcPct val="90000"/>
              </a:lnSpc>
              <a:buFont typeface="Wingdings 2" pitchFamily="18" charset="2"/>
              <a:buNone/>
            </a:pPr>
            <a:r>
              <a:rPr lang="en-US" smtClean="0">
                <a:solidFill>
                  <a:schemeClr val="accent2"/>
                </a:solidFill>
              </a:rPr>
              <a:t>								</a:t>
            </a:r>
            <a:r>
              <a:rPr lang="en-US" b="1" smtClean="0">
                <a:solidFill>
                  <a:schemeClr val="accent2"/>
                </a:solidFill>
              </a:rPr>
              <a:t>says-I(2)</a:t>
            </a:r>
          </a:p>
          <a:p>
            <a:pPr marL="457200" indent="-457200">
              <a:lnSpc>
                <a:spcPct val="90000"/>
              </a:lnSpc>
              <a:buFont typeface="Wingdings 2" pitchFamily="18" charset="2"/>
              <a:buAutoNum type="arabicPeriod"/>
            </a:pPr>
            <a:r>
              <a:rPr lang="en-US" sz="2000" smtClean="0">
                <a:latin typeface="Times New Roman" pitchFamily="18" charset="0"/>
              </a:rPr>
              <a:t>key(</a:t>
            </a:r>
            <a:r>
              <a:rPr lang="en-US" sz="2000" i="1" smtClean="0">
                <a:latin typeface="Times New Roman" pitchFamily="18" charset="0"/>
              </a:rPr>
              <a:t>K</a:t>
            </a:r>
            <a:r>
              <a:rPr lang="en-US" sz="2000" baseline="-25000" smtClean="0">
                <a:latin typeface="Times New Roman" pitchFamily="18" charset="0"/>
              </a:rPr>
              <a:t>edu</a:t>
            </a:r>
            <a:r>
              <a:rPr lang="en-US" sz="2000" smtClean="0">
                <a:latin typeface="Times New Roman" pitchFamily="18" charset="0"/>
              </a:rPr>
              <a:t>) says descend(key(</a:t>
            </a:r>
            <a:r>
              <a:rPr lang="en-US" sz="2000" i="1" smtClean="0">
                <a:latin typeface="Times New Roman" pitchFamily="18" charset="0"/>
              </a:rPr>
              <a:t>K</a:t>
            </a:r>
            <a:r>
              <a:rPr lang="en-US" sz="2000" baseline="-25000" smtClean="0">
                <a:latin typeface="Times New Roman" pitchFamily="18" charset="0"/>
              </a:rPr>
              <a:t>cornell.edu</a:t>
            </a:r>
            <a:r>
              <a:rPr lang="en-US" sz="2000" smtClean="0">
                <a:latin typeface="Times New Roman" pitchFamily="18" charset="0"/>
              </a:rPr>
              <a:t>), key(</a:t>
            </a:r>
            <a:r>
              <a:rPr lang="en-US" sz="2000" i="1" smtClean="0">
                <a:latin typeface="Times New Roman" pitchFamily="18" charset="0"/>
              </a:rPr>
              <a:t>K</a:t>
            </a:r>
            <a:r>
              <a:rPr lang="en-US" sz="2000" baseline="-25000" smtClean="0">
                <a:latin typeface="Times New Roman" pitchFamily="18" charset="0"/>
              </a:rPr>
              <a:t>cs.unc.edu</a:t>
            </a:r>
            <a:r>
              <a:rPr lang="en-US" sz="2000" smtClean="0">
                <a:latin typeface="Times New Roman" pitchFamily="18" charset="0"/>
              </a:rPr>
              <a:t>).edu.cornell)</a:t>
            </a:r>
          </a:p>
          <a:p>
            <a:pPr marL="838200" lvl="1" indent="-381000">
              <a:lnSpc>
                <a:spcPct val="90000"/>
              </a:lnSpc>
              <a:buFont typeface="Wingdings 2" pitchFamily="18" charset="2"/>
              <a:buNone/>
            </a:pPr>
            <a:r>
              <a:rPr lang="en-US" smtClean="0"/>
              <a:t>								</a:t>
            </a:r>
            <a:r>
              <a:rPr lang="en-US" b="1" smtClean="0">
                <a:solidFill>
                  <a:schemeClr val="accent2"/>
                </a:solidFill>
              </a:rPr>
              <a:t>says-I(3)</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indent="0"/>
            <a:r>
              <a:rPr lang="en-US" smtClean="0"/>
              <a:t>Our Approach to Studying the Problem</a:t>
            </a:r>
          </a:p>
        </p:txBody>
      </p:sp>
      <p:sp>
        <p:nvSpPr>
          <p:cNvPr id="17411" name="Rectangle 3"/>
          <p:cNvSpPr>
            <a:spLocks noGrp="1" noChangeArrowheads="1"/>
          </p:cNvSpPr>
          <p:nvPr>
            <p:ph type="body" idx="1"/>
          </p:nvPr>
        </p:nvSpPr>
        <p:spPr/>
        <p:txBody>
          <a:bodyPr/>
          <a:lstStyle/>
          <a:p>
            <a:pPr>
              <a:lnSpc>
                <a:spcPct val="90000"/>
              </a:lnSpc>
            </a:pPr>
            <a:r>
              <a:rPr lang="en-US" smtClean="0"/>
              <a:t>Explain authentication and access control using a logic</a:t>
            </a:r>
          </a:p>
          <a:p>
            <a:pPr>
              <a:lnSpc>
                <a:spcPct val="90000"/>
              </a:lnSpc>
            </a:pPr>
            <a:r>
              <a:rPr lang="en-US" smtClean="0"/>
              <a:t>The logic forces us to </a:t>
            </a:r>
            <a:r>
              <a:rPr lang="en-US" smtClean="0">
                <a:solidFill>
                  <a:schemeClr val="accent2"/>
                </a:solidFill>
              </a:rPr>
              <a:t>make assumptions explicit </a:t>
            </a:r>
            <a:r>
              <a:rPr lang="en-US" smtClean="0"/>
              <a:t>and teaches us how to think about access control</a:t>
            </a:r>
          </a:p>
          <a:p>
            <a:pPr>
              <a:lnSpc>
                <a:spcPct val="90000"/>
              </a:lnSpc>
            </a:pPr>
            <a:endParaRPr lang="en-US" smtClean="0"/>
          </a:p>
          <a:p>
            <a:pPr>
              <a:lnSpc>
                <a:spcPct val="90000"/>
              </a:lnSpc>
            </a:pPr>
            <a:r>
              <a:rPr lang="en-US" smtClean="0"/>
              <a:t>Logic helps us to reason about principals and the statements they make</a:t>
            </a:r>
          </a:p>
          <a:p>
            <a:pPr>
              <a:lnSpc>
                <a:spcPct val="90000"/>
              </a:lnSpc>
            </a:pPr>
            <a:r>
              <a:rPr lang="en-US" smtClean="0"/>
              <a:t>Principals can be</a:t>
            </a:r>
          </a:p>
          <a:p>
            <a:pPr lvl="1">
              <a:lnSpc>
                <a:spcPct val="90000"/>
              </a:lnSpc>
            </a:pPr>
            <a:r>
              <a:rPr lang="en-US" smtClean="0"/>
              <a:t>Keys</a:t>
            </a:r>
          </a:p>
          <a:p>
            <a:pPr lvl="1">
              <a:lnSpc>
                <a:spcPct val="90000"/>
              </a:lnSpc>
            </a:pPr>
            <a:r>
              <a:rPr lang="en-US" smtClean="0"/>
              <a:t>People</a:t>
            </a:r>
          </a:p>
          <a:p>
            <a:pPr lvl="1">
              <a:lnSpc>
                <a:spcPct val="90000"/>
              </a:lnSpc>
            </a:pPr>
            <a:r>
              <a:rPr lang="en-US" smtClean="0"/>
              <a:t>Machines</a:t>
            </a:r>
          </a:p>
          <a:p>
            <a:pPr lvl="1">
              <a:lnSpc>
                <a:spcPct val="90000"/>
              </a:lnSpc>
            </a:pPr>
            <a:r>
              <a:rPr lang="en-US" smtClean="0"/>
              <a:t>Principals in roles</a:t>
            </a:r>
          </a:p>
          <a:p>
            <a:pPr lvl="1">
              <a:lnSpc>
                <a:spcPct val="90000"/>
              </a:lnSpc>
            </a:pPr>
            <a:r>
              <a:rPr lang="en-US" smtClean="0"/>
              <a:t>Groups</a:t>
            </a:r>
          </a:p>
          <a:p>
            <a:pPr lvl="1">
              <a:lnSpc>
                <a:spcPct val="90000"/>
              </a:lnSpc>
            </a:pPr>
            <a:r>
              <a:rPr lang="en-US" smtClean="0"/>
              <a:t>…</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indent="0"/>
            <a:r>
              <a:rPr lang="en-US" smtClean="0"/>
              <a:t>Analysis (cont.)</a:t>
            </a:r>
          </a:p>
        </p:txBody>
      </p:sp>
      <p:sp>
        <p:nvSpPr>
          <p:cNvPr id="60419" name="Rectangle 3"/>
          <p:cNvSpPr>
            <a:spLocks noGrp="1" noChangeArrowheads="1"/>
          </p:cNvSpPr>
          <p:nvPr>
            <p:ph type="body" idx="1"/>
          </p:nvPr>
        </p:nvSpPr>
        <p:spPr>
          <a:xfrm>
            <a:off x="638175" y="1262063"/>
            <a:ext cx="8201025" cy="4972050"/>
          </a:xfrm>
        </p:spPr>
        <p:txBody>
          <a:bodyPr/>
          <a:lstStyle/>
          <a:p>
            <a:pPr marL="457200" indent="-457200">
              <a:lnSpc>
                <a:spcPct val="90000"/>
              </a:lnSpc>
              <a:buFont typeface="Wingdings 2" pitchFamily="18" charset="2"/>
              <a:buAutoNum type="arabicPeriod" startAt="10"/>
            </a:pPr>
            <a:r>
              <a:rPr lang="en-US" sz="2000" smtClean="0">
                <a:latin typeface="Times New Roman" pitchFamily="18" charset="0"/>
              </a:rPr>
              <a:t>key(</a:t>
            </a:r>
            <a:r>
              <a:rPr lang="en-US" sz="2000" i="1" smtClean="0">
                <a:latin typeface="Times New Roman" pitchFamily="18" charset="0"/>
              </a:rPr>
              <a:t>K</a:t>
            </a:r>
            <a:r>
              <a:rPr lang="en-US" sz="2000" baseline="-25000" smtClean="0">
                <a:latin typeface="Times New Roman" pitchFamily="18" charset="0"/>
              </a:rPr>
              <a:t>cornell.edu</a:t>
            </a:r>
            <a:r>
              <a:rPr lang="en-US" sz="2000" smtClean="0">
                <a:latin typeface="Times New Roman" pitchFamily="18" charset="0"/>
              </a:rPr>
              <a:t>) says descend(key(</a:t>
            </a:r>
            <a:r>
              <a:rPr lang="en-US" sz="2000" i="1" smtClean="0">
                <a:latin typeface="Times New Roman" pitchFamily="18" charset="0"/>
              </a:rPr>
              <a:t>K</a:t>
            </a:r>
            <a:r>
              <a:rPr lang="en-US" sz="2000" baseline="-25000" smtClean="0">
                <a:latin typeface="Times New Roman" pitchFamily="18" charset="0"/>
              </a:rPr>
              <a:t>cs.cornell.edu</a:t>
            </a:r>
            <a:r>
              <a:rPr lang="en-US" sz="2000" smtClean="0">
                <a:latin typeface="Times New Roman" pitchFamily="18" charset="0"/>
              </a:rPr>
              <a:t>), 					key(</a:t>
            </a:r>
            <a:r>
              <a:rPr lang="en-US" sz="2000" i="1" smtClean="0">
                <a:latin typeface="Times New Roman" pitchFamily="18" charset="0"/>
              </a:rPr>
              <a:t>K</a:t>
            </a:r>
            <a:r>
              <a:rPr lang="en-US" sz="2000" baseline="-25000" smtClean="0">
                <a:latin typeface="Times New Roman" pitchFamily="18" charset="0"/>
              </a:rPr>
              <a:t>cs.unc.edu</a:t>
            </a:r>
            <a:r>
              <a:rPr lang="en-US" sz="2000" smtClean="0">
                <a:latin typeface="Times New Roman" pitchFamily="18" charset="0"/>
              </a:rPr>
              <a:t>).edu.cornell.cs)		     </a:t>
            </a:r>
            <a:r>
              <a:rPr lang="en-US" sz="2000" smtClean="0">
                <a:solidFill>
                  <a:schemeClr val="accent2"/>
                </a:solidFill>
                <a:latin typeface="Times New Roman" pitchFamily="18" charset="0"/>
              </a:rPr>
              <a:t>says-I(4)</a:t>
            </a:r>
          </a:p>
          <a:p>
            <a:pPr marL="457200" indent="-457200">
              <a:lnSpc>
                <a:spcPct val="90000"/>
              </a:lnSpc>
              <a:buFont typeface="Wingdings 2" pitchFamily="18" charset="2"/>
              <a:buAutoNum type="arabicPeriod" startAt="10"/>
            </a:pPr>
            <a:r>
              <a:rPr lang="en-US" sz="2000" smtClean="0">
                <a:latin typeface="Times New Roman" pitchFamily="18" charset="0"/>
              </a:rPr>
              <a:t>key(</a:t>
            </a:r>
            <a:r>
              <a:rPr lang="en-US" sz="2000" i="1" smtClean="0">
                <a:latin typeface="Times New Roman" pitchFamily="18" charset="0"/>
              </a:rPr>
              <a:t>K</a:t>
            </a:r>
            <a:r>
              <a:rPr lang="en-US" sz="2000" baseline="-25000" smtClean="0">
                <a:latin typeface="Times New Roman" pitchFamily="18" charset="0"/>
              </a:rPr>
              <a:t>cs.cornell.edu</a:t>
            </a:r>
            <a:r>
              <a:rPr lang="en-US" sz="2000" smtClean="0">
                <a:latin typeface="Times New Roman" pitchFamily="18" charset="0"/>
              </a:rPr>
              <a:t>) says descend (key(</a:t>
            </a:r>
            <a:r>
              <a:rPr lang="en-US" sz="2000" i="1" smtClean="0">
                <a:latin typeface="Times New Roman" pitchFamily="18" charset="0"/>
              </a:rPr>
              <a:t>K</a:t>
            </a:r>
            <a:r>
              <a:rPr lang="en-US" sz="2000" baseline="-25000" smtClean="0">
                <a:latin typeface="Times New Roman" pitchFamily="18" charset="0"/>
              </a:rPr>
              <a:t>www.cs.cornell.edu</a:t>
            </a:r>
            <a:r>
              <a:rPr lang="en-US" sz="2000" smtClean="0">
                <a:latin typeface="Times New Roman" pitchFamily="18" charset="0"/>
              </a:rPr>
              <a:t>), </a:t>
            </a:r>
          </a:p>
          <a:p>
            <a:pPr marL="838200" lvl="1" indent="-381000">
              <a:lnSpc>
                <a:spcPct val="90000"/>
              </a:lnSpc>
              <a:buFont typeface="Wingdings 2" pitchFamily="18" charset="2"/>
              <a:buNone/>
            </a:pPr>
            <a:r>
              <a:rPr lang="en-US" b="1" smtClean="0"/>
              <a:t>			key(</a:t>
            </a:r>
            <a:r>
              <a:rPr lang="en-US" b="1" i="1" smtClean="0"/>
              <a:t>K</a:t>
            </a:r>
            <a:r>
              <a:rPr lang="en-US" b="1" baseline="-25000" smtClean="0"/>
              <a:t>cs.unc.edu</a:t>
            </a:r>
            <a:r>
              <a:rPr lang="en-US" b="1" smtClean="0"/>
              <a:t>).edu.cornell.cs.www)	     </a:t>
            </a:r>
            <a:r>
              <a:rPr lang="en-US" b="1" smtClean="0">
                <a:solidFill>
                  <a:schemeClr val="accent2"/>
                </a:solidFill>
              </a:rPr>
              <a:t>says-I(5)</a:t>
            </a:r>
          </a:p>
          <a:p>
            <a:pPr marL="457200" indent="-457200">
              <a:lnSpc>
                <a:spcPct val="90000"/>
              </a:lnSpc>
              <a:buFont typeface="Wingdings 2" pitchFamily="18" charset="2"/>
              <a:buAutoNum type="arabicPeriod" startAt="10"/>
            </a:pPr>
            <a:r>
              <a:rPr lang="en-US" sz="2000" smtClean="0">
                <a:latin typeface="Times New Roman" pitchFamily="18" charset="0"/>
              </a:rPr>
              <a:t>key(</a:t>
            </a:r>
            <a:r>
              <a:rPr lang="en-US" sz="2000" i="1" smtClean="0">
                <a:latin typeface="Times New Roman" pitchFamily="18" charset="0"/>
              </a:rPr>
              <a:t>K</a:t>
            </a:r>
            <a:r>
              <a:rPr lang="en-US" sz="2000" baseline="-25000" smtClean="0">
                <a:latin typeface="Times New Roman" pitchFamily="18" charset="0"/>
              </a:rPr>
              <a:t>www.cs.cornell.edu</a:t>
            </a:r>
            <a:r>
              <a:rPr lang="en-US" sz="2000" smtClean="0">
                <a:latin typeface="Times New Roman" pitchFamily="18" charset="0"/>
              </a:rPr>
              <a:t>) says </a:t>
            </a:r>
            <a:r>
              <a:rPr lang="en-US" sz="2000" i="1" smtClean="0">
                <a:latin typeface="Times New Roman" pitchFamily="18" charset="0"/>
              </a:rPr>
              <a:t>F				     </a:t>
            </a:r>
            <a:r>
              <a:rPr lang="en-US" sz="2000" smtClean="0">
                <a:solidFill>
                  <a:schemeClr val="accent2"/>
                </a:solidFill>
                <a:latin typeface="Times New Roman" pitchFamily="18" charset="0"/>
              </a:rPr>
              <a:t>says-I(6)</a:t>
            </a:r>
          </a:p>
          <a:p>
            <a:pPr marL="457200" indent="-457200">
              <a:lnSpc>
                <a:spcPct val="90000"/>
              </a:lnSpc>
              <a:buFont typeface="Wingdings 2" pitchFamily="18" charset="2"/>
              <a:buAutoNum type="arabicPeriod" startAt="10"/>
            </a:pPr>
            <a:endParaRPr lang="en-US" sz="2000" smtClean="0">
              <a:latin typeface="Times New Roman" pitchFamily="18" charset="0"/>
            </a:endParaRPr>
          </a:p>
          <a:p>
            <a:pPr marL="457200" indent="-457200">
              <a:lnSpc>
                <a:spcPct val="90000"/>
              </a:lnSpc>
              <a:buFont typeface="Wingdings 2" pitchFamily="18" charset="2"/>
              <a:buAutoNum type="arabicPeriod" startAt="10"/>
            </a:pPr>
            <a:r>
              <a:rPr lang="en-US" sz="2000" smtClean="0">
                <a:latin typeface="Times New Roman" pitchFamily="18" charset="0"/>
              </a:rPr>
              <a:t>key(</a:t>
            </a:r>
            <a:r>
              <a:rPr lang="en-US" sz="2000" i="1" smtClean="0">
                <a:latin typeface="Times New Roman" pitchFamily="18" charset="0"/>
              </a:rPr>
              <a:t>K</a:t>
            </a:r>
            <a:r>
              <a:rPr lang="en-US" sz="2000" baseline="-25000" smtClean="0">
                <a:latin typeface="Times New Roman" pitchFamily="18" charset="0"/>
              </a:rPr>
              <a:t>cs.unc.edu</a:t>
            </a:r>
            <a:r>
              <a:rPr lang="en-US" sz="2000" smtClean="0">
                <a:latin typeface="Times New Roman" pitchFamily="18" charset="0"/>
              </a:rPr>
              <a:t>) says ascend(key(</a:t>
            </a:r>
            <a:r>
              <a:rPr lang="en-US" sz="2000" i="1" smtClean="0">
                <a:latin typeface="Times New Roman" pitchFamily="18" charset="0"/>
              </a:rPr>
              <a:t>K</a:t>
            </a:r>
            <a:r>
              <a:rPr lang="en-US" sz="2000" baseline="-25000" smtClean="0">
                <a:latin typeface="Times New Roman" pitchFamily="18" charset="0"/>
              </a:rPr>
              <a:t>edu</a:t>
            </a:r>
            <a:r>
              <a:rPr lang="en-US" sz="2000" smtClean="0">
                <a:latin typeface="Times New Roman" pitchFamily="18" charset="0"/>
              </a:rPr>
              <a:t>), key(</a:t>
            </a:r>
            <a:r>
              <a:rPr lang="en-US" sz="2000" i="1" smtClean="0">
                <a:latin typeface="Times New Roman" pitchFamily="18" charset="0"/>
              </a:rPr>
              <a:t>K</a:t>
            </a:r>
            <a:r>
              <a:rPr lang="en-US" sz="2000" baseline="-25000" smtClean="0">
                <a:latin typeface="Times New Roman" pitchFamily="18" charset="0"/>
              </a:rPr>
              <a:t>cs.unc.edu</a:t>
            </a:r>
            <a:r>
              <a:rPr lang="en-US" sz="2000" smtClean="0">
                <a:latin typeface="Times New Roman" pitchFamily="18" charset="0"/>
              </a:rPr>
              <a:t>).edu.unc)								</a:t>
            </a:r>
            <a:r>
              <a:rPr lang="en-US" sz="2000" smtClean="0">
                <a:solidFill>
                  <a:schemeClr val="accent2"/>
                </a:solidFill>
                <a:latin typeface="Times New Roman" pitchFamily="18" charset="0"/>
              </a:rPr>
              <a:t>ascent(7, 8)</a:t>
            </a:r>
          </a:p>
          <a:p>
            <a:pPr marL="457200" indent="-457200">
              <a:lnSpc>
                <a:spcPct val="90000"/>
              </a:lnSpc>
              <a:buFont typeface="Wingdings 2" pitchFamily="18" charset="2"/>
              <a:buAutoNum type="arabicPeriod" startAt="10"/>
            </a:pPr>
            <a:r>
              <a:rPr lang="en-US" sz="2000" smtClean="0">
                <a:latin typeface="Times New Roman" pitchFamily="18" charset="0"/>
              </a:rPr>
              <a:t>key(</a:t>
            </a:r>
            <a:r>
              <a:rPr lang="en-US" sz="2000" i="1" smtClean="0">
                <a:latin typeface="Times New Roman" pitchFamily="18" charset="0"/>
              </a:rPr>
              <a:t>K</a:t>
            </a:r>
            <a:r>
              <a:rPr lang="en-US" sz="2000" baseline="-25000" smtClean="0">
                <a:latin typeface="Times New Roman" pitchFamily="18" charset="0"/>
              </a:rPr>
              <a:t>cs.unc.edu</a:t>
            </a:r>
            <a:r>
              <a:rPr lang="en-US" sz="2000" smtClean="0">
                <a:latin typeface="Times New Roman" pitchFamily="18" charset="0"/>
              </a:rPr>
              <a:t>) says </a:t>
            </a:r>
          </a:p>
          <a:p>
            <a:pPr marL="838200" lvl="1" indent="-381000">
              <a:lnSpc>
                <a:spcPct val="90000"/>
              </a:lnSpc>
              <a:buFont typeface="Wingdings 2" pitchFamily="18" charset="2"/>
              <a:buNone/>
            </a:pPr>
            <a:r>
              <a:rPr lang="en-US" smtClean="0"/>
              <a:t>	</a:t>
            </a:r>
            <a:r>
              <a:rPr lang="en-US" b="1" smtClean="0"/>
              <a:t>descend(key(</a:t>
            </a:r>
            <a:r>
              <a:rPr lang="en-US" b="1" i="1" smtClean="0"/>
              <a:t>K</a:t>
            </a:r>
            <a:r>
              <a:rPr lang="en-US" b="1" baseline="-25000" smtClean="0"/>
              <a:t>cornell.edu</a:t>
            </a:r>
            <a:r>
              <a:rPr lang="en-US" b="1" smtClean="0"/>
              <a:t>), key(</a:t>
            </a:r>
            <a:r>
              <a:rPr lang="en-US" b="1" i="1" smtClean="0"/>
              <a:t>K</a:t>
            </a:r>
            <a:r>
              <a:rPr lang="en-US" b="1" baseline="-25000" smtClean="0"/>
              <a:t>cs.unc.edu</a:t>
            </a:r>
            <a:r>
              <a:rPr lang="en-US" b="1" smtClean="0"/>
              <a:t>).edu.cornell)</a:t>
            </a:r>
            <a:r>
              <a:rPr lang="en-US" smtClean="0"/>
              <a:t>	   </a:t>
            </a:r>
            <a:r>
              <a:rPr lang="en-US" b="1" smtClean="0">
                <a:solidFill>
                  <a:schemeClr val="accent2"/>
                </a:solidFill>
              </a:rPr>
              <a:t>a2d(13, 9)</a:t>
            </a:r>
          </a:p>
          <a:p>
            <a:pPr marL="457200" indent="-457200">
              <a:lnSpc>
                <a:spcPct val="90000"/>
              </a:lnSpc>
              <a:buFont typeface="Wingdings 2" pitchFamily="18" charset="2"/>
              <a:buAutoNum type="arabicPeriod" startAt="10"/>
            </a:pPr>
            <a:r>
              <a:rPr lang="en-US" sz="2000" smtClean="0">
                <a:latin typeface="Times New Roman" pitchFamily="18" charset="0"/>
              </a:rPr>
              <a:t>key(</a:t>
            </a:r>
            <a:r>
              <a:rPr lang="en-US" sz="2000" i="1" smtClean="0">
                <a:latin typeface="Times New Roman" pitchFamily="18" charset="0"/>
              </a:rPr>
              <a:t>K</a:t>
            </a:r>
            <a:r>
              <a:rPr lang="en-US" sz="2000" baseline="-25000" smtClean="0">
                <a:latin typeface="Times New Roman" pitchFamily="18" charset="0"/>
              </a:rPr>
              <a:t>cs.unc.edu</a:t>
            </a:r>
            <a:r>
              <a:rPr lang="en-US" sz="2000" smtClean="0">
                <a:latin typeface="Times New Roman" pitchFamily="18" charset="0"/>
              </a:rPr>
              <a:t>) says descend(key(</a:t>
            </a:r>
            <a:r>
              <a:rPr lang="en-US" sz="2000" i="1" smtClean="0">
                <a:latin typeface="Times New Roman" pitchFamily="18" charset="0"/>
              </a:rPr>
              <a:t>K</a:t>
            </a:r>
            <a:r>
              <a:rPr lang="en-US" sz="2000" baseline="-25000" smtClean="0">
                <a:latin typeface="Times New Roman" pitchFamily="18" charset="0"/>
              </a:rPr>
              <a:t>cs.cornell.edu</a:t>
            </a:r>
            <a:r>
              <a:rPr lang="en-US" sz="2000" smtClean="0">
                <a:latin typeface="Times New Roman" pitchFamily="18" charset="0"/>
              </a:rPr>
              <a:t>),</a:t>
            </a:r>
          </a:p>
          <a:p>
            <a:pPr marL="838200" lvl="1" indent="-381000">
              <a:lnSpc>
                <a:spcPct val="90000"/>
              </a:lnSpc>
              <a:buFont typeface="Wingdings 2" pitchFamily="18" charset="2"/>
              <a:buNone/>
            </a:pPr>
            <a:r>
              <a:rPr lang="en-US" b="1" smtClean="0"/>
              <a:t>			key(</a:t>
            </a:r>
            <a:r>
              <a:rPr lang="en-US" b="1" i="1" smtClean="0"/>
              <a:t>K</a:t>
            </a:r>
            <a:r>
              <a:rPr lang="en-US" b="1" baseline="-25000" smtClean="0"/>
              <a:t>cs.unc.edu</a:t>
            </a:r>
            <a:r>
              <a:rPr lang="en-US" b="1" smtClean="0"/>
              <a:t>).edu.cornell.cs)		</a:t>
            </a:r>
            <a:r>
              <a:rPr lang="en-US" b="1" smtClean="0">
                <a:solidFill>
                  <a:schemeClr val="accent2"/>
                </a:solidFill>
              </a:rPr>
              <a:t>descent(14, 10)</a:t>
            </a:r>
          </a:p>
          <a:p>
            <a:pPr marL="457200" indent="-457200">
              <a:lnSpc>
                <a:spcPct val="90000"/>
              </a:lnSpc>
              <a:buFont typeface="Wingdings 2" pitchFamily="18" charset="2"/>
              <a:buAutoNum type="arabicPeriod" startAt="10"/>
            </a:pPr>
            <a:r>
              <a:rPr lang="en-US" sz="2000" smtClean="0">
                <a:latin typeface="Times New Roman" pitchFamily="18" charset="0"/>
              </a:rPr>
              <a:t>key(</a:t>
            </a:r>
            <a:r>
              <a:rPr lang="en-US" sz="2000" i="1" smtClean="0">
                <a:latin typeface="Times New Roman" pitchFamily="18" charset="0"/>
              </a:rPr>
              <a:t>K</a:t>
            </a:r>
            <a:r>
              <a:rPr lang="en-US" sz="2000" baseline="-25000" smtClean="0">
                <a:latin typeface="Times New Roman" pitchFamily="18" charset="0"/>
              </a:rPr>
              <a:t>cs.unc.edu</a:t>
            </a:r>
            <a:r>
              <a:rPr lang="en-US" sz="2000" smtClean="0">
                <a:latin typeface="Times New Roman" pitchFamily="18" charset="0"/>
              </a:rPr>
              <a:t>) says descend (key(</a:t>
            </a:r>
            <a:r>
              <a:rPr lang="en-US" sz="2000" i="1" smtClean="0">
                <a:latin typeface="Times New Roman" pitchFamily="18" charset="0"/>
              </a:rPr>
              <a:t>K</a:t>
            </a:r>
            <a:r>
              <a:rPr lang="en-US" sz="2000" baseline="-25000" smtClean="0">
                <a:latin typeface="Times New Roman" pitchFamily="18" charset="0"/>
              </a:rPr>
              <a:t>www.cs.cornell.edu</a:t>
            </a:r>
            <a:r>
              <a:rPr lang="en-US" sz="2000" smtClean="0">
                <a:latin typeface="Times New Roman" pitchFamily="18" charset="0"/>
              </a:rPr>
              <a:t>),</a:t>
            </a:r>
          </a:p>
          <a:p>
            <a:pPr marL="838200" lvl="1" indent="-381000">
              <a:lnSpc>
                <a:spcPct val="90000"/>
              </a:lnSpc>
              <a:buFont typeface="Wingdings 2" pitchFamily="18" charset="2"/>
              <a:buNone/>
            </a:pPr>
            <a:r>
              <a:rPr lang="en-US" b="1" smtClean="0"/>
              <a:t>			key(</a:t>
            </a:r>
            <a:r>
              <a:rPr lang="en-US" b="1" i="1" smtClean="0"/>
              <a:t>K</a:t>
            </a:r>
            <a:r>
              <a:rPr lang="en-US" b="1" baseline="-25000" smtClean="0"/>
              <a:t>cs.unc.edu</a:t>
            </a:r>
            <a:r>
              <a:rPr lang="en-US" b="1" smtClean="0"/>
              <a:t>).edu.cornell.cs.www)	</a:t>
            </a:r>
            <a:r>
              <a:rPr lang="en-US" b="1" smtClean="0">
                <a:solidFill>
                  <a:schemeClr val="accent2"/>
                </a:solidFill>
              </a:rPr>
              <a:t>descent(15, 11)</a:t>
            </a:r>
          </a:p>
          <a:p>
            <a:pPr marL="457200" indent="-457200">
              <a:lnSpc>
                <a:spcPct val="90000"/>
              </a:lnSpc>
              <a:buFont typeface="Wingdings 2" pitchFamily="18" charset="2"/>
              <a:buAutoNum type="arabicPeriod" startAt="10"/>
            </a:pPr>
            <a:endParaRPr lang="en-US" sz="2000" smtClean="0">
              <a:latin typeface="Times New Roman"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indent="0"/>
            <a:r>
              <a:rPr lang="en-US" smtClean="0"/>
              <a:t>Analysis (cont.)</a:t>
            </a:r>
          </a:p>
        </p:txBody>
      </p:sp>
      <p:sp>
        <p:nvSpPr>
          <p:cNvPr id="61443" name="Rectangle 3"/>
          <p:cNvSpPr>
            <a:spLocks noGrp="1" noChangeArrowheads="1"/>
          </p:cNvSpPr>
          <p:nvPr>
            <p:ph type="body" idx="1"/>
          </p:nvPr>
        </p:nvSpPr>
        <p:spPr>
          <a:xfrm>
            <a:off x="638175" y="1262063"/>
            <a:ext cx="8048625" cy="4972050"/>
          </a:xfrm>
        </p:spPr>
        <p:txBody>
          <a:bodyPr/>
          <a:lstStyle/>
          <a:p>
            <a:pPr marL="457200" indent="-457200">
              <a:buFont typeface="Wingdings 2" pitchFamily="18" charset="2"/>
              <a:buAutoNum type="arabicPeriod" startAt="17"/>
            </a:pPr>
            <a:r>
              <a:rPr lang="en-US" sz="2000" smtClean="0">
                <a:latin typeface="Times New Roman" pitchFamily="18" charset="0"/>
              </a:rPr>
              <a:t>key(</a:t>
            </a:r>
            <a:r>
              <a:rPr lang="en-US" sz="2000" i="1" smtClean="0">
                <a:latin typeface="Times New Roman" pitchFamily="18" charset="0"/>
              </a:rPr>
              <a:t>K</a:t>
            </a:r>
            <a:r>
              <a:rPr lang="en-US" sz="2000" baseline="-25000" smtClean="0">
                <a:latin typeface="Times New Roman" pitchFamily="18" charset="0"/>
              </a:rPr>
              <a:t>cs.unc.edu</a:t>
            </a:r>
            <a:r>
              <a:rPr lang="en-US" sz="2000" smtClean="0">
                <a:latin typeface="Times New Roman" pitchFamily="18" charset="0"/>
              </a:rPr>
              <a:t>) says key(</a:t>
            </a:r>
            <a:r>
              <a:rPr lang="en-US" sz="2000" i="1" smtClean="0">
                <a:latin typeface="Times New Roman" pitchFamily="18" charset="0"/>
              </a:rPr>
              <a:t>K</a:t>
            </a:r>
            <a:r>
              <a:rPr lang="en-US" sz="2000" baseline="-25000" smtClean="0">
                <a:latin typeface="Times New Roman" pitchFamily="18" charset="0"/>
              </a:rPr>
              <a:t>www.cs.cornell.edu</a:t>
            </a:r>
            <a:r>
              <a:rPr lang="en-US" sz="2000" smtClean="0">
                <a:latin typeface="Times New Roman" pitchFamily="18" charset="0"/>
              </a:rPr>
              <a:t>) speaksfor</a:t>
            </a:r>
          </a:p>
          <a:p>
            <a:pPr marL="838200" lvl="1" indent="-381000">
              <a:buFont typeface="Wingdings 2" pitchFamily="18" charset="2"/>
              <a:buNone/>
            </a:pPr>
            <a:r>
              <a:rPr lang="en-US" b="1" smtClean="0"/>
              <a:t>			key(</a:t>
            </a:r>
            <a:r>
              <a:rPr lang="en-US" b="1" i="1" smtClean="0"/>
              <a:t>K</a:t>
            </a:r>
            <a:r>
              <a:rPr lang="en-US" b="1" baseline="-25000" smtClean="0"/>
              <a:t>cs.unc.edu</a:t>
            </a:r>
            <a:r>
              <a:rPr lang="en-US" b="1" smtClean="0"/>
              <a:t>).edu.cornell.cs.www	                </a:t>
            </a:r>
            <a:r>
              <a:rPr lang="en-US" b="1" smtClean="0">
                <a:solidFill>
                  <a:schemeClr val="accent2"/>
                </a:solidFill>
              </a:rPr>
              <a:t>resolve(16)</a:t>
            </a:r>
          </a:p>
          <a:p>
            <a:pPr marL="457200" indent="-457200">
              <a:buFont typeface="Wingdings 2" pitchFamily="18" charset="2"/>
              <a:buAutoNum type="arabicPeriod" startAt="17"/>
            </a:pPr>
            <a:r>
              <a:rPr lang="en-US" sz="2000" smtClean="0">
                <a:latin typeface="Times New Roman" pitchFamily="18" charset="0"/>
              </a:rPr>
              <a:t>key(</a:t>
            </a:r>
            <a:r>
              <a:rPr lang="en-US" sz="2000" i="1" smtClean="0">
                <a:latin typeface="Times New Roman" pitchFamily="18" charset="0"/>
              </a:rPr>
              <a:t>K</a:t>
            </a:r>
            <a:r>
              <a:rPr lang="en-US" sz="2000" baseline="-25000" smtClean="0">
                <a:latin typeface="Times New Roman" pitchFamily="18" charset="0"/>
              </a:rPr>
              <a:t>cs.unc.edu</a:t>
            </a:r>
            <a:r>
              <a:rPr lang="en-US" sz="2000" smtClean="0">
                <a:latin typeface="Times New Roman" pitchFamily="18" charset="0"/>
              </a:rPr>
              <a:t>).edu.cornell.cs.www says </a:t>
            </a:r>
            <a:r>
              <a:rPr lang="en-US" sz="2000" i="1" smtClean="0">
                <a:latin typeface="Times New Roman" pitchFamily="18" charset="0"/>
              </a:rPr>
              <a:t>F	</a:t>
            </a:r>
            <a:r>
              <a:rPr lang="en-US" sz="2000" smtClean="0">
                <a:solidFill>
                  <a:schemeClr val="accent2"/>
                </a:solidFill>
                <a:latin typeface="Times New Roman" pitchFamily="18" charset="0"/>
              </a:rPr>
              <a:t>speaksfor-E2(12, 17)</a:t>
            </a:r>
          </a:p>
          <a:p>
            <a:pPr marL="457200" indent="-457200">
              <a:buFont typeface="Wingdings 2" pitchFamily="18" charset="2"/>
              <a:buAutoNum type="arabicPeriod" startAt="17"/>
            </a:pPr>
            <a:endParaRPr lang="en-US" sz="200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indent="0"/>
            <a:r>
              <a:rPr lang="en-US" smtClean="0"/>
              <a:t>Trusted Computing Base (TCB)</a:t>
            </a:r>
          </a:p>
        </p:txBody>
      </p:sp>
      <p:sp>
        <p:nvSpPr>
          <p:cNvPr id="169987" name="Rectangle 3"/>
          <p:cNvSpPr>
            <a:spLocks noGrp="1" noChangeArrowheads="1"/>
          </p:cNvSpPr>
          <p:nvPr>
            <p:ph type="body" idx="1"/>
          </p:nvPr>
        </p:nvSpPr>
        <p:spPr>
          <a:xfrm>
            <a:off x="638175" y="1066800"/>
            <a:ext cx="8277225" cy="5167313"/>
          </a:xfrm>
        </p:spPr>
        <p:txBody>
          <a:bodyPr/>
          <a:lstStyle/>
          <a:p>
            <a:r>
              <a:rPr lang="en-US" smtClean="0"/>
              <a:t>Logic will help us identify the “trusted computing base”, i.e., the collection of hardware and software that security depends on</a:t>
            </a:r>
          </a:p>
          <a:p>
            <a:pPr lvl="1"/>
            <a:r>
              <a:rPr lang="en-US" smtClean="0"/>
              <a:t>Compromise or failure of a TCB element may result in an incorrect “Yes” access-control decision</a:t>
            </a:r>
          </a:p>
          <a:p>
            <a:r>
              <a:rPr lang="en-US" smtClean="0"/>
              <a:t>Thus, TCB should be as small as possible</a:t>
            </a:r>
          </a:p>
          <a:p>
            <a:pPr lvl="1"/>
            <a:r>
              <a:rPr lang="en-US" smtClean="0"/>
              <a:t>Must be carefully tested, analyzed and protected</a:t>
            </a:r>
          </a:p>
          <a:p>
            <a:endParaRPr lang="en-US" smtClean="0"/>
          </a:p>
          <a:p>
            <a:r>
              <a:rPr lang="en-US" smtClean="0"/>
              <a:t>Benign failure of an untrusted (non-TCB) element may produce more “No” answers, not more “Yes” ones</a:t>
            </a:r>
          </a:p>
          <a:p>
            <a:pPr lvl="1"/>
            <a:r>
              <a:rPr lang="en-US" smtClean="0"/>
              <a:t>This is called “fail secure” or “fail safe”</a:t>
            </a:r>
          </a:p>
          <a:p>
            <a:r>
              <a:rPr lang="en-US" smtClean="0"/>
              <a:t>Ex: An untrusted server holding a digitally signed credential</a:t>
            </a:r>
          </a:p>
          <a:p>
            <a:pPr lvl="1"/>
            <a:r>
              <a:rPr lang="en-US" smtClean="0"/>
              <a:t>Failure prevents credential from being retrieved (more “Nos”)</a:t>
            </a:r>
          </a:p>
          <a:p>
            <a:pPr lvl="1"/>
            <a:r>
              <a:rPr lang="en-US" smtClean="0"/>
              <a:t>Cannot undetectably modify the credential (due to the signature)</a:t>
            </a:r>
          </a:p>
          <a:p>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9987">
                                            <p:txEl>
                                              <p:pRg st="0" end="0"/>
                                            </p:txEl>
                                          </p:spTgt>
                                        </p:tgtEl>
                                        <p:attrNameLst>
                                          <p:attrName>style.visibility</p:attrName>
                                        </p:attrNameLst>
                                      </p:cBhvr>
                                      <p:to>
                                        <p:strVal val="visible"/>
                                      </p:to>
                                    </p:set>
                                    <p:animEffect transition="in" filter="dissolve">
                                      <p:cBhvr>
                                        <p:cTn id="7" dur="500"/>
                                        <p:tgtEl>
                                          <p:spTgt spid="16998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9987">
                                            <p:txEl>
                                              <p:pRg st="1" end="1"/>
                                            </p:txEl>
                                          </p:spTgt>
                                        </p:tgtEl>
                                        <p:attrNameLst>
                                          <p:attrName>style.visibility</p:attrName>
                                        </p:attrNameLst>
                                      </p:cBhvr>
                                      <p:to>
                                        <p:strVal val="visible"/>
                                      </p:to>
                                    </p:set>
                                    <p:animEffect transition="in" filter="dissolve">
                                      <p:cBhvr>
                                        <p:cTn id="10" dur="500"/>
                                        <p:tgtEl>
                                          <p:spTgt spid="16998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69987">
                                            <p:txEl>
                                              <p:pRg st="2" end="2"/>
                                            </p:txEl>
                                          </p:spTgt>
                                        </p:tgtEl>
                                        <p:attrNameLst>
                                          <p:attrName>style.visibility</p:attrName>
                                        </p:attrNameLst>
                                      </p:cBhvr>
                                      <p:to>
                                        <p:strVal val="visible"/>
                                      </p:to>
                                    </p:set>
                                    <p:animEffect transition="in" filter="dissolve">
                                      <p:cBhvr>
                                        <p:cTn id="15" dur="500"/>
                                        <p:tgtEl>
                                          <p:spTgt spid="169987">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69987">
                                            <p:txEl>
                                              <p:pRg st="3" end="3"/>
                                            </p:txEl>
                                          </p:spTgt>
                                        </p:tgtEl>
                                        <p:attrNameLst>
                                          <p:attrName>style.visibility</p:attrName>
                                        </p:attrNameLst>
                                      </p:cBhvr>
                                      <p:to>
                                        <p:strVal val="visible"/>
                                      </p:to>
                                    </p:set>
                                    <p:animEffect transition="in" filter="dissolve">
                                      <p:cBhvr>
                                        <p:cTn id="18" dur="500"/>
                                        <p:tgtEl>
                                          <p:spTgt spid="16998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69987">
                                            <p:txEl>
                                              <p:pRg st="5" end="5"/>
                                            </p:txEl>
                                          </p:spTgt>
                                        </p:tgtEl>
                                        <p:attrNameLst>
                                          <p:attrName>style.visibility</p:attrName>
                                        </p:attrNameLst>
                                      </p:cBhvr>
                                      <p:to>
                                        <p:strVal val="visible"/>
                                      </p:to>
                                    </p:set>
                                    <p:animEffect transition="in" filter="dissolve">
                                      <p:cBhvr>
                                        <p:cTn id="23" dur="500"/>
                                        <p:tgtEl>
                                          <p:spTgt spid="169987">
                                            <p:txEl>
                                              <p:pRg st="5" end="5"/>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9987">
                                            <p:txEl>
                                              <p:pRg st="6" end="6"/>
                                            </p:txEl>
                                          </p:spTgt>
                                        </p:tgtEl>
                                        <p:attrNameLst>
                                          <p:attrName>style.visibility</p:attrName>
                                        </p:attrNameLst>
                                      </p:cBhvr>
                                      <p:to>
                                        <p:strVal val="visible"/>
                                      </p:to>
                                    </p:set>
                                    <p:animEffect transition="in" filter="dissolve">
                                      <p:cBhvr>
                                        <p:cTn id="26" dur="500"/>
                                        <p:tgtEl>
                                          <p:spTgt spid="169987">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69987">
                                            <p:txEl>
                                              <p:pRg st="7" end="7"/>
                                            </p:txEl>
                                          </p:spTgt>
                                        </p:tgtEl>
                                        <p:attrNameLst>
                                          <p:attrName>style.visibility</p:attrName>
                                        </p:attrNameLst>
                                      </p:cBhvr>
                                      <p:to>
                                        <p:strVal val="visible"/>
                                      </p:to>
                                    </p:set>
                                    <p:animEffect transition="in" filter="dissolve">
                                      <p:cBhvr>
                                        <p:cTn id="31" dur="500"/>
                                        <p:tgtEl>
                                          <p:spTgt spid="169987">
                                            <p:txEl>
                                              <p:pRg st="7" end="7"/>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69987">
                                            <p:txEl>
                                              <p:pRg st="8" end="8"/>
                                            </p:txEl>
                                          </p:spTgt>
                                        </p:tgtEl>
                                        <p:attrNameLst>
                                          <p:attrName>style.visibility</p:attrName>
                                        </p:attrNameLst>
                                      </p:cBhvr>
                                      <p:to>
                                        <p:strVal val="visible"/>
                                      </p:to>
                                    </p:set>
                                    <p:animEffect transition="in" filter="dissolve">
                                      <p:cBhvr>
                                        <p:cTn id="34" dur="500"/>
                                        <p:tgtEl>
                                          <p:spTgt spid="169987">
                                            <p:txEl>
                                              <p:pRg st="8" end="8"/>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69987">
                                            <p:txEl>
                                              <p:pRg st="9" end="9"/>
                                            </p:txEl>
                                          </p:spTgt>
                                        </p:tgtEl>
                                        <p:attrNameLst>
                                          <p:attrName>style.visibility</p:attrName>
                                        </p:attrNameLst>
                                      </p:cBhvr>
                                      <p:to>
                                        <p:strVal val="visible"/>
                                      </p:to>
                                    </p:set>
                                    <p:animEffect transition="in" filter="dissolve">
                                      <p:cBhvr>
                                        <p:cTn id="37" dur="500"/>
                                        <p:tgtEl>
                                          <p:spTgt spid="16998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indent="0"/>
            <a:r>
              <a:rPr lang="en-US" smtClean="0"/>
              <a:t>The Logic</a:t>
            </a:r>
          </a:p>
        </p:txBody>
      </p:sp>
      <p:sp>
        <p:nvSpPr>
          <p:cNvPr id="2052" name="Rectangle 3"/>
          <p:cNvSpPr>
            <a:spLocks noGrp="1" noChangeArrowheads="1"/>
          </p:cNvSpPr>
          <p:nvPr>
            <p:ph type="body" idx="1"/>
          </p:nvPr>
        </p:nvSpPr>
        <p:spPr>
          <a:xfrm>
            <a:off x="638175" y="1262063"/>
            <a:ext cx="8048625" cy="4972050"/>
          </a:xfrm>
        </p:spPr>
        <p:txBody>
          <a:bodyPr/>
          <a:lstStyle/>
          <a:p>
            <a:r>
              <a:rPr lang="en-US" smtClean="0">
                <a:sym typeface="Symbol" pitchFamily="18" charset="2"/>
              </a:rPr>
              <a:t>The logic is inhabited by</a:t>
            </a:r>
          </a:p>
          <a:p>
            <a:pPr lvl="1"/>
            <a:r>
              <a:rPr lang="en-US" u="sng" smtClean="0">
                <a:sym typeface="Symbol" pitchFamily="18" charset="2"/>
              </a:rPr>
              <a:t>Terms</a:t>
            </a:r>
            <a:r>
              <a:rPr lang="en-US" smtClean="0">
                <a:sym typeface="Symbol" pitchFamily="18" charset="2"/>
              </a:rPr>
              <a:t> that denote principals and strings</a:t>
            </a:r>
          </a:p>
          <a:p>
            <a:pPr lvl="1"/>
            <a:r>
              <a:rPr lang="en-US" u="sng" smtClean="0">
                <a:sym typeface="Symbol" pitchFamily="18" charset="2"/>
              </a:rPr>
              <a:t>Formulas</a:t>
            </a:r>
            <a:r>
              <a:rPr lang="en-US" smtClean="0">
                <a:sym typeface="Symbol" pitchFamily="18" charset="2"/>
              </a:rPr>
              <a:t> that are either “true” or “false”</a:t>
            </a:r>
          </a:p>
          <a:p>
            <a:r>
              <a:rPr lang="en-US" smtClean="0">
                <a:sym typeface="Symbol" pitchFamily="18" charset="2"/>
              </a:rPr>
              <a:t>Terms: </a:t>
            </a:r>
          </a:p>
          <a:p>
            <a:pPr>
              <a:buFont typeface="Wingdings 2" pitchFamily="18" charset="2"/>
              <a:buNone/>
            </a:pPr>
            <a:r>
              <a:rPr lang="en-US" smtClean="0">
                <a:sym typeface="Symbol" pitchFamily="18" charset="2"/>
              </a:rPr>
              <a:t>		</a:t>
            </a:r>
            <a:r>
              <a:rPr lang="en-US" i="1" smtClean="0">
                <a:latin typeface="Times New Roman" pitchFamily="18" charset="0"/>
                <a:sym typeface="Symbol" pitchFamily="18" charset="2"/>
              </a:rPr>
              <a:t>t</a:t>
            </a:r>
            <a:r>
              <a:rPr lang="en-US" smtClean="0">
                <a:latin typeface="Times New Roman" pitchFamily="18" charset="0"/>
                <a:sym typeface="Symbol" pitchFamily="18" charset="2"/>
              </a:rPr>
              <a:t>   ::=  </a:t>
            </a:r>
            <a:r>
              <a:rPr lang="en-US" i="1" smtClean="0">
                <a:latin typeface="Times New Roman" pitchFamily="18" charset="0"/>
                <a:sym typeface="Symbol" pitchFamily="18" charset="2"/>
              </a:rPr>
              <a:t>s</a:t>
            </a:r>
            <a:r>
              <a:rPr lang="en-US" smtClean="0">
                <a:latin typeface="Times New Roman" pitchFamily="18" charset="0"/>
                <a:sym typeface="Symbol" pitchFamily="18" charset="2"/>
              </a:rPr>
              <a:t> | </a:t>
            </a:r>
            <a:r>
              <a:rPr lang="en-US" i="1" smtClean="0">
                <a:latin typeface="Times New Roman" pitchFamily="18" charset="0"/>
                <a:sym typeface="Symbol" pitchFamily="18" charset="2"/>
              </a:rPr>
              <a:t>p</a:t>
            </a:r>
          </a:p>
          <a:p>
            <a:pPr>
              <a:buFont typeface="Wingdings 2" pitchFamily="18" charset="2"/>
              <a:buNone/>
            </a:pPr>
            <a:r>
              <a:rPr lang="en-US" smtClean="0">
                <a:latin typeface="Times New Roman" pitchFamily="18" charset="0"/>
                <a:sym typeface="Symbol" pitchFamily="18" charset="2"/>
              </a:rPr>
              <a:t>		</a:t>
            </a:r>
            <a:r>
              <a:rPr lang="en-US" i="1" smtClean="0">
                <a:latin typeface="Times New Roman" pitchFamily="18" charset="0"/>
                <a:sym typeface="Symbol" pitchFamily="18" charset="2"/>
              </a:rPr>
              <a:t>p</a:t>
            </a:r>
            <a:r>
              <a:rPr lang="en-US" smtClean="0">
                <a:latin typeface="Times New Roman" pitchFamily="18" charset="0"/>
                <a:sym typeface="Symbol" pitchFamily="18" charset="2"/>
              </a:rPr>
              <a:t>  ::=  key(</a:t>
            </a:r>
            <a:r>
              <a:rPr lang="en-US" i="1" smtClean="0">
                <a:latin typeface="Times New Roman" pitchFamily="18" charset="0"/>
                <a:sym typeface="Symbol" pitchFamily="18" charset="2"/>
              </a:rPr>
              <a:t>s</a:t>
            </a:r>
            <a:r>
              <a:rPr lang="en-US" smtClean="0">
                <a:latin typeface="Times New Roman" pitchFamily="18" charset="0"/>
                <a:sym typeface="Symbol" pitchFamily="18" charset="2"/>
              </a:rPr>
              <a:t>) | </a:t>
            </a:r>
            <a:r>
              <a:rPr lang="en-US" i="1" smtClean="0">
                <a:latin typeface="Times New Roman" pitchFamily="18" charset="0"/>
                <a:sym typeface="Symbol" pitchFamily="18" charset="2"/>
              </a:rPr>
              <a:t>p.s</a:t>
            </a:r>
          </a:p>
          <a:p>
            <a:pPr>
              <a:buFont typeface="Wingdings 2" pitchFamily="18" charset="2"/>
              <a:buNone/>
            </a:pPr>
            <a:r>
              <a:rPr lang="en-US" smtClean="0">
                <a:sym typeface="Symbol" pitchFamily="18" charset="2"/>
              </a:rPr>
              <a:t>	where </a:t>
            </a:r>
            <a:r>
              <a:rPr lang="en-US" i="1" smtClean="0">
                <a:latin typeface="Times New Roman" pitchFamily="18" charset="0"/>
                <a:sym typeface="Symbol" pitchFamily="18" charset="2"/>
              </a:rPr>
              <a:t>s</a:t>
            </a:r>
            <a:r>
              <a:rPr lang="en-US" smtClean="0">
                <a:sym typeface="Symbol" pitchFamily="18" charset="2"/>
              </a:rPr>
              <a:t> ranges over strings and </a:t>
            </a:r>
            <a:r>
              <a:rPr lang="en-US" i="1" smtClean="0">
                <a:latin typeface="Times New Roman" pitchFamily="18" charset="0"/>
                <a:sym typeface="Symbol" pitchFamily="18" charset="2"/>
              </a:rPr>
              <a:t>p</a:t>
            </a:r>
            <a:r>
              <a:rPr lang="en-US" smtClean="0">
                <a:sym typeface="Symbol" pitchFamily="18" charset="2"/>
              </a:rPr>
              <a:t> over principals</a:t>
            </a:r>
          </a:p>
          <a:p>
            <a:r>
              <a:rPr lang="en-US" smtClean="0">
                <a:sym typeface="Symbol" pitchFamily="18" charset="2"/>
              </a:rPr>
              <a:t>Formulas:</a:t>
            </a:r>
          </a:p>
          <a:p>
            <a:pPr>
              <a:buFont typeface="Wingdings 2" pitchFamily="18" charset="2"/>
              <a:buNone/>
            </a:pPr>
            <a:r>
              <a:rPr lang="en-US" smtClean="0">
                <a:sym typeface="Symbol" pitchFamily="18" charset="2"/>
              </a:rPr>
              <a:t>		</a:t>
            </a:r>
            <a:r>
              <a:rPr lang="en-US" i="1" smtClean="0">
                <a:latin typeface="Times New Roman" pitchFamily="18" charset="0"/>
                <a:sym typeface="Symbol" pitchFamily="18" charset="2"/>
              </a:rPr>
              <a:t></a:t>
            </a:r>
            <a:r>
              <a:rPr lang="en-US" smtClean="0">
                <a:latin typeface="Times New Roman" pitchFamily="18" charset="0"/>
                <a:sym typeface="Symbol" pitchFamily="18" charset="2"/>
              </a:rPr>
              <a:t>  ::=  </a:t>
            </a:r>
            <a:r>
              <a:rPr lang="en-US" i="1" smtClean="0">
                <a:latin typeface="Times New Roman" pitchFamily="18" charset="0"/>
                <a:sym typeface="Symbol" pitchFamily="18" charset="2"/>
              </a:rPr>
              <a:t>s</a:t>
            </a:r>
            <a:r>
              <a:rPr lang="en-US" smtClean="0">
                <a:latin typeface="Times New Roman" pitchFamily="18" charset="0"/>
                <a:sym typeface="Symbol" pitchFamily="18" charset="2"/>
              </a:rPr>
              <a:t> signed </a:t>
            </a:r>
            <a:r>
              <a:rPr lang="en-US" i="1" smtClean="0">
                <a:latin typeface="Times New Roman" pitchFamily="18" charset="0"/>
                <a:sym typeface="Symbol" pitchFamily="18" charset="2"/>
              </a:rPr>
              <a:t></a:t>
            </a:r>
            <a:r>
              <a:rPr lang="en-US" smtClean="0">
                <a:latin typeface="Times New Roman" pitchFamily="18" charset="0"/>
                <a:sym typeface="Symbol" pitchFamily="18" charset="2"/>
              </a:rPr>
              <a:t>  |  </a:t>
            </a:r>
            <a:r>
              <a:rPr lang="en-US" i="1" smtClean="0">
                <a:latin typeface="Times New Roman" pitchFamily="18" charset="0"/>
                <a:sym typeface="Symbol" pitchFamily="18" charset="2"/>
              </a:rPr>
              <a:t>p</a:t>
            </a:r>
            <a:r>
              <a:rPr lang="en-US" smtClean="0">
                <a:latin typeface="Times New Roman" pitchFamily="18" charset="0"/>
                <a:sym typeface="Symbol" pitchFamily="18" charset="2"/>
              </a:rPr>
              <a:t> says </a:t>
            </a:r>
            <a:r>
              <a:rPr lang="en-US" i="1" smtClean="0">
                <a:latin typeface="Times New Roman" pitchFamily="18" charset="0"/>
                <a:sym typeface="Symbol" pitchFamily="18" charset="2"/>
              </a:rPr>
              <a:t></a:t>
            </a:r>
            <a:r>
              <a:rPr lang="en-US" smtClean="0">
                <a:latin typeface="Times New Roman" pitchFamily="18" charset="0"/>
                <a:sym typeface="Symbol" pitchFamily="18" charset="2"/>
              </a:rPr>
              <a:t></a:t>
            </a:r>
          </a:p>
          <a:p>
            <a:pPr>
              <a:buFont typeface="Wingdings 2" pitchFamily="18" charset="2"/>
              <a:buNone/>
            </a:pPr>
            <a:r>
              <a:rPr lang="en-US" smtClean="0">
                <a:latin typeface="Times New Roman" pitchFamily="18" charset="0"/>
                <a:sym typeface="Symbol" pitchFamily="18" charset="2"/>
              </a:rPr>
              <a:t>		</a:t>
            </a:r>
            <a:r>
              <a:rPr lang="en-US" i="1" smtClean="0">
                <a:latin typeface="Times New Roman" pitchFamily="18" charset="0"/>
                <a:sym typeface="Symbol" pitchFamily="18" charset="2"/>
              </a:rPr>
              <a:t></a:t>
            </a:r>
            <a:r>
              <a:rPr lang="en-US" smtClean="0">
                <a:latin typeface="Times New Roman" pitchFamily="18" charset="0"/>
                <a:sym typeface="Symbol" pitchFamily="18" charset="2"/>
              </a:rPr>
              <a:t> ::=  action(</a:t>
            </a:r>
            <a:r>
              <a:rPr lang="en-US" i="1" smtClean="0">
                <a:latin typeface="Times New Roman" pitchFamily="18" charset="0"/>
                <a:sym typeface="Symbol" pitchFamily="18" charset="2"/>
              </a:rPr>
              <a:t>s</a:t>
            </a:r>
            <a:r>
              <a:rPr lang="en-US" smtClean="0">
                <a:latin typeface="Times New Roman" pitchFamily="18" charset="0"/>
                <a:sym typeface="Symbol" pitchFamily="18" charset="2"/>
              </a:rPr>
              <a:t>)  |  </a:t>
            </a:r>
            <a:r>
              <a:rPr lang="en-US" i="1" smtClean="0">
                <a:latin typeface="Times New Roman" pitchFamily="18" charset="0"/>
                <a:sym typeface="Symbol" pitchFamily="18" charset="2"/>
              </a:rPr>
              <a:t>p</a:t>
            </a:r>
            <a:r>
              <a:rPr lang="en-US" smtClean="0">
                <a:latin typeface="Times New Roman" pitchFamily="18" charset="0"/>
                <a:sym typeface="Symbol" pitchFamily="18" charset="2"/>
              </a:rPr>
              <a:t> speaksfor </a:t>
            </a:r>
            <a:r>
              <a:rPr lang="en-US" i="1" smtClean="0">
                <a:latin typeface="Times New Roman" pitchFamily="18" charset="0"/>
                <a:sym typeface="Symbol" pitchFamily="18" charset="2"/>
              </a:rPr>
              <a:t>p </a:t>
            </a:r>
            <a:r>
              <a:rPr lang="en-US" smtClean="0">
                <a:latin typeface="Times New Roman" pitchFamily="18" charset="0"/>
                <a:sym typeface="Symbol" pitchFamily="18" charset="2"/>
              </a:rPr>
              <a:t>| delegate(</a:t>
            </a:r>
            <a:r>
              <a:rPr lang="en-US" i="1" smtClean="0">
                <a:latin typeface="Times New Roman" pitchFamily="18" charset="0"/>
                <a:sym typeface="Symbol" pitchFamily="18" charset="2"/>
              </a:rPr>
              <a:t>p</a:t>
            </a:r>
            <a:r>
              <a:rPr lang="en-US" smtClean="0">
                <a:latin typeface="Times New Roman" pitchFamily="18" charset="0"/>
                <a:sym typeface="Symbol" pitchFamily="18" charset="2"/>
              </a:rPr>
              <a:t>,</a:t>
            </a:r>
            <a:r>
              <a:rPr lang="en-US" i="1" smtClean="0">
                <a:latin typeface="Times New Roman" pitchFamily="18" charset="0"/>
                <a:sym typeface="Symbol" pitchFamily="18" charset="2"/>
              </a:rPr>
              <a:t> p</a:t>
            </a:r>
            <a:r>
              <a:rPr lang="en-US" smtClean="0">
                <a:latin typeface="Times New Roman" pitchFamily="18" charset="0"/>
                <a:sym typeface="Symbol" pitchFamily="18" charset="2"/>
              </a:rPr>
              <a:t>,</a:t>
            </a:r>
            <a:r>
              <a:rPr lang="en-US" i="1" smtClean="0">
                <a:latin typeface="Times New Roman" pitchFamily="18" charset="0"/>
                <a:sym typeface="Symbol" pitchFamily="18" charset="2"/>
              </a:rPr>
              <a:t> s</a:t>
            </a:r>
            <a:r>
              <a:rPr lang="en-US" smtClean="0">
                <a:latin typeface="Times New Roman" pitchFamily="18" charset="0"/>
                <a:sym typeface="Symbol" pitchFamily="18" charset="2"/>
              </a:rPr>
              <a:t>)</a:t>
            </a:r>
          </a:p>
          <a:p>
            <a:pPr>
              <a:buFont typeface="Wingdings 2" pitchFamily="18" charset="2"/>
              <a:buNone/>
            </a:pPr>
            <a:r>
              <a:rPr lang="en-US" smtClean="0">
                <a:sym typeface="Symbol" pitchFamily="18" charset="2"/>
              </a:rPr>
              <a:t>	where </a:t>
            </a:r>
            <a:r>
              <a:rPr lang="en-US" i="1" smtClean="0">
                <a:latin typeface="Times New Roman" pitchFamily="18" charset="0"/>
                <a:sym typeface="Symbol" pitchFamily="18" charset="2"/>
              </a:rPr>
              <a:t>s</a:t>
            </a:r>
            <a:r>
              <a:rPr lang="en-US" smtClean="0">
                <a:sym typeface="Symbol" pitchFamily="18" charset="2"/>
              </a:rPr>
              <a:t> ranges over strings and </a:t>
            </a:r>
            <a:r>
              <a:rPr lang="en-US" i="1" smtClean="0">
                <a:latin typeface="Times New Roman" pitchFamily="18" charset="0"/>
                <a:sym typeface="Symbol" pitchFamily="18" charset="2"/>
              </a:rPr>
              <a:t>p</a:t>
            </a:r>
            <a:r>
              <a:rPr lang="en-US" smtClean="0">
                <a:sym typeface="Symbol" pitchFamily="18" charset="2"/>
              </a:rPr>
              <a:t> over principals</a:t>
            </a:r>
          </a:p>
        </p:txBody>
      </p:sp>
      <p:graphicFrame>
        <p:nvGraphicFramePr>
          <p:cNvPr id="2050"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237" name="Equation" r:id="rId4" imgW="114120" imgH="215640" progId="Equation.3">
                  <p:embed/>
                </p:oleObj>
              </mc:Choice>
              <mc:Fallback>
                <p:oleObj name="Equation" r:id="rId4" imgW="114120" imgH="2156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indent="0"/>
            <a:r>
              <a:rPr lang="en-US" smtClean="0"/>
              <a:t>A Logic of Authorization (cont.)</a:t>
            </a:r>
          </a:p>
        </p:txBody>
      </p:sp>
      <p:sp>
        <p:nvSpPr>
          <p:cNvPr id="19459" name="Rectangle 3"/>
          <p:cNvSpPr>
            <a:spLocks noGrp="1" noChangeArrowheads="1"/>
          </p:cNvSpPr>
          <p:nvPr>
            <p:ph type="body" idx="1"/>
          </p:nvPr>
        </p:nvSpPr>
        <p:spPr>
          <a:xfrm>
            <a:off x="638175" y="1262063"/>
            <a:ext cx="7896225" cy="719137"/>
          </a:xfrm>
        </p:spPr>
        <p:txBody>
          <a:bodyPr/>
          <a:lstStyle/>
          <a:p>
            <a:r>
              <a:rPr lang="en-US" smtClean="0"/>
              <a:t>Inference rules</a:t>
            </a:r>
          </a:p>
        </p:txBody>
      </p:sp>
      <p:sp>
        <p:nvSpPr>
          <p:cNvPr id="19460" name="Text Box 4"/>
          <p:cNvSpPr txBox="1">
            <a:spLocks noChangeArrowheads="1"/>
          </p:cNvSpPr>
          <p:nvPr/>
        </p:nvSpPr>
        <p:spPr bwMode="auto">
          <a:xfrm>
            <a:off x="2930525" y="2133600"/>
            <a:ext cx="2098651" cy="461665"/>
          </a:xfrm>
          <a:prstGeom prst="rect">
            <a:avLst/>
          </a:prstGeom>
          <a:noFill/>
          <a:ln w="25400">
            <a:noFill/>
            <a:miter lim="800000"/>
            <a:headEnd/>
            <a:tailEnd/>
          </a:ln>
        </p:spPr>
        <p:txBody>
          <a:bodyPr wrap="none">
            <a:spAutoFit/>
          </a:bodyPr>
          <a:lstStyle/>
          <a:p>
            <a:r>
              <a:rPr lang="en-US" i="1" dirty="0" err="1" smtClean="0">
                <a:latin typeface="Times New Roman" pitchFamily="18" charset="0"/>
              </a:rPr>
              <a:t>keystr</a:t>
            </a:r>
            <a:r>
              <a:rPr lang="en-US" dirty="0" smtClean="0">
                <a:latin typeface="Times New Roman" pitchFamily="18" charset="0"/>
              </a:rPr>
              <a:t> </a:t>
            </a:r>
            <a:r>
              <a:rPr lang="en-US" b="1" dirty="0">
                <a:latin typeface="Times New Roman" pitchFamily="18" charset="0"/>
              </a:rPr>
              <a:t>signed</a:t>
            </a:r>
            <a:r>
              <a:rPr lang="en-US" dirty="0">
                <a:latin typeface="Times New Roman" pitchFamily="18" charset="0"/>
              </a:rPr>
              <a:t> </a:t>
            </a:r>
            <a:r>
              <a:rPr lang="en-US" i="1" dirty="0">
                <a:latin typeface="Times New Roman" pitchFamily="18" charset="0"/>
              </a:rPr>
              <a:t>F</a:t>
            </a:r>
          </a:p>
        </p:txBody>
      </p:sp>
      <p:sp>
        <p:nvSpPr>
          <p:cNvPr id="19461" name="Line 5"/>
          <p:cNvSpPr>
            <a:spLocks noChangeShapeType="1"/>
          </p:cNvSpPr>
          <p:nvPr/>
        </p:nvSpPr>
        <p:spPr bwMode="auto">
          <a:xfrm flipV="1">
            <a:off x="2819400" y="2667000"/>
            <a:ext cx="2438400" cy="0"/>
          </a:xfrm>
          <a:prstGeom prst="line">
            <a:avLst/>
          </a:prstGeom>
          <a:noFill/>
          <a:ln w="25400">
            <a:solidFill>
              <a:schemeClr val="tx1"/>
            </a:solidFill>
            <a:round/>
            <a:headEnd/>
            <a:tailEnd/>
          </a:ln>
        </p:spPr>
        <p:txBody>
          <a:bodyPr/>
          <a:lstStyle/>
          <a:p>
            <a:endParaRPr lang="en-US"/>
          </a:p>
        </p:txBody>
      </p:sp>
      <p:sp>
        <p:nvSpPr>
          <p:cNvPr id="19462" name="Text Box 6"/>
          <p:cNvSpPr txBox="1">
            <a:spLocks noChangeArrowheads="1"/>
          </p:cNvSpPr>
          <p:nvPr/>
        </p:nvSpPr>
        <p:spPr bwMode="auto">
          <a:xfrm>
            <a:off x="2744788" y="2743200"/>
            <a:ext cx="2475358" cy="461665"/>
          </a:xfrm>
          <a:prstGeom prst="rect">
            <a:avLst/>
          </a:prstGeom>
          <a:noFill/>
          <a:ln w="25400">
            <a:noFill/>
            <a:miter lim="800000"/>
            <a:headEnd/>
            <a:tailEnd/>
          </a:ln>
        </p:spPr>
        <p:txBody>
          <a:bodyPr wrap="none">
            <a:spAutoFit/>
          </a:bodyPr>
          <a:lstStyle/>
          <a:p>
            <a:r>
              <a:rPr lang="en-US" b="1" dirty="0" smtClean="0">
                <a:latin typeface="Times New Roman" pitchFamily="18" charset="0"/>
              </a:rPr>
              <a:t>key</a:t>
            </a:r>
            <a:r>
              <a:rPr lang="en-US" dirty="0" smtClean="0">
                <a:latin typeface="Times New Roman" pitchFamily="18" charset="0"/>
              </a:rPr>
              <a:t>(</a:t>
            </a:r>
            <a:r>
              <a:rPr lang="en-US" i="1" dirty="0" err="1" smtClean="0">
                <a:latin typeface="Times New Roman" pitchFamily="18" charset="0"/>
              </a:rPr>
              <a:t>keystr</a:t>
            </a:r>
            <a:r>
              <a:rPr lang="en-US" dirty="0" smtClean="0">
                <a:latin typeface="Times New Roman" pitchFamily="18" charset="0"/>
              </a:rPr>
              <a:t>) </a:t>
            </a:r>
            <a:r>
              <a:rPr lang="en-US" b="1" dirty="0">
                <a:latin typeface="Times New Roman" pitchFamily="18" charset="0"/>
              </a:rPr>
              <a:t>says</a:t>
            </a:r>
            <a:r>
              <a:rPr lang="en-US" dirty="0">
                <a:latin typeface="Times New Roman" pitchFamily="18" charset="0"/>
              </a:rPr>
              <a:t> </a:t>
            </a:r>
            <a:r>
              <a:rPr lang="en-US" i="1" dirty="0">
                <a:latin typeface="Times New Roman" pitchFamily="18" charset="0"/>
              </a:rPr>
              <a:t>F</a:t>
            </a:r>
          </a:p>
        </p:txBody>
      </p:sp>
      <p:sp>
        <p:nvSpPr>
          <p:cNvPr id="19463" name="Text Box 7"/>
          <p:cNvSpPr txBox="1">
            <a:spLocks noChangeArrowheads="1"/>
          </p:cNvSpPr>
          <p:nvPr/>
        </p:nvSpPr>
        <p:spPr bwMode="auto">
          <a:xfrm>
            <a:off x="7543800" y="2362200"/>
            <a:ext cx="1116013" cy="457200"/>
          </a:xfrm>
          <a:prstGeom prst="rect">
            <a:avLst/>
          </a:prstGeom>
          <a:noFill/>
          <a:ln w="25400">
            <a:noFill/>
            <a:miter lim="800000"/>
            <a:headEnd/>
            <a:tailEnd/>
          </a:ln>
        </p:spPr>
        <p:txBody>
          <a:bodyPr wrap="none">
            <a:spAutoFit/>
          </a:bodyPr>
          <a:lstStyle/>
          <a:p>
            <a:r>
              <a:rPr lang="en-US">
                <a:latin typeface="Times New Roman" pitchFamily="18" charset="0"/>
              </a:rPr>
              <a:t>(says-I)</a:t>
            </a:r>
          </a:p>
        </p:txBody>
      </p:sp>
      <p:sp>
        <p:nvSpPr>
          <p:cNvPr id="19464" name="Text Box 24"/>
          <p:cNvSpPr txBox="1">
            <a:spLocks noChangeArrowheads="1"/>
          </p:cNvSpPr>
          <p:nvPr/>
        </p:nvSpPr>
        <p:spPr bwMode="auto">
          <a:xfrm>
            <a:off x="2743200" y="4267200"/>
            <a:ext cx="2546350" cy="457200"/>
          </a:xfrm>
          <a:prstGeom prst="rect">
            <a:avLst/>
          </a:prstGeom>
          <a:noFill/>
          <a:ln w="25400">
            <a:noFill/>
            <a:miter lim="800000"/>
            <a:headEnd/>
            <a:tailEnd/>
          </a:ln>
        </p:spPr>
        <p:txBody>
          <a:bodyPr wrap="none">
            <a:spAutoFit/>
          </a:bodyPr>
          <a:lstStyle/>
          <a:p>
            <a:r>
              <a:rPr lang="en-US" i="1">
                <a:latin typeface="Times New Roman" pitchFamily="18" charset="0"/>
              </a:rPr>
              <a:t>A</a:t>
            </a:r>
            <a:r>
              <a:rPr lang="en-US">
                <a:latin typeface="Times New Roman" pitchFamily="18" charset="0"/>
              </a:rPr>
              <a:t> says (</a:t>
            </a:r>
            <a:r>
              <a:rPr lang="en-US" i="1">
                <a:latin typeface="Times New Roman" pitchFamily="18" charset="0"/>
              </a:rPr>
              <a:t>A.S</a:t>
            </a:r>
            <a:r>
              <a:rPr lang="en-US">
                <a:latin typeface="Times New Roman" pitchFamily="18" charset="0"/>
              </a:rPr>
              <a:t> </a:t>
            </a:r>
            <a:r>
              <a:rPr lang="en-US" b="1">
                <a:latin typeface="Times New Roman" pitchFamily="18" charset="0"/>
              </a:rPr>
              <a:t>says</a:t>
            </a:r>
            <a:r>
              <a:rPr lang="en-US">
                <a:latin typeface="Times New Roman" pitchFamily="18" charset="0"/>
              </a:rPr>
              <a:t> </a:t>
            </a:r>
            <a:r>
              <a:rPr lang="en-US" i="1">
                <a:latin typeface="Times New Roman" pitchFamily="18" charset="0"/>
              </a:rPr>
              <a:t>F</a:t>
            </a:r>
            <a:r>
              <a:rPr lang="en-US">
                <a:latin typeface="Times New Roman" pitchFamily="18" charset="0"/>
              </a:rPr>
              <a:t>)</a:t>
            </a:r>
          </a:p>
        </p:txBody>
      </p:sp>
      <p:sp>
        <p:nvSpPr>
          <p:cNvPr id="19465" name="Line 25"/>
          <p:cNvSpPr>
            <a:spLocks noChangeShapeType="1"/>
          </p:cNvSpPr>
          <p:nvPr/>
        </p:nvSpPr>
        <p:spPr bwMode="auto">
          <a:xfrm flipV="1">
            <a:off x="2805113" y="4800600"/>
            <a:ext cx="2438400" cy="0"/>
          </a:xfrm>
          <a:prstGeom prst="line">
            <a:avLst/>
          </a:prstGeom>
          <a:noFill/>
          <a:ln w="25400">
            <a:solidFill>
              <a:schemeClr val="tx1"/>
            </a:solidFill>
            <a:round/>
            <a:headEnd/>
            <a:tailEnd/>
          </a:ln>
        </p:spPr>
        <p:txBody>
          <a:bodyPr/>
          <a:lstStyle/>
          <a:p>
            <a:endParaRPr lang="en-US"/>
          </a:p>
        </p:txBody>
      </p:sp>
      <p:sp>
        <p:nvSpPr>
          <p:cNvPr id="19466" name="Text Box 26"/>
          <p:cNvSpPr txBox="1">
            <a:spLocks noChangeArrowheads="1"/>
          </p:cNvSpPr>
          <p:nvPr/>
        </p:nvSpPr>
        <p:spPr bwMode="auto">
          <a:xfrm>
            <a:off x="3276600" y="4876800"/>
            <a:ext cx="1479550" cy="457200"/>
          </a:xfrm>
          <a:prstGeom prst="rect">
            <a:avLst/>
          </a:prstGeom>
          <a:noFill/>
          <a:ln w="25400">
            <a:noFill/>
            <a:miter lim="800000"/>
            <a:headEnd/>
            <a:tailEnd/>
          </a:ln>
        </p:spPr>
        <p:txBody>
          <a:bodyPr wrap="none">
            <a:spAutoFit/>
          </a:bodyPr>
          <a:lstStyle/>
          <a:p>
            <a:r>
              <a:rPr lang="en-US" i="1">
                <a:latin typeface="Times New Roman" pitchFamily="18" charset="0"/>
              </a:rPr>
              <a:t>A.S</a:t>
            </a:r>
            <a:r>
              <a:rPr lang="en-US">
                <a:latin typeface="Times New Roman" pitchFamily="18" charset="0"/>
              </a:rPr>
              <a:t> </a:t>
            </a:r>
            <a:r>
              <a:rPr lang="en-US" b="1">
                <a:latin typeface="Times New Roman" pitchFamily="18" charset="0"/>
              </a:rPr>
              <a:t>says</a:t>
            </a:r>
            <a:r>
              <a:rPr lang="en-US">
                <a:latin typeface="Times New Roman" pitchFamily="18" charset="0"/>
              </a:rPr>
              <a:t> </a:t>
            </a:r>
            <a:r>
              <a:rPr lang="en-US" i="1">
                <a:latin typeface="Times New Roman" pitchFamily="18" charset="0"/>
              </a:rPr>
              <a:t>F</a:t>
            </a:r>
          </a:p>
        </p:txBody>
      </p:sp>
      <p:sp>
        <p:nvSpPr>
          <p:cNvPr id="19467" name="Text Box 27"/>
          <p:cNvSpPr txBox="1">
            <a:spLocks noChangeArrowheads="1"/>
          </p:cNvSpPr>
          <p:nvPr/>
        </p:nvSpPr>
        <p:spPr bwMode="auto">
          <a:xfrm>
            <a:off x="7239000" y="4495800"/>
            <a:ext cx="1420813" cy="457200"/>
          </a:xfrm>
          <a:prstGeom prst="rect">
            <a:avLst/>
          </a:prstGeom>
          <a:noFill/>
          <a:ln w="25400">
            <a:noFill/>
            <a:miter lim="800000"/>
            <a:headEnd/>
            <a:tailEnd/>
          </a:ln>
        </p:spPr>
        <p:txBody>
          <a:bodyPr wrap="none">
            <a:spAutoFit/>
          </a:bodyPr>
          <a:lstStyle/>
          <a:p>
            <a:r>
              <a:rPr lang="en-US">
                <a:latin typeface="Times New Roman" pitchFamily="18" charset="0"/>
              </a:rPr>
              <a:t>(says-LN)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ecescreen">
  <a:themeElements>
    <a:clrScheme name="Custom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3333CC"/>
      </a:folHlink>
    </a:clrScheme>
    <a:fontScheme name="ecescreen">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Franklin Gothic Book" pitchFamily="34" charset="0"/>
          </a:defRPr>
        </a:defPPr>
      </a:lstStyle>
    </a:spDef>
    <a:lnDef>
      <a:spPr bwMode="auto">
        <a:xfrm>
          <a:off x="0" y="0"/>
          <a:ext cx="1" cy="1"/>
        </a:xfrm>
        <a:custGeom>
          <a:avLst/>
          <a:gdLst/>
          <a:ahLst/>
          <a:cxnLst/>
          <a:rect l="0" t="0" r="0" b="0"/>
          <a:pathLst/>
        </a:custGeom>
        <a:noFill/>
        <a:ln w="254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Franklin Gothic Book" pitchFamily="34" charset="0"/>
          </a:defRPr>
        </a:defPPr>
      </a:lstStyle>
    </a:lnDef>
  </a:objectDefaults>
  <a:extraClrSchemeLst>
    <a:extraClrScheme>
      <a:clrScheme name="ecescree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cescree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cescree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cescree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cescree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cescree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cescree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C:\rar\cmu\synch\ECE identity\ecescreen.pot</Template>
  <TotalTime>10510</TotalTime>
  <Words>13426</Words>
  <Application>Microsoft Office PowerPoint</Application>
  <PresentationFormat>On-screen Show (4:3)</PresentationFormat>
  <Paragraphs>1035</Paragraphs>
  <Slides>61</Slides>
  <Notes>54</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61</vt:i4>
      </vt:variant>
    </vt:vector>
  </HeadingPairs>
  <TitlesOfParts>
    <vt:vector size="64" baseType="lpstr">
      <vt:lpstr>ecescreen</vt:lpstr>
      <vt:lpstr>Clip</vt:lpstr>
      <vt:lpstr>Equation</vt:lpstr>
      <vt:lpstr>PowerPoint Presentation</vt:lpstr>
      <vt:lpstr>Background Reading</vt:lpstr>
      <vt:lpstr>Access Control</vt:lpstr>
      <vt:lpstr>Authenticating a Channel</vt:lpstr>
      <vt:lpstr>The Challenge</vt:lpstr>
      <vt:lpstr>Our Approach to Studying the Problem</vt:lpstr>
      <vt:lpstr>Trusted Computing Base (TCB)</vt:lpstr>
      <vt:lpstr>The Logic</vt:lpstr>
      <vt:lpstr>A Logic of Authorization (cont.)</vt:lpstr>
      <vt:lpstr>A Logic of Authorization (cont.)</vt:lpstr>
      <vt:lpstr>A Logic of Authorization (cont.)</vt:lpstr>
      <vt:lpstr>Message Authentication Codes (Informal Defn)</vt:lpstr>
      <vt:lpstr>Digital Signatures (Informal Definition)</vt:lpstr>
      <vt:lpstr>Hash Functions</vt:lpstr>
      <vt:lpstr>Cryptographic Keys as Channels</vt:lpstr>
      <vt:lpstr>Authenticating a Channel</vt:lpstr>
      <vt:lpstr>Certification Authorities</vt:lpstr>
      <vt:lpstr>An Example Proof</vt:lpstr>
      <vt:lpstr>A Certification Authority</vt:lpstr>
      <vt:lpstr>Groups</vt:lpstr>
      <vt:lpstr>Example Proof</vt:lpstr>
      <vt:lpstr>Traditional Access Control Lists</vt:lpstr>
      <vt:lpstr>A “Pull” Approach</vt:lpstr>
      <vt:lpstr>A “Push” Approach</vt:lpstr>
      <vt:lpstr>A “Proof Carrying” Approach</vt:lpstr>
      <vt:lpstr>Roles</vt:lpstr>
      <vt:lpstr>Programs as an Application of Roles</vt:lpstr>
      <vt:lpstr>Loading Programs</vt:lpstr>
      <vt:lpstr>Virus Control</vt:lpstr>
      <vt:lpstr>Secure Booting</vt:lpstr>
      <vt:lpstr>Example: TCG</vt:lpstr>
      <vt:lpstr>Example: TCG</vt:lpstr>
      <vt:lpstr>TCG “Roots of Trust”</vt:lpstr>
      <vt:lpstr>TPM Platform Configuration Registers</vt:lpstr>
      <vt:lpstr>TCG Authenticated Boot</vt:lpstr>
      <vt:lpstr>TCG Secure Boot</vt:lpstr>
      <vt:lpstr>TCG Integrity Challenge and Response</vt:lpstr>
      <vt:lpstr>Example</vt:lpstr>
      <vt:lpstr>Example (cont.)</vt:lpstr>
      <vt:lpstr>Example (cont.)</vt:lpstr>
      <vt:lpstr>Example: Web Server Authentication (1)</vt:lpstr>
      <vt:lpstr>Example: Web Server Authentication (2)</vt:lpstr>
      <vt:lpstr>Example CA</vt:lpstr>
      <vt:lpstr>What if                   Is Compromised?</vt:lpstr>
      <vt:lpstr>Certificate Countersigning</vt:lpstr>
      <vt:lpstr>Certificate Countersigning</vt:lpstr>
      <vt:lpstr>Certificate Revocation Lists</vt:lpstr>
      <vt:lpstr>Revisiting Trust of CA</vt:lpstr>
      <vt:lpstr>Example: DNS Security</vt:lpstr>
      <vt:lpstr>DNS Name Hierarchy</vt:lpstr>
      <vt:lpstr>DNS Name Resolution</vt:lpstr>
      <vt:lpstr>DNSSEC</vt:lpstr>
      <vt:lpstr>Example Proof</vt:lpstr>
      <vt:lpstr>What Went Wrong?</vt:lpstr>
      <vt:lpstr>Eliminating a Globally Trusted Authority</vt:lpstr>
      <vt:lpstr>Extensions to the Logic</vt:lpstr>
      <vt:lpstr>Extensions to the Logic (cont.)</vt:lpstr>
      <vt:lpstr>New Protocol</vt:lpstr>
      <vt:lpstr>Analysis</vt:lpstr>
      <vt:lpstr>Analysis (cont.)</vt:lpstr>
      <vt:lpstr>Analysis (cont.)</vt:lpstr>
    </vt:vector>
  </TitlesOfParts>
  <Company>CMU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Authentication and Access Control in Distributed Systems</dc:title>
  <dc:creator>Mike Reiter</dc:creator>
  <cp:lastModifiedBy>reiter</cp:lastModifiedBy>
  <cp:revision>853</cp:revision>
  <cp:lastPrinted>1999-09-20T15:19:18Z</cp:lastPrinted>
  <dcterms:created xsi:type="dcterms:W3CDTF">2000-04-01T21:46:59Z</dcterms:created>
  <dcterms:modified xsi:type="dcterms:W3CDTF">2013-12-22T02:08:55Z</dcterms:modified>
</cp:coreProperties>
</file>